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322" r:id="rId3"/>
    <p:sldId id="339" r:id="rId4"/>
    <p:sldId id="341" r:id="rId5"/>
    <p:sldId id="344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7" r:id="rId14"/>
    <p:sldId id="360" r:id="rId15"/>
    <p:sldId id="359" r:id="rId16"/>
    <p:sldId id="358" r:id="rId17"/>
    <p:sldId id="361" r:id="rId18"/>
    <p:sldId id="338" r:id="rId1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2627" autoAdjust="0"/>
  </p:normalViewPr>
  <p:slideViewPr>
    <p:cSldViewPr snapToGrid="0">
      <p:cViewPr varScale="1">
        <p:scale>
          <a:sx n="108" d="100"/>
          <a:sy n="108" d="100"/>
        </p:scale>
        <p:origin x="12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자카드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유사도는</a:t>
            </a:r>
            <a:r>
              <a:rPr lang="ko-KR" altLang="en-US" baseline="0" dirty="0" smtClean="0"/>
              <a:t> 공통 이웃의 수 대신 비율을 계산하는 방식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아다믹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아다르</a:t>
            </a:r>
            <a:r>
              <a:rPr lang="ko-KR" altLang="en-US" baseline="0" dirty="0" smtClean="0"/>
              <a:t> 점수는 공통 이웃 각각에 가중치를 부여하여 </a:t>
            </a:r>
            <a:r>
              <a:rPr lang="ko-KR" altLang="en-US" baseline="0" dirty="0" err="1" smtClean="0"/>
              <a:t>가중합을</a:t>
            </a:r>
            <a:r>
              <a:rPr lang="ko-KR" altLang="en-US" baseline="0" dirty="0" smtClean="0"/>
              <a:t> 계산하는 방식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d: </a:t>
            </a:r>
            <a:r>
              <a:rPr lang="ko-KR" altLang="en-US" baseline="0" dirty="0" smtClean="0"/>
              <a:t>연결성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이웃의 수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도달 확률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유사도 </a:t>
            </a:r>
            <a:r>
              <a:rPr lang="en-US" altLang="ko-KR" baseline="0" dirty="0" err="1" smtClean="0"/>
              <a:t>zv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내적 </a:t>
            </a:r>
            <a:r>
              <a:rPr lang="en-US" altLang="ko-KR" baseline="0" dirty="0" err="1" smtClean="0"/>
              <a:t>zu</a:t>
            </a:r>
            <a:r>
              <a:rPr lang="ko-KR" altLang="en-US" baseline="0" dirty="0" smtClean="0"/>
              <a:t>가 높을수록 도달 확률이 높다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78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3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45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08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33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43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94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5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3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0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9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56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3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90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N(u): </a:t>
            </a:r>
            <a:r>
              <a:rPr lang="ko-KR" altLang="en-US" baseline="0" dirty="0" smtClean="0"/>
              <a:t>정점 </a:t>
            </a:r>
            <a:r>
              <a:rPr lang="en-US" altLang="ko-KR" baseline="0" dirty="0" smtClean="0"/>
              <a:t>u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이웃집합</a:t>
            </a:r>
            <a:endParaRPr lang="en-US" altLang="ko-KR" baseline="0" dirty="0" smtClean="0"/>
          </a:p>
          <a:p>
            <a:r>
              <a:rPr lang="en-US" altLang="ko-KR" baseline="0" dirty="0" smtClean="0"/>
              <a:t>N(v): </a:t>
            </a:r>
            <a:r>
              <a:rPr lang="ko-KR" altLang="en-US" baseline="0" dirty="0" smtClean="0"/>
              <a:t>정점 </a:t>
            </a:r>
            <a:r>
              <a:rPr lang="en-US" altLang="ko-KR" baseline="0" dirty="0" smtClean="0"/>
              <a:t>v</a:t>
            </a:r>
            <a:r>
              <a:rPr lang="ko-KR" altLang="en-US" baseline="0" dirty="0" smtClean="0"/>
              <a:t>의 이웃집합</a:t>
            </a:r>
            <a:endParaRPr lang="en-US" altLang="ko-KR" baseline="0" dirty="0" smtClean="0"/>
          </a:p>
          <a:p>
            <a:r>
              <a:rPr lang="en-US" altLang="ko-KR" baseline="0" dirty="0" smtClean="0"/>
              <a:t>S: </a:t>
            </a:r>
            <a:r>
              <a:rPr lang="ko-KR" altLang="en-US" baseline="0" dirty="0" smtClean="0"/>
              <a:t>공통 이웃 수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6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Embedding</a:t>
            </a: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Boostcamp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Tech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중첩 기반 접근법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(cont.)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두 정점이 많은 이웃을 공유할 수록 유사하다고 간주</a:t>
            </a:r>
            <a:endParaRPr lang="ko-KR" alt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81589" y="5239779"/>
            <a:ext cx="4749898" cy="863309"/>
            <a:chOff x="3301852" y="3184893"/>
            <a:chExt cx="6237564" cy="13530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1852" y="3184893"/>
              <a:ext cx="5753100" cy="11049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216346" y="4041597"/>
              <a:ext cx="2323070" cy="496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 smtClean="0">
                  <a:solidFill>
                    <a:schemeClr val="tx1"/>
                  </a:solidFill>
                </a:rPr>
                <a:t>임베딩</a:t>
              </a:r>
              <a:r>
                <a:rPr lang="ko-KR" altLang="en-US" sz="1050" b="1" dirty="0" smtClean="0">
                  <a:solidFill>
                    <a:schemeClr val="tx1"/>
                  </a:solidFill>
                </a:rPr>
                <a:t> 공간에서의 유사도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181" y="2552237"/>
            <a:ext cx="3957146" cy="19785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061" y="3509332"/>
            <a:ext cx="5437426" cy="11165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946" y="2157405"/>
            <a:ext cx="1828800" cy="1181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703" y="2157405"/>
            <a:ext cx="1996226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임의보행 기반 접근법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한 정점에서 시작하여 임의보행을 할 때 다른 정점에 도달할 확률을 유사도로 간주</a:t>
            </a:r>
            <a:endParaRPr lang="ko-KR" alt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8" y="2338794"/>
            <a:ext cx="3657600" cy="3457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081" y="2406212"/>
            <a:ext cx="4895994" cy="10600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541" y="3877785"/>
            <a:ext cx="3723073" cy="950432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581589" y="5239779"/>
            <a:ext cx="4749898" cy="863309"/>
            <a:chOff x="3301852" y="3184893"/>
            <a:chExt cx="6237564" cy="135309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1852" y="3184893"/>
              <a:ext cx="5753100" cy="110490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7216346" y="4041597"/>
              <a:ext cx="2323070" cy="496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 smtClean="0">
                  <a:solidFill>
                    <a:schemeClr val="tx1"/>
                  </a:solidFill>
                </a:rPr>
                <a:t>임베딩</a:t>
              </a:r>
              <a:r>
                <a:rPr lang="ko-KR" altLang="en-US" sz="1050" b="1" dirty="0" smtClean="0">
                  <a:solidFill>
                    <a:schemeClr val="tx1"/>
                  </a:solidFill>
                </a:rPr>
                <a:t> 공간에서의 유사도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5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임의보행 기반 접근법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)(cont.)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한 정점에서 시작하여 임의보행을 할 때 다른 정점에 도달할 확률을 유사도로 간주</a:t>
            </a:r>
            <a:endParaRPr lang="ko-KR" alt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81589" y="5239779"/>
            <a:ext cx="4749898" cy="863309"/>
            <a:chOff x="3301852" y="3184893"/>
            <a:chExt cx="6237564" cy="135309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1852" y="3184893"/>
              <a:ext cx="5753100" cy="110490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7216346" y="4041597"/>
              <a:ext cx="2323070" cy="496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 smtClean="0">
                  <a:solidFill>
                    <a:schemeClr val="tx1"/>
                  </a:solidFill>
                </a:rPr>
                <a:t>임베딩</a:t>
              </a:r>
              <a:r>
                <a:rPr lang="ko-KR" altLang="en-US" sz="1050" b="1" dirty="0" smtClean="0">
                  <a:solidFill>
                    <a:schemeClr val="tx1"/>
                  </a:solidFill>
                </a:rPr>
                <a:t> 공간에서의 유사도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118" y="2452913"/>
            <a:ext cx="4481850" cy="35077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589" y="2850646"/>
            <a:ext cx="4668136" cy="17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임의보행 기반 접근법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(Node2Vec)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차 치우친 임의보행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(Second-order Biased Random Walk)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현재  정점과 직전에 머물렀던 정점을 모두 고려하여 다음 정점 선택</a:t>
            </a:r>
            <a:endParaRPr lang="ko-KR" alt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81589" y="5239779"/>
            <a:ext cx="4749898" cy="863309"/>
            <a:chOff x="3301852" y="3184893"/>
            <a:chExt cx="6237564" cy="135309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1852" y="3184893"/>
              <a:ext cx="5753100" cy="110490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7216346" y="4041597"/>
              <a:ext cx="2323070" cy="496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 smtClean="0">
                  <a:solidFill>
                    <a:schemeClr val="tx1"/>
                  </a:solidFill>
                </a:rPr>
                <a:t>임베딩</a:t>
              </a:r>
              <a:r>
                <a:rPr lang="ko-KR" altLang="en-US" sz="1050" b="1" dirty="0" smtClean="0">
                  <a:solidFill>
                    <a:schemeClr val="tx1"/>
                  </a:solidFill>
                </a:rPr>
                <a:t> 공간에서의 유사도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38" y="2742463"/>
            <a:ext cx="4268460" cy="22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임의보행 기반 접근법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(Node2Vec)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Node2Vec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부여하는 확률에 따라서 다른 종류의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임베딩을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얻는다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946" y="1980332"/>
            <a:ext cx="9382911" cy="45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임의보행 기반 접근법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(Node2Vec)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Node2Vec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부여하는 확률에 따라서 다른 종류의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임베딩을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얻는다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92" y="1953087"/>
            <a:ext cx="10657861" cy="46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Problem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Connectivity pattern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대해서는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제대로 학습하지 못한다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641" y="1601873"/>
            <a:ext cx="3730089" cy="48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9238" y="1371599"/>
            <a:ext cx="7429491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Sampling strategy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Q: 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  V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라고 가정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다음 위치는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A: p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와 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의해 결정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.(DFS, BFS)</a:t>
            </a:r>
            <a:endParaRPr lang="en-US" altLang="ko-K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428" y="1766298"/>
            <a:ext cx="3066219" cy="22043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74" y="1766298"/>
            <a:ext cx="6149867" cy="19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embedding?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91914" y="1371599"/>
            <a:ext cx="7256815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ode  Vector</a:t>
            </a:r>
            <a:endParaRPr lang="en-US" altLang="ko-K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74" y="2182906"/>
            <a:ext cx="4571500" cy="20595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034" y="2373121"/>
            <a:ext cx="5799695" cy="167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embedding?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정점 </a:t>
            </a:r>
            <a:r>
              <a:rPr lang="ko-KR" alt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임베딩의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결과로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벡터 형태의 데이터를 위한 도구들을 그래프에도 적용할 수 있다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벡터 형태의 데이터를 위한 도구들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분류기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로지스틱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회귀분석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다층 </a:t>
            </a:r>
            <a:r>
              <a:rPr lang="ko-KR" alt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퍼셉트론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등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군집 분석 알고리즘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(K-Means, DBSCAN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등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정점 분류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(Node Classification),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군집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분석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(Community Detection)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등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09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그래프에서의 정점간 </a:t>
            </a:r>
            <a:r>
              <a:rPr lang="ko-KR" alt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유사도를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임베딩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공간에서도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보존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하는 것을 목표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301852" y="3184893"/>
            <a:ext cx="6237564" cy="1353095"/>
            <a:chOff x="3301852" y="3184893"/>
            <a:chExt cx="6237564" cy="13530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1852" y="3184893"/>
              <a:ext cx="5753100" cy="11049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216346" y="4041597"/>
              <a:ext cx="2323070" cy="496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</a:rPr>
                <a:t>임베딩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 공간에서의 유사도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8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그래프에서 두 정점의 유사도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인접성 기반 접근법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거리 기반 접근법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경로 기반 접근법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중첩 기반 접근법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임의보행 기반 접근법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DeepWalk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Node2Vec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0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인접성 기반 접근법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두 정점이 인접할 때 유사하다고 간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주</a:t>
            </a:r>
            <a:endParaRPr lang="ko-KR" alt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81589" y="5239779"/>
            <a:ext cx="4749898" cy="863309"/>
            <a:chOff x="3301852" y="3184893"/>
            <a:chExt cx="6237564" cy="13530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1852" y="3184893"/>
              <a:ext cx="5753100" cy="11049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216346" y="4041597"/>
              <a:ext cx="2323070" cy="496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 smtClean="0">
                  <a:solidFill>
                    <a:schemeClr val="tx1"/>
                  </a:solidFill>
                </a:rPr>
                <a:t>임베딩</a:t>
              </a:r>
              <a:r>
                <a:rPr lang="ko-KR" altLang="en-US" sz="1050" b="1" dirty="0" smtClean="0">
                  <a:solidFill>
                    <a:schemeClr val="tx1"/>
                  </a:solidFill>
                </a:rPr>
                <a:t> 공간에서의 유사도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303" y="2334543"/>
            <a:ext cx="6252184" cy="24888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560" y="2119149"/>
            <a:ext cx="36195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거리 기반 접근법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두 정점 사이의 거리가 충분히 가까운 경우 유사하다고 간</a:t>
            </a: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주</a:t>
            </a:r>
            <a:endParaRPr lang="ko-KR" alt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81589" y="5239779"/>
            <a:ext cx="4749898" cy="863309"/>
            <a:chOff x="3301852" y="3184893"/>
            <a:chExt cx="6237564" cy="13530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1852" y="3184893"/>
              <a:ext cx="5753100" cy="11049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216346" y="4041597"/>
              <a:ext cx="2323070" cy="496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 smtClean="0">
                  <a:solidFill>
                    <a:schemeClr val="tx1"/>
                  </a:solidFill>
                </a:rPr>
                <a:t>임베딩</a:t>
              </a:r>
              <a:r>
                <a:rPr lang="ko-KR" altLang="en-US" sz="1050" b="1" dirty="0" smtClean="0">
                  <a:solidFill>
                    <a:schemeClr val="tx1"/>
                  </a:solidFill>
                </a:rPr>
                <a:t> 공간에서의 유사도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303" y="2334543"/>
            <a:ext cx="6252184" cy="24888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565" y="2200428"/>
            <a:ext cx="3394247" cy="27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경로 기반 접근법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두 정점 사이의 경로가 많을 수록 유사하다고 간주</a:t>
            </a:r>
            <a:endParaRPr lang="ko-KR" alt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81589" y="5239779"/>
            <a:ext cx="4749898" cy="863309"/>
            <a:chOff x="3301852" y="3184893"/>
            <a:chExt cx="6237564" cy="13530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1852" y="3184893"/>
              <a:ext cx="5753100" cy="11049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216346" y="4041597"/>
              <a:ext cx="2323070" cy="496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 smtClean="0">
                  <a:solidFill>
                    <a:schemeClr val="tx1"/>
                  </a:solidFill>
                </a:rPr>
                <a:t>임베딩</a:t>
              </a:r>
              <a:r>
                <a:rPr lang="ko-KR" altLang="en-US" sz="1050" b="1" dirty="0" smtClean="0">
                  <a:solidFill>
                    <a:schemeClr val="tx1"/>
                  </a:solidFill>
                </a:rPr>
                <a:t> 공간에서의 유사도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93" y="2990374"/>
            <a:ext cx="5646775" cy="10544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546" y="2537193"/>
            <a:ext cx="3914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중첩 기반 접근법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두 정점이 많은 이웃을 공유할 수록 유사하다고 간주</a:t>
            </a:r>
            <a:endParaRPr lang="ko-KR" altLang="en-US" sz="20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81589" y="5239779"/>
            <a:ext cx="4749898" cy="863309"/>
            <a:chOff x="3301852" y="3184893"/>
            <a:chExt cx="6237564" cy="13530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1852" y="3184893"/>
              <a:ext cx="5753100" cy="11049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216346" y="4041597"/>
              <a:ext cx="2323070" cy="496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 smtClean="0">
                  <a:solidFill>
                    <a:schemeClr val="tx1"/>
                  </a:solidFill>
                </a:rPr>
                <a:t>임베딩</a:t>
              </a:r>
              <a:r>
                <a:rPr lang="ko-KR" altLang="en-US" sz="1050" b="1" dirty="0" smtClean="0">
                  <a:solidFill>
                    <a:schemeClr val="tx1"/>
                  </a:solidFill>
                </a:rPr>
                <a:t> 공간에서의 유사도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181" y="2552237"/>
            <a:ext cx="3957146" cy="19785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086" y="2276485"/>
            <a:ext cx="4996401" cy="8862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061" y="3509332"/>
            <a:ext cx="5437426" cy="11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18454</TotalTime>
  <Words>388</Words>
  <Application>Microsoft Office PowerPoint</Application>
  <PresentationFormat>와이드스크린</PresentationFormat>
  <Paragraphs>109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Times New Roman</vt:lpstr>
      <vt:lpstr>Wingdings</vt:lpstr>
      <vt:lpstr>Office 테마</vt:lpstr>
      <vt:lpstr> Node Embedding  Boostcamp AI Tech  Sang-hyun Kim</vt:lpstr>
      <vt:lpstr>Node embedding?</vt:lpstr>
      <vt:lpstr>Node embedding?</vt:lpstr>
      <vt:lpstr>Goal</vt:lpstr>
      <vt:lpstr>그래프에서 두 정점의 유사도</vt:lpstr>
      <vt:lpstr>인접성 기반 접근법</vt:lpstr>
      <vt:lpstr>거리 기반 접근법</vt:lpstr>
      <vt:lpstr>경로 기반 접근법</vt:lpstr>
      <vt:lpstr>중첩 기반 접근법</vt:lpstr>
      <vt:lpstr>중첩 기반 접근법(cont.)</vt:lpstr>
      <vt:lpstr>임의보행 기반 접근법(DeepWalk)</vt:lpstr>
      <vt:lpstr>임의보행 기반 접근법(DeepWalk)(cont.)</vt:lpstr>
      <vt:lpstr>임의보행 기반 접근법(Node2Vec)</vt:lpstr>
      <vt:lpstr>임의보행 기반 접근법(Node2Vec)</vt:lpstr>
      <vt:lpstr>임의보행 기반 접근법(Node2Vec)</vt:lpstr>
      <vt:lpstr>Node2Vec</vt:lpstr>
      <vt:lpstr>Node2Vec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490</cp:revision>
  <cp:lastPrinted>2019-07-24T20:22:16Z</cp:lastPrinted>
  <dcterms:created xsi:type="dcterms:W3CDTF">2016-06-28T09:32:35Z</dcterms:created>
  <dcterms:modified xsi:type="dcterms:W3CDTF">2021-02-26T08:03:02Z</dcterms:modified>
</cp:coreProperties>
</file>