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8" r:id="rId2"/>
    <p:sldId id="322" r:id="rId3"/>
    <p:sldId id="339" r:id="rId4"/>
    <p:sldId id="340" r:id="rId5"/>
    <p:sldId id="341" r:id="rId6"/>
    <p:sldId id="343" r:id="rId7"/>
    <p:sldId id="342" r:id="rId8"/>
    <p:sldId id="345" r:id="rId9"/>
    <p:sldId id="346" r:id="rId10"/>
    <p:sldId id="347" r:id="rId11"/>
    <p:sldId id="338" r:id="rId12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mh" initials="j" lastIdx="1" clrIdx="0">
    <p:extLst>
      <p:ext uri="{19B8F6BF-5375-455C-9EA6-DF929625EA0E}">
        <p15:presenceInfo xmlns:p15="http://schemas.microsoft.com/office/powerpoint/2012/main" userId="jmh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76303"/>
    <a:srgbClr val="F671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963" autoAdjust="0"/>
    <p:restoredTop sz="96429" autoAdjust="0"/>
  </p:normalViewPr>
  <p:slideViewPr>
    <p:cSldViewPr snapToGrid="0">
      <p:cViewPr varScale="1">
        <p:scale>
          <a:sx n="116" d="100"/>
          <a:sy n="116" d="100"/>
        </p:scale>
        <p:origin x="966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A5FF2B-BB8B-4DD9-B2DE-E33269993E58}" type="datetimeFigureOut">
              <a:rPr lang="ko-KR" altLang="en-US" smtClean="0"/>
              <a:t>2021-02-18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4DE6EA-C732-4FF3-9AF0-ACD0C44E5D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8888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DE6EA-C732-4FF3-9AF0-ACD0C44E5D1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22183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DE6EA-C732-4FF3-9AF0-ACD0C44E5D1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19567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DE6EA-C732-4FF3-9AF0-ACD0C44E5D1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8188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DE6EA-C732-4FF3-9AF0-ACD0C44E5D1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65555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DE6EA-C732-4FF3-9AF0-ACD0C44E5D1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4366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DE6EA-C732-4FF3-9AF0-ACD0C44E5D1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2097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DE6EA-C732-4FF3-9AF0-ACD0C44E5D1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18824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DE6EA-C732-4FF3-9AF0-ACD0C44E5D1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69250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DE6EA-C732-4FF3-9AF0-ACD0C44E5D1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53752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DE6EA-C732-4FF3-9AF0-ACD0C44E5D1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18302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DE6EA-C732-4FF3-9AF0-ACD0C44E5D1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0283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6921E-FC1E-40DC-BA70-4D63180E25BB}" type="datetime1">
              <a:rPr lang="ko-KR" altLang="en-US" smtClean="0"/>
              <a:t>2021-02-18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Batch Normalization(ICML, 2015)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342C-C68E-4E5B-A0CB-2557B349F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404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0A204-7B3E-4D7E-9532-B1289B0A08C0}" type="datetime1">
              <a:rPr lang="ko-KR" altLang="en-US" smtClean="0"/>
              <a:t>2021-02-18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Batch Normalization(ICML, 2015)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342C-C68E-4E5B-A0CB-2557B349F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0276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CB4D4-822D-47D9-AAC0-B900714C68A5}" type="datetime1">
              <a:rPr lang="ko-KR" altLang="en-US" smtClean="0"/>
              <a:t>2021-02-18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Batch Normalization(ICML, 2015)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342C-C68E-4E5B-A0CB-2557B349F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1332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C4B8D-4587-4014-86DB-EA8E4F7A0F95}" type="datetime1">
              <a:rPr lang="ko-KR" altLang="en-US" smtClean="0"/>
              <a:t>2021-02-18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Batch Normalization(ICML, 2015)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342C-C68E-4E5B-A0CB-2557B349F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081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D4EE-3230-4E4E-B38D-899A47680BFE}" type="datetime1">
              <a:rPr lang="ko-KR" altLang="en-US" smtClean="0"/>
              <a:t>2021-02-18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Batch Normalization(ICML, 2015)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342C-C68E-4E5B-A0CB-2557B349F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2482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A4823-BB96-4547-B0D3-2B65D9BCDA24}" type="datetime1">
              <a:rPr lang="ko-KR" altLang="en-US" smtClean="0"/>
              <a:t>2021-02-18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Batch Normalization(ICML, 2015)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342C-C68E-4E5B-A0CB-2557B349F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7578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A7965-917F-4C31-9EB8-7533A51A2CD3}" type="datetime1">
              <a:rPr lang="ko-KR" altLang="en-US" smtClean="0"/>
              <a:t>2021-02-18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Batch Normalization(ICML, 2015)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342C-C68E-4E5B-A0CB-2557B349F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1465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2DB86-0EA7-4377-97AC-8E1A74AB8578}" type="datetime1">
              <a:rPr lang="ko-KR" altLang="en-US" smtClean="0"/>
              <a:t>2021-02-18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Batch Normalization(ICML, 2015)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342C-C68E-4E5B-A0CB-2557B349F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069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C437D-686B-4BE4-90B4-22A51AB0F012}" type="datetime1">
              <a:rPr lang="ko-KR" altLang="en-US" smtClean="0"/>
              <a:t>2021-02-18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Batch Normalization(ICML, 2015)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342C-C68E-4E5B-A0CB-2557B349F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752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BC2A4-61A3-456E-800B-5B9CB1ACD6CC}" type="datetime1">
              <a:rPr lang="ko-KR" altLang="en-US" smtClean="0"/>
              <a:t>2021-02-18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Batch Normalization(ICML, 2015)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342C-C68E-4E5B-A0CB-2557B349F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026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98D73-1D62-4E52-A6B2-903AB18CECA0}" type="datetime1">
              <a:rPr lang="ko-KR" altLang="en-US" smtClean="0"/>
              <a:t>2021-02-18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Batch Normalization(ICML, 2015)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342C-C68E-4E5B-A0CB-2557B349F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2788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B7BFAB-BB5B-467A-AA83-DF45F39E137F}" type="datetime1">
              <a:rPr lang="ko-KR" altLang="en-US" smtClean="0"/>
              <a:t>2021-02-18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smtClean="0"/>
              <a:t>Batch Normalization(ICML, 2015)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9342C-C68E-4E5B-A0CB-2557B349F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2603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s231n.github.io/neural-networks-2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29539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ko-KR" sz="40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40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Batch Normalization:</a:t>
            </a:r>
            <a:br>
              <a:rPr lang="en-US" altLang="ko-KR" sz="40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40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 accelerating Deep Network Training by</a:t>
            </a:r>
            <a:br>
              <a:rPr lang="en-US" altLang="ko-KR" sz="40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40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Reducing Internal Covariate Shift</a:t>
            </a:r>
            <a:br>
              <a:rPr lang="en-US" altLang="ko-KR" sz="40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20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(Sergey </a:t>
            </a:r>
            <a:r>
              <a:rPr lang="en-US" altLang="ko-KR" sz="2000" b="1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loffe</a:t>
            </a:r>
            <a:r>
              <a:rPr lang="en-US" altLang="ko-KR" sz="20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Christian </a:t>
            </a:r>
            <a:r>
              <a:rPr lang="en-US" altLang="ko-KR" sz="2000" b="1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Szegedy</a:t>
            </a:r>
            <a:r>
              <a:rPr lang="en-US" altLang="ko-KR" sz="20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ICML, 2015)</a:t>
            </a:r>
            <a:r>
              <a:rPr lang="en-US" altLang="ko-KR" sz="24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ko-KR" sz="24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ko-KR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2400" b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Boostcamp</a:t>
            </a:r>
            <a:r>
              <a:rPr lang="en-US" altLang="ko-KR" sz="24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AI Tech</a:t>
            </a:r>
            <a:r>
              <a:rPr lang="en-US" altLang="ko-KR" sz="2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ko-KR" sz="2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2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ko-KR" sz="2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Sang-hyun Kim</a:t>
            </a:r>
            <a:endParaRPr lang="ko-KR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Batch Normalization(ICML, 2015)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342C-C68E-4E5B-A0CB-2557B349F10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447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08074" y="448012"/>
            <a:ext cx="10740656" cy="581932"/>
          </a:xfrm>
        </p:spPr>
        <p:txBody>
          <a:bodyPr>
            <a:noAutofit/>
          </a:bodyPr>
          <a:lstStyle/>
          <a:p>
            <a:r>
              <a:rPr lang="en-US" altLang="ko-KR" sz="3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ko-KR" altLang="en-US" sz="3200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08074" y="1371599"/>
            <a:ext cx="10740656" cy="47314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Batch normalization</a:t>
            </a:r>
            <a:r>
              <a:rPr lang="ko-KR" altLang="en-US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의 사용은</a:t>
            </a:r>
            <a:r>
              <a:rPr lang="en-US" altLang="ko-KR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…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학습 속도가 빠르다</a:t>
            </a:r>
            <a:r>
              <a:rPr lang="en-US" altLang="ko-KR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성능 향상에 도움을 준다</a:t>
            </a:r>
            <a:r>
              <a:rPr lang="en-US" altLang="ko-KR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Batch Normalization(ICML, 2015)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342C-C68E-4E5B-A0CB-2557B349F10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5275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889000" y="778614"/>
            <a:ext cx="10515600" cy="5375275"/>
          </a:xfrm>
        </p:spPr>
        <p:txBody>
          <a:bodyPr/>
          <a:lstStyle/>
          <a:p>
            <a:pPr algn="ctr"/>
            <a:r>
              <a:rPr lang="en-US" altLang="ko-KR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YOU!!!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Batch Normalization(ICML, 2015)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342C-C68E-4E5B-A0CB-2557B349F10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2510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08074" y="448012"/>
            <a:ext cx="10740656" cy="581932"/>
          </a:xfrm>
        </p:spPr>
        <p:txBody>
          <a:bodyPr>
            <a:noAutofit/>
          </a:bodyPr>
          <a:lstStyle/>
          <a:p>
            <a:r>
              <a:rPr lang="en-US" altLang="ko-KR" sz="3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endParaRPr lang="ko-KR" altLang="en-US" sz="3200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08074" y="1371599"/>
            <a:ext cx="10740656" cy="47314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Problem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Internal covariate shift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Solution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각</a:t>
            </a:r>
            <a:r>
              <a:rPr lang="en-US" altLang="ko-K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Layer</a:t>
            </a:r>
            <a:r>
              <a:rPr lang="ko-KR" alt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의 </a:t>
            </a:r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input</a:t>
            </a:r>
            <a:r>
              <a:rPr lang="ko-KR" alt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에 대한</a:t>
            </a:r>
            <a:r>
              <a:rPr lang="ko-KR" alt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nor</a:t>
            </a:r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malization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Mini batch </a:t>
            </a:r>
            <a:r>
              <a:rPr lang="ko-KR" alt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단위</a:t>
            </a:r>
            <a:endParaRPr lang="en-US" altLang="ko-KR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Batch Normalization(ICML, 2015)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342C-C68E-4E5B-A0CB-2557B349F10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158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08074" y="448012"/>
            <a:ext cx="10740656" cy="581932"/>
          </a:xfrm>
        </p:spPr>
        <p:txBody>
          <a:bodyPr>
            <a:noAutofit/>
          </a:bodyPr>
          <a:lstStyle/>
          <a:p>
            <a:r>
              <a:rPr lang="en-US" altLang="ko-KR" sz="3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 (cont.)</a:t>
            </a:r>
            <a:endParaRPr lang="ko-KR" altLang="en-US" sz="3200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08074" y="1371599"/>
            <a:ext cx="10740656" cy="47314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장점</a:t>
            </a:r>
            <a:endParaRPr lang="en-US" altLang="ko-KR" sz="16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빠른 학습 속도</a:t>
            </a:r>
            <a:endParaRPr lang="en-US" altLang="ko-KR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Weight initialization </a:t>
            </a:r>
            <a:r>
              <a:rPr lang="ko-KR" altLang="en-US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에 대한 민감도 감소</a:t>
            </a:r>
            <a:endParaRPr lang="en-US" altLang="ko-KR" sz="16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Regularization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Batch Normalization(ICML, 2015)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342C-C68E-4E5B-A0CB-2557B349F10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091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08074" y="448012"/>
            <a:ext cx="10740656" cy="581932"/>
          </a:xfrm>
        </p:spPr>
        <p:txBody>
          <a:bodyPr>
            <a:noAutofit/>
          </a:bodyPr>
          <a:lstStyle/>
          <a:p>
            <a:r>
              <a:rPr lang="en-US" altLang="ko-KR" sz="3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ko-KR" altLang="en-US" sz="3200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직사각형 2"/>
              <p:cNvSpPr/>
              <p:nvPr/>
            </p:nvSpPr>
            <p:spPr>
              <a:xfrm>
                <a:off x="808074" y="1371599"/>
                <a:ext cx="10740656" cy="473148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6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Stochastic gradient descent (SGD)</a:t>
                </a:r>
                <a:br>
                  <a:rPr lang="en-US" altLang="ko-KR" sz="16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</a:b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altLang="ko-KR" sz="1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ko-KR" sz="1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𝟏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ko-KR" sz="16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, …, </m:t>
                        </m:r>
                        <m:sSub>
                          <m:sSubPr>
                            <m:ctrlPr>
                              <a:rPr lang="en-US" altLang="ko-KR" sz="1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altLang="ko-KR" sz="1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ko-KR" sz="1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𝑵</m:t>
                            </m:r>
                          </m:sub>
                        </m:sSub>
                        <m:r>
                          <a:rPr lang="en-US" altLang="ko-KR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:</m:t>
                        </m:r>
                        <m:r>
                          <a:rPr lang="en-US" altLang="ko-KR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𝒕𝒓𝒂𝒊𝒏𝒊𝒏𝒈</m:t>
                        </m:r>
                        <m:r>
                          <a:rPr lang="en-US" altLang="ko-KR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 </m:t>
                        </m:r>
                        <m:r>
                          <a:rPr lang="en-US" altLang="ko-KR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𝒅𝒂𝒕𝒂</m:t>
                        </m:r>
                        <m:r>
                          <a:rPr lang="en-US" altLang="ko-KR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 </m:t>
                        </m:r>
                        <m:r>
                          <a:rPr lang="en-US" altLang="ko-KR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𝒔𝒆𝒕</m:t>
                        </m:r>
                        <m:r>
                          <a:rPr lang="en-US" altLang="ko-KR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l-GR" altLang="ko-KR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θ</m:t>
                        </m:r>
                        <m:r>
                          <a:rPr lang="en-US" altLang="ko-KR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:</m:t>
                        </m:r>
                        <m:r>
                          <a:rPr lang="en-US" altLang="ko-KR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𝒑𝒂𝒓𝒂𝒎𝒆𝒕𝒆𝒓</m:t>
                        </m:r>
                      </m:e>
                    </m:d>
                  </m:oMath>
                </a14:m>
                <a:endParaRPr lang="en-US" altLang="ko-KR" sz="16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1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16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6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Mini batch</a:t>
                </a:r>
                <a:br>
                  <a:rPr lang="en-US" altLang="ko-KR" sz="16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</a:b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altLang="ko-KR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𝒎</m:t>
                        </m:r>
                        <m:r>
                          <a:rPr lang="en-US" altLang="ko-KR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:</m:t>
                        </m:r>
                        <m:r>
                          <a:rPr lang="en-US" altLang="ko-KR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𝒎𝒊𝒏𝒊</m:t>
                        </m:r>
                        <m:r>
                          <a:rPr lang="en-US" altLang="ko-KR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 </m:t>
                        </m:r>
                        <m:r>
                          <a:rPr lang="en-US" altLang="ko-KR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𝒃𝒂𝒕𝒄𝒉</m:t>
                        </m:r>
                      </m:e>
                    </m:d>
                  </m:oMath>
                </a14:m>
                <a:endParaRPr lang="en-US" altLang="ko-KR" sz="16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16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1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6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Simple and effective</a:t>
                </a:r>
                <a:br>
                  <a:rPr lang="en-US" altLang="ko-KR" sz="16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</a:br>
                <a:r>
                  <a:rPr lang="en-US" altLang="ko-KR" sz="16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/>
                </a:r>
                <a:br>
                  <a:rPr lang="en-US" altLang="ko-KR" sz="16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</a:br>
                <a:r>
                  <a:rPr lang="en-US" altLang="ko-KR" sz="1600" b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 BUT, hyper parameter </a:t>
                </a:r>
                <a:r>
                  <a:rPr lang="ko-KR" altLang="en-US" sz="1600" b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설정과 </a:t>
                </a:r>
                <a:r>
                  <a:rPr lang="en-US" altLang="ko-KR" sz="1600" b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model initialization </a:t>
                </a:r>
                <a:r>
                  <a:rPr lang="ko-KR" altLang="en-US" sz="1600" b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측면에서 번거롭다</a:t>
                </a:r>
                <a:r>
                  <a:rPr lang="en-US" altLang="ko-KR" sz="1600" b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.</a:t>
                </a:r>
                <a:endParaRPr lang="en-US" altLang="ko-KR" sz="16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</p:txBody>
          </p:sp>
        </mc:Choice>
        <mc:Fallback>
          <p:sp>
            <p:nvSpPr>
              <p:cNvPr id="3" name="직사각형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074" y="1371599"/>
                <a:ext cx="10740656" cy="4731489"/>
              </a:xfrm>
              <a:prstGeom prst="rect">
                <a:avLst/>
              </a:prstGeom>
              <a:blipFill rotWithShape="0">
                <a:blip r:embed="rId3"/>
                <a:stretch>
                  <a:fillRect l="-22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Batch Normalization(ICML, 2015)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342C-C68E-4E5B-A0CB-2557B349F102}" type="slidenum">
              <a:rPr lang="ko-KR" altLang="en-US" smtClean="0"/>
              <a:t>4</a:t>
            </a:fld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2052" y="2232420"/>
            <a:ext cx="2552700" cy="7429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43550" y="3737343"/>
            <a:ext cx="11049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935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08074" y="448012"/>
            <a:ext cx="10740656" cy="581932"/>
          </a:xfrm>
        </p:spPr>
        <p:txBody>
          <a:bodyPr>
            <a:noAutofit/>
          </a:bodyPr>
          <a:lstStyle/>
          <a:p>
            <a:r>
              <a:rPr lang="en-US" altLang="ko-KR" sz="3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(Cont.)</a:t>
            </a:r>
            <a:endParaRPr lang="ko-KR" altLang="en-US" sz="3200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08074" y="1371599"/>
            <a:ext cx="10740656" cy="47314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WHY?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Internal covariate shift </a:t>
            </a:r>
            <a:br>
              <a:rPr lang="en-US" altLang="ko-KR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altLang="ko-KR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altLang="ko-K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Network </a:t>
            </a:r>
            <a:r>
              <a:rPr lang="ko-KR" altLang="en-US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내부에서 앞 </a:t>
            </a:r>
            <a:r>
              <a:rPr lang="en-US" altLang="ko-KR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layer</a:t>
            </a:r>
            <a:r>
              <a:rPr lang="ko-KR" altLang="en-US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의 </a:t>
            </a:r>
            <a:r>
              <a:rPr lang="en-US" altLang="ko-KR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parameter</a:t>
            </a:r>
            <a:r>
              <a:rPr lang="ko-KR" altLang="en-US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에 의해</a:t>
            </a:r>
            <a:r>
              <a:rPr lang="en-US" altLang="ko-KR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distribution</a:t>
            </a:r>
            <a:r>
              <a:rPr lang="ko-KR" altLang="en-US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이 바뀐다</a:t>
            </a:r>
            <a:r>
              <a:rPr lang="en-US" altLang="ko-KR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Sub network</a:t>
            </a:r>
            <a:r>
              <a:rPr lang="ko-KR" altLang="en-US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의 </a:t>
            </a:r>
            <a:r>
              <a:rPr lang="en-US" altLang="ko-KR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input distribution</a:t>
            </a:r>
            <a:r>
              <a:rPr lang="ko-KR" altLang="en-US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을 적절히 고정</a:t>
            </a:r>
            <a:r>
              <a:rPr lang="en-US" altLang="ko-KR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Optimizer</a:t>
            </a:r>
            <a:r>
              <a:rPr lang="ko-KR" altLang="en-US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가 </a:t>
            </a:r>
            <a:r>
              <a:rPr lang="en-US" altLang="ko-KR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saturated regime</a:t>
            </a:r>
            <a:r>
              <a:rPr lang="ko-KR" altLang="en-US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에 빠지지 않게 하여</a:t>
            </a:r>
            <a:r>
              <a:rPr lang="en-US" altLang="ko-KR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</a:t>
            </a:r>
            <a:br>
              <a:rPr lang="en-US" altLang="ko-KR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ko-KR" altLang="en-US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빠르게 학습을 할 수 있음</a:t>
            </a:r>
            <a:r>
              <a:rPr lang="en-US" altLang="ko-KR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Batch Normalization(ICML, 2015)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342C-C68E-4E5B-A0CB-2557B349F102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1026" name="Picture 2" descr="sigmoid 이미지 검색결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3610" y="3313215"/>
            <a:ext cx="3470189" cy="2596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4565821" y="5910073"/>
            <a:ext cx="6787978" cy="3860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출처</a:t>
            </a:r>
            <a:r>
              <a:rPr lang="en-US" altLang="ko-KR" sz="1000" b="1" smtClean="0">
                <a:solidFill>
                  <a:schemeClr val="tx1"/>
                </a:solidFill>
              </a:rPr>
              <a:t>: https://hvidberrrg.github.io/deep_learning/activation_functions/sigmoid_function_and_derivative.html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10420865" y="3313215"/>
            <a:ext cx="593124" cy="35262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8314038" y="5411263"/>
            <a:ext cx="593124" cy="35262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9938951" y="2889540"/>
            <a:ext cx="1556951" cy="4613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Saturated regime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036908" y="3426941"/>
            <a:ext cx="1243914" cy="24831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0235513" y="4872557"/>
            <a:ext cx="1556951" cy="4613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Linear regime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0991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08074" y="448012"/>
            <a:ext cx="10740656" cy="581932"/>
          </a:xfrm>
        </p:spPr>
        <p:txBody>
          <a:bodyPr>
            <a:noAutofit/>
          </a:bodyPr>
          <a:lstStyle/>
          <a:p>
            <a:r>
              <a:rPr lang="en-US" altLang="ko-KR" sz="3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Whitening</a:t>
            </a:r>
            <a:endParaRPr lang="ko-KR" altLang="en-US" sz="3200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08074" y="1371599"/>
            <a:ext cx="10740656" cy="47314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평균이 </a:t>
            </a:r>
            <a:r>
              <a:rPr lang="en-US" altLang="ko-KR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0</a:t>
            </a:r>
            <a:r>
              <a:rPr lang="ko-KR" altLang="en-US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이며 </a:t>
            </a:r>
            <a:r>
              <a:rPr lang="ko-KR" altLang="en-US" sz="16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공분산이</a:t>
            </a:r>
            <a:r>
              <a:rPr lang="ko-KR" altLang="en-US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단위행렬인 정규분포 형태의 데이터로 변환하는 기법</a:t>
            </a:r>
            <a:r>
              <a:rPr lang="en-US" altLang="ko-KR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특정 </a:t>
            </a:r>
            <a:r>
              <a:rPr lang="ko-KR" alt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변수가 계속 커지는 </a:t>
            </a:r>
            <a:r>
              <a:rPr lang="ko-KR" altLang="en-US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현상</a:t>
            </a:r>
            <a:endParaRPr lang="en-US" altLang="ko-KR" sz="16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일반적으로 </a:t>
            </a:r>
            <a:r>
              <a:rPr lang="en-US" altLang="ko-K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W</a:t>
            </a:r>
            <a:r>
              <a:rPr lang="en-US" altLang="ko-KR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hitening</a:t>
            </a:r>
            <a:r>
              <a:rPr lang="ko-KR" altLang="en-US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보다 정규화가 더 많이 사용</a:t>
            </a:r>
            <a:r>
              <a:rPr lang="en-US" altLang="ko-KR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Batch Normalization(ICML, 2015)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342C-C68E-4E5B-A0CB-2557B349F102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8089557" y="5910073"/>
            <a:ext cx="3264241" cy="3860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출처</a:t>
            </a:r>
            <a:r>
              <a:rPr lang="en-US" altLang="ko-KR" sz="1000" b="1" dirty="0">
                <a:solidFill>
                  <a:schemeClr val="tx1"/>
                </a:solidFill>
              </a:rPr>
              <a:t>: </a:t>
            </a:r>
            <a:r>
              <a:rPr lang="en-US" altLang="ko-KR" sz="1000" b="1" dirty="0">
                <a:solidFill>
                  <a:schemeClr val="tx1"/>
                </a:solidFill>
                <a:hlinkClick r:id="rId3"/>
              </a:rPr>
              <a:t>https://cs231n.github.io/neural-networks-2</a:t>
            </a:r>
            <a:r>
              <a:rPr lang="en-US" altLang="ko-KR" sz="1000" b="1" dirty="0" smtClean="0">
                <a:solidFill>
                  <a:schemeClr val="tx1"/>
                </a:solidFill>
                <a:hlinkClick r:id="rId3"/>
              </a:rPr>
              <a:t>/</a:t>
            </a:r>
            <a:endParaRPr lang="en-US" altLang="ko-KR" sz="1000" b="1" dirty="0" smtClean="0">
              <a:solidFill>
                <a:schemeClr val="tx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5429" y="2301033"/>
            <a:ext cx="5093301" cy="181950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5429" y="4120535"/>
            <a:ext cx="5093301" cy="1789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350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08074" y="448012"/>
            <a:ext cx="10740656" cy="581932"/>
          </a:xfrm>
        </p:spPr>
        <p:txBody>
          <a:bodyPr>
            <a:noAutofit/>
          </a:bodyPr>
          <a:lstStyle/>
          <a:p>
            <a:r>
              <a:rPr lang="en-US" altLang="ko-KR" sz="3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Batch normalization</a:t>
            </a:r>
            <a:endParaRPr lang="ko-KR" altLang="en-US" sz="3200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직사각형 2"/>
              <p:cNvSpPr/>
              <p:nvPr/>
            </p:nvSpPr>
            <p:spPr>
              <a:xfrm>
                <a:off x="808074" y="1371599"/>
                <a:ext cx="10740656" cy="473148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6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Input: </a:t>
                </a:r>
                <a:r>
                  <a:rPr lang="ko-KR" altLang="en-US" sz="16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이전 </a:t>
                </a:r>
                <a:r>
                  <a:rPr lang="en-US" altLang="ko-KR" sz="16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layer</a:t>
                </a:r>
                <a:r>
                  <a:rPr lang="ko-KR" altLang="en-US" sz="16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의 </a:t>
                </a:r>
                <a:r>
                  <a:rPr lang="en-US" altLang="ko-KR" sz="16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activation value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ko-KR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altLang="ko-KR" sz="1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ko-KR" sz="1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𝟏</m:t>
                            </m:r>
                          </m:sub>
                        </m:sSub>
                        <m:r>
                          <a:rPr lang="en-US" altLang="ko-KR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, …,</m:t>
                        </m:r>
                        <m:sSub>
                          <m:sSubPr>
                            <m:ctrlPr>
                              <a:rPr lang="en-US" altLang="ko-KR" sz="1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altLang="ko-KR" sz="1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ko-KR" sz="1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𝒎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sz="16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/>
                </a:r>
                <a:br>
                  <a:rPr lang="en-US" altLang="ko-KR" sz="16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</a:br>
                <a:r>
                  <a:rPr lang="en-US" altLang="ko-KR" sz="16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	Parameters to be learned: </a:t>
                </a:r>
                <a:r>
                  <a:rPr lang="el-GR" altLang="ko-KR" sz="16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ϒ</a:t>
                </a:r>
                <a:r>
                  <a:rPr lang="en-US" altLang="ko-KR" sz="16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, </a:t>
                </a:r>
                <a:r>
                  <a:rPr lang="el-GR" altLang="ko-KR" sz="16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β</a:t>
                </a:r>
                <a:r>
                  <a:rPr lang="en-US" altLang="ko-KR" sz="16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(linear regime</a:t>
                </a:r>
                <a:r>
                  <a:rPr lang="ko-KR" altLang="en-US" sz="16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에 빠지지 않게 함</a:t>
                </a:r>
                <a:r>
                  <a:rPr lang="en-US" altLang="ko-KR" sz="16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)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6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Output: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ko-KR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altLang="ko-KR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ko-KR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𝒊</m:t>
                            </m:r>
                          </m:sub>
                        </m:sSub>
                        <m:r>
                          <a:rPr lang="en-US" altLang="ko-KR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=</m:t>
                        </m:r>
                        <m:sSub>
                          <m:sSubPr>
                            <m:ctrlPr>
                              <a:rPr lang="en-US" altLang="ko-KR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altLang="ko-KR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𝑩𝑵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el-GR" altLang="ko-KR" sz="1600" b="1" dirty="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ϒ</m:t>
                            </m:r>
                            <m:r>
                              <m:rPr>
                                <m:nor/>
                              </m:rPr>
                              <a:rPr lang="en-US" altLang="ko-KR" sz="1600" b="1" dirty="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, </m:t>
                            </m:r>
                            <m:r>
                              <m:rPr>
                                <m:nor/>
                              </m:rPr>
                              <a:rPr lang="el-GR" altLang="ko-KR" sz="1600" b="1" dirty="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β</m:t>
                            </m:r>
                            <m:r>
                              <m:rPr>
                                <m:nor/>
                              </m:rPr>
                              <a:rPr lang="en-US" altLang="ko-KR" sz="1600" b="1" dirty="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 </m:t>
                            </m:r>
                          </m:sub>
                        </m:sSub>
                        <m:r>
                          <a:rPr lang="en-US" altLang="ko-KR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1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altLang="ko-KR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ko-KR" sz="1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𝒊</m:t>
                            </m:r>
                          </m:sub>
                        </m:sSub>
                        <m:r>
                          <a:rPr lang="en-US" altLang="ko-KR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)</m:t>
                        </m:r>
                      </m:e>
                    </m:d>
                  </m:oMath>
                </a14:m>
                <a:r>
                  <a:rPr lang="en-US" altLang="ko-KR" sz="16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/>
                </a:r>
                <a:br>
                  <a:rPr lang="en-US" altLang="ko-KR" sz="16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</a:br>
                <a:endParaRPr lang="en-US" altLang="ko-KR" sz="16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</p:txBody>
          </p:sp>
        </mc:Choice>
        <mc:Fallback>
          <p:sp>
            <p:nvSpPr>
              <p:cNvPr id="3" name="직사각형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074" y="1371599"/>
                <a:ext cx="10740656" cy="4731489"/>
              </a:xfrm>
              <a:prstGeom prst="rect">
                <a:avLst/>
              </a:prstGeom>
              <a:blipFill rotWithShape="0">
                <a:blip r:embed="rId3"/>
                <a:stretch>
                  <a:fillRect l="-22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Batch Normalization(ICML, 2015)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342C-C68E-4E5B-A0CB-2557B349F102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7310" y="3462904"/>
            <a:ext cx="2026243" cy="2368336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1755425" y="5910073"/>
            <a:ext cx="2910015" cy="3860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출처</a:t>
            </a:r>
            <a:r>
              <a:rPr lang="en-US" altLang="ko-KR" sz="1000" b="1" dirty="0">
                <a:solidFill>
                  <a:schemeClr val="tx1"/>
                </a:solidFill>
              </a:rPr>
              <a:t>: https://arxiv.org/pdf/1803.08494.pdf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7832" y="2910277"/>
            <a:ext cx="4146409" cy="3385825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3249850" y="5598234"/>
            <a:ext cx="1136822" cy="3295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Batch size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0047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08074" y="448012"/>
            <a:ext cx="10740656" cy="581932"/>
          </a:xfrm>
        </p:spPr>
        <p:txBody>
          <a:bodyPr>
            <a:noAutofit/>
          </a:bodyPr>
          <a:lstStyle/>
          <a:p>
            <a:r>
              <a:rPr lang="en-US" altLang="ko-KR" sz="3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</a:t>
            </a:r>
            <a:endParaRPr lang="ko-KR" altLang="en-US" sz="3200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08074" y="1371599"/>
            <a:ext cx="10740656" cy="47314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(a): training step </a:t>
            </a:r>
            <a:r>
              <a:rPr lang="ko-KR" altLang="en-US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별 </a:t>
            </a:r>
            <a:r>
              <a:rPr lang="en-US" altLang="ko-KR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test accuracy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(b, c): data distribution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Batch Normalization(ICML, 2015)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342C-C68E-4E5B-A0CB-2557B349F102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0462" y="2578838"/>
            <a:ext cx="4791075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28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08074" y="448012"/>
            <a:ext cx="10740656" cy="581932"/>
          </a:xfrm>
        </p:spPr>
        <p:txBody>
          <a:bodyPr>
            <a:noAutofit/>
          </a:bodyPr>
          <a:lstStyle/>
          <a:p>
            <a:r>
              <a:rPr lang="en-US" altLang="ko-KR" sz="3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</a:t>
            </a:r>
            <a:endParaRPr lang="ko-KR" altLang="en-US" sz="3200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08074" y="1371599"/>
            <a:ext cx="10740656" cy="47314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ImageNet classification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Inception</a:t>
            </a:r>
            <a:r>
              <a:rPr lang="ko-KR" altLang="en-US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의 </a:t>
            </a:r>
            <a:r>
              <a:rPr lang="en-US" altLang="ko-KR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Max accuracy(72.2%) </a:t>
            </a:r>
            <a:r>
              <a:rPr lang="ko-KR" altLang="en-US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까지 도달하는데 요구되는 </a:t>
            </a:r>
            <a:r>
              <a:rPr lang="en-US" altLang="ko-KR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training step </a:t>
            </a:r>
            <a:r>
              <a:rPr lang="ko-KR" altLang="en-US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수</a:t>
            </a:r>
            <a:r>
              <a:rPr lang="en-US" altLang="ko-K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  <a:endParaRPr lang="en-US" altLang="ko-KR" sz="16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Batch Normalization(ICML, 2015)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342C-C68E-4E5B-A0CB-2557B349F102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3350" y="2676334"/>
            <a:ext cx="4305300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11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19220</TotalTime>
  <Words>229</Words>
  <Application>Microsoft Office PowerPoint</Application>
  <PresentationFormat>와이드스크린</PresentationFormat>
  <Paragraphs>97</Paragraphs>
  <Slides>11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맑은 고딕</vt:lpstr>
      <vt:lpstr>Arial</vt:lpstr>
      <vt:lpstr>Cambria Math</vt:lpstr>
      <vt:lpstr>Times New Roman</vt:lpstr>
      <vt:lpstr>Wingdings</vt:lpstr>
      <vt:lpstr>Office 테마</vt:lpstr>
      <vt:lpstr> Batch Normalization: Ac accelerating Deep Network Training by Reducing Internal Covariate Shift (Sergey loffe and Christian Szegedy. ICML, 2015)  Boostcamp AI Tech  Sang-hyun Kim</vt:lpstr>
      <vt:lpstr>Abstract</vt:lpstr>
      <vt:lpstr>Abstract (cont.)</vt:lpstr>
      <vt:lpstr>Introduction</vt:lpstr>
      <vt:lpstr>Introduction (Cont.)</vt:lpstr>
      <vt:lpstr>Whitening</vt:lpstr>
      <vt:lpstr>Batch normalization</vt:lpstr>
      <vt:lpstr>Experiment</vt:lpstr>
      <vt:lpstr>Experiment</vt:lpstr>
      <vt:lpstr>Conclusion</vt:lpstr>
      <vt:lpstr>THANK YOU!!!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jmh</dc:creator>
  <cp:lastModifiedBy>김 상현</cp:lastModifiedBy>
  <cp:revision>506</cp:revision>
  <cp:lastPrinted>2019-07-24T20:22:16Z</cp:lastPrinted>
  <dcterms:created xsi:type="dcterms:W3CDTF">2016-06-28T09:32:35Z</dcterms:created>
  <dcterms:modified xsi:type="dcterms:W3CDTF">2021-02-18T11:02:51Z</dcterms:modified>
</cp:coreProperties>
</file>