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339" r:id="rId3"/>
    <p:sldId id="322" r:id="rId4"/>
    <p:sldId id="341" r:id="rId5"/>
    <p:sldId id="340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38" r:id="rId1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6303"/>
    <a:srgbClr val="F67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63825" autoAdjust="0"/>
  </p:normalViewPr>
  <p:slideViewPr>
    <p:cSldViewPr snapToGrid="0">
      <p:cViewPr varScale="1">
        <p:scale>
          <a:sx n="74" d="100"/>
          <a:sy n="74" d="100"/>
        </p:scale>
        <p:origin x="256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Image classification </a:t>
            </a:r>
            <a:r>
              <a:rPr lang="ko-KR" altLang="en-US" dirty="0" smtClean="0"/>
              <a:t>발표를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다시 말해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왼쪽 그림이 기존 </a:t>
            </a:r>
            <a:r>
              <a:rPr lang="en-US" altLang="ko-KR" b="1" baseline="0" dirty="0" smtClean="0"/>
              <a:t>CNN </a:t>
            </a:r>
            <a:r>
              <a:rPr lang="ko-KR" altLang="en-US" b="1" baseline="0" dirty="0" smtClean="0"/>
              <a:t>모델이라고 한다면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기존 </a:t>
            </a:r>
            <a:r>
              <a:rPr lang="en-US" altLang="ko-KR" b="1" baseline="0" dirty="0" smtClean="0"/>
              <a:t>CNN </a:t>
            </a:r>
            <a:r>
              <a:rPr lang="ko-KR" altLang="en-US" b="1" baseline="0" dirty="0" smtClean="0"/>
              <a:t>모델은 </a:t>
            </a:r>
            <a:r>
              <a:rPr lang="en-US" altLang="ko-KR" b="1" baseline="0" dirty="0" smtClean="0"/>
              <a:t>H(x)</a:t>
            </a:r>
            <a:r>
              <a:rPr lang="ko-KR" altLang="en-US" b="1" baseline="0" dirty="0" smtClean="0"/>
              <a:t>를 학습한다는 것이 </a:t>
            </a:r>
            <a:r>
              <a:rPr lang="en-US" altLang="ko-KR" b="1" baseline="0" dirty="0" smtClean="0"/>
              <a:t>feature</a:t>
            </a:r>
            <a:r>
              <a:rPr lang="ko-KR" altLang="en-US" b="1" baseline="0" dirty="0" smtClean="0"/>
              <a:t> 를 잘 뽑아내는 목적으로 학습을 하게 되는 것이지만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오른쪽과 같은 </a:t>
            </a:r>
            <a:r>
              <a:rPr lang="en-US" altLang="ko-KR" b="1" baseline="0" dirty="0" smtClean="0"/>
              <a:t>residual </a:t>
            </a:r>
            <a:r>
              <a:rPr lang="ko-KR" altLang="en-US" b="1" baseline="0" dirty="0" smtClean="0"/>
              <a:t>방식은 </a:t>
            </a:r>
            <a:r>
              <a:rPr lang="en-US" altLang="ko-KR" b="1" baseline="0" dirty="0" smtClean="0"/>
              <a:t>identity mapping </a:t>
            </a:r>
            <a:r>
              <a:rPr lang="ko-KR" altLang="en-US" b="1" baseline="0" dirty="0" smtClean="0"/>
              <a:t>개념을 이용하여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앞의 왼쪽 그림처럼 그냥 </a:t>
            </a:r>
            <a:r>
              <a:rPr lang="en-US" altLang="ko-KR" b="1" baseline="0" dirty="0" smtClean="0"/>
              <a:t>input feature(=x)</a:t>
            </a:r>
            <a:r>
              <a:rPr lang="ko-KR" altLang="en-US" b="1" baseline="0" dirty="0" smtClean="0"/>
              <a:t>를 이용해서 어떤 최적의 </a:t>
            </a:r>
            <a:r>
              <a:rPr lang="en-US" altLang="ko-KR" b="1" baseline="0" dirty="0" smtClean="0"/>
              <a:t>H(x)</a:t>
            </a:r>
            <a:r>
              <a:rPr lang="ko-KR" altLang="en-US" b="1" baseline="0" dirty="0" smtClean="0"/>
              <a:t>를 찾는 것 보다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오른쪽 그림처럼 </a:t>
            </a:r>
            <a:r>
              <a:rPr lang="en-US" altLang="ko-KR" b="1" baseline="0" dirty="0" smtClean="0"/>
              <a:t>identity mapping </a:t>
            </a:r>
            <a:r>
              <a:rPr lang="ko-KR" altLang="en-US" b="1" baseline="0" dirty="0" smtClean="0"/>
              <a:t>개념과 </a:t>
            </a:r>
            <a:r>
              <a:rPr lang="en-US" altLang="ko-KR" b="1" baseline="0" dirty="0" smtClean="0"/>
              <a:t>skip connection </a:t>
            </a:r>
            <a:r>
              <a:rPr lang="ko-KR" altLang="en-US" b="1" baseline="0" dirty="0" smtClean="0"/>
              <a:t>개념을 적용해 학습시키는 것이 더 효율적이라고 본 겁니다</a:t>
            </a:r>
            <a:r>
              <a:rPr lang="en-US" altLang="ko-KR" b="1" baseline="0" dirty="0" smtClean="0"/>
              <a:t>. </a:t>
            </a:r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09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 smtClean="0"/>
              <a:t>backpropagation</a:t>
            </a:r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73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DenseNet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기존의 방법들에 비해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불필요한 학습이 필요가 없기 때문에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적은 수의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요구하고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transformation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정보를 보존하지만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정보들이 학습 과정 중에서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dropped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DenseNet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더해지는 정보들을 명확하게 구분을 하면서 정보를 보존합니다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DenseNet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그대로 보존이 되면서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feature 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작은 집합들을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더해주게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 function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signal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부터의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접근할 수 있어서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쉽게 학습할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 connection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효과가 있어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overfitting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막아주는 효과도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101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 smtClean="0"/>
              <a:t>Global average pooling</a:t>
            </a:r>
          </a:p>
          <a:p>
            <a:r>
              <a:rPr lang="en-US" altLang="ko-KR" b="1" baseline="0" dirty="0" smtClean="0"/>
              <a:t>Channel-wise attention weights</a:t>
            </a:r>
            <a:r>
              <a:rPr lang="ko-KR" altLang="en-US" b="1" baseline="0" dirty="0" smtClean="0"/>
              <a:t>를 </a:t>
            </a:r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98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Efficientnet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"compound coefficient"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모든 차원의 깊이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(depth) /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폭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(width) /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해상도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(resolution)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균일하게 스케일링 하는 방법을 사용했습니다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먼저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Scaling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 부터 살펴보자면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왼쪽 그림과 같습니다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baseline network: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기본적인 신경망 구조입니다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>
              <a:effectLst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width scaling: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(= channel)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수를 늘려서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scale-up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방법입니다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>
              <a:effectLst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제어하는 모델은 대게 작은 크기의 모델들인데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연구에 따르면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넓게 할 수록 미세한 정보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(fine-grained feature)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더 많이 담을 수 있다고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>
              <a:effectLst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Depth scaling: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수를 늘려서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scale-up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방법으로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흔한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방식인 깊은 신경망은 더 좋은 성능을 달성 할 수 있으나 신경망을 계속 깊게 쌓는 것은 한계가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ResNet-1000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ResNet-101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거의 비슷한 성능을 가집니다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>
              <a:effectLst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resolution scaling: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image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해상도를 높여서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scale-up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방법으로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영역에서는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 x 600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사용하면 더 좋은 성능을 보인다고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dirty="0" smtClean="0">
              <a:effectLst/>
            </a:endParaRPr>
          </a:p>
          <a:p>
            <a:pPr marL="0" indent="0">
              <a:buFontTx/>
              <a:buNone/>
            </a:pP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compound scaling: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논문에서 제안하는 방법으로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 + depth + resolution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적절하게 조절하여 정확도를 높이고자 한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~ (e)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존재하는 모델의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width, depth,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resolusion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키우는 여러 스케일 방법을 설명하고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대표적인 신경망 모델인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 scaling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적용시킨 대표적인 모델이고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MobileNet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ShuffleNet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 scaling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적용시킨 대표적인 모델입니다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논문에서는 이러한 여러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기법들을 동시에 고려하는 경우는 없다고 말하고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31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 그래프를 보면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 scaling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경우 사이즈를 키우는데 비교적 이른 시점에 값이 수렴되는 것을 볼 수 있는데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비해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resolution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값을 키우면 키울수록 정확도가 향상하는 것을 볼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전체적으로 봤을 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 / depth / resolution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키우면 성능이 올라가긴 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점점 커질 수록 얻어지는 이득은 적어진다는 것을 알 수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위와 같이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고정시켜놓고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resolution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조절해가면서 정확도를 측정한 결과를 보면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depth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키우는 것 보다는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resolution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키우는 것이 더 효과적임을 알 수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가지 요소의 크기를 동시에 키우는 것이 가장 성능이 좋다는 것을 보여주고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이러한 입증을 통하여 논문의 저자는 어떠한 모델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고정하고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depth, width, resolution 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가지를 조절하는 것을 제안하고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37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017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월에 공개된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Deformable Convolutional Networks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라는 논문으로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 그대로 변형이 가능한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개념인데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논문들의 저자는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CNN(Convolutional Neural Network)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사용하는 여러 연산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(conv / pooling /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roi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pooling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기하학적으로 일정한 패턴을 가정하고 있기 때문에 복잡한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유연하게 대처하기 어렵다는 한계가 있음을 지적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일례로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Receptive Field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크기가 항상 같고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Object Detection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얻기 위해 사람의 작업이 필요한 점을 언급하며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논문들은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구하는 방법에 초점을 맞췄다면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논문은 어떤 데이터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뽑을 것인지에 초점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맞췄다는 것이 참신하다는 평가를 받았다고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x 3 deformable convolution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예시입니다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그림과 같이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deformable convolution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개념에는 기존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 layer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이외에도 초록색 그림의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더 존재합니다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각 입력의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 offset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학습하기 위한 것으로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아니라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fractional number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 때문에 소수 값이 가능하며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계산은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interpolation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이루어집니다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차원이기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bilinear interpolation)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filter size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학습하여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크기에 맞게 변화하도록 한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74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35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1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오늘 발표는 깊은 신경망의 문제점에 대해 얘기하겠습니다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25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전 저희가 배웠던 것을 잠깐 짚고 넘어가자면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신경망을 더 쌓은 것이 가장 큰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contribution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VGGNet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나왔습니다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다른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있지만 주된 것이 그렇다는 것입니다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당연히 성능은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VGGNet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더 좋으며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신경망을 더 깊이 쌓을수록 더 성능이 좋다는 것을 알아냈습니다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신경망이 깊으면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receptive field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크기가 커지고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non-linearity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특징을 학습 할 수 있게 되면서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capacity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더 상승한다고 합니다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단순히 신경망을 깊게만 쌓는다고 해서 성능이 높아지지 않습니다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연산이 복잡해질 뿐 아니라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backpropagation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진행되면서 기울기가 소실되거나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폭발적으로 커지는 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vanishing gradient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exploding gradient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있으며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degradation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문제가 생길 수 있기 때문입니다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Degradation Problem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 정확도가 어느 순간부터 정체되고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레이어가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깊어질수록 성능이 더 나빠지는 현상을 의미한다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55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그럼에도 불구하고 깊은 신경망을 사용하기 위한 노력은 계속해서 진행이 되었는데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다른 연구자들은 어떻게 깊은 신경망을 사용해서 성능을 높였는지 소개하겠습니다</a:t>
            </a:r>
            <a:r>
              <a:rPr lang="en-US" altLang="ko-KR" b="1" baseline="0" dirty="0" smtClean="0"/>
              <a:t>.</a:t>
            </a:r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7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Inception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모듈에서는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효율적으로 추출하기 위해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1x1, 3x3, 5x5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연산을 각각 수행합니다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3x3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pooling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수행하는데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입력과 출력의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H, W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같아야하므로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연산에서는 드물게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추가해줍니다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추출 등의 과정은 최대한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함을 유지하고자 했고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 연산 자체는 이들을 합쳐 최대한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만들고자 했습니다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이렇게 되면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연산량이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너무 많아지게 됩니다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해결하기 위해서 논문은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1x1 Conv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 reduction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수행합니다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이렇게 말이죠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이전의 입력을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1x1 Conv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넣어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줄였다가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3x3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5x5 Conv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거치게해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다시 확장하는 느낌입니다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되면 필요한 연산의 양이 확 줄어들게 됩니다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1x1 Conv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뒤에 붙였는데요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연산의 결과 채널의 수가 이전의 입력과 동일하므로 이를 줄여주기 위함입니다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각 연산을 거친 다음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dense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만들어내는데요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모두 동일하다는 것에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주의해야합니다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https://github.com/hskang9/Googlenet/blob/654d126b6a2cd3ac944cf5613419deb73da5311e/keras/googlenet.py#L39</a:t>
            </a:r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1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그림은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GoogLeNet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전체적인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저희가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봐야할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것은 첫 번째로 네트워크의 얕은 부분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입력과 가까운 부분에는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Inception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모듈을 사용하지 않았다는 것입니다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논문에 따르면 이 부분에는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Inception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효과가 없었다고 합니다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우리가 일반적으로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하면 떠올리는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Conv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연산을 수행합니다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번째는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결과를 뽑아내는 부분이 맨 끝에만 있는 것이 아니라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중간에 있다는 점입니다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논문에서는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auxiliary classifier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부릅니다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엄청나게 깊은 네트워크에서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Vanishing Gradient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 걱정하지 않을 수 없잖아요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auxiliary classifier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덧붙인 겁니다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Loss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맨 끝뿐만 아니라 중간 중간에서 구하기 때문에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적절하게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역전파된다고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 지나치게 영향을 주는 것을 막기 위해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auxiliary classifier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곱했습니다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실제로 테스트하는 과정에서는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auxiliary classifier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제거하고 맨 끝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제일 마지막의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만을 사용하구요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242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 err="1" smtClean="0"/>
              <a:t>Resnet</a:t>
            </a:r>
            <a:r>
              <a:rPr lang="ko-KR" altLang="en-US" b="1" baseline="0" dirty="0" smtClean="0"/>
              <a:t>은 이전에 소개된 </a:t>
            </a:r>
            <a:r>
              <a:rPr lang="en-US" altLang="ko-KR" b="1" baseline="0" dirty="0" err="1" smtClean="0"/>
              <a:t>VGGNet</a:t>
            </a:r>
            <a:r>
              <a:rPr lang="en-US" altLang="ko-KR" b="1" baseline="0" dirty="0" smtClean="0"/>
              <a:t>, </a:t>
            </a:r>
            <a:r>
              <a:rPr lang="en-US" altLang="ko-KR" b="1" baseline="0" dirty="0" err="1" smtClean="0"/>
              <a:t>GoogLeNet</a:t>
            </a:r>
            <a:r>
              <a:rPr lang="ko-KR" altLang="en-US" b="1" baseline="0" dirty="0" smtClean="0"/>
              <a:t>과 같은 모델들 보다 훨씬 깊고 학습시키기도 더 쉬운 모델입니다</a:t>
            </a:r>
            <a:r>
              <a:rPr lang="en-US" altLang="ko-KR" b="1" baseline="0" dirty="0" smtClean="0"/>
              <a:t>. </a:t>
            </a:r>
            <a:r>
              <a:rPr lang="ko-KR" altLang="en-US" b="1" baseline="0" dirty="0" smtClean="0"/>
              <a:t>이러한 장점을 갖게 한 핵심 기술은 </a:t>
            </a:r>
            <a:r>
              <a:rPr lang="en-US" altLang="ko-KR" b="1" baseline="0" dirty="0" smtClean="0"/>
              <a:t>residual function </a:t>
            </a:r>
            <a:r>
              <a:rPr lang="ko-KR" altLang="en-US" b="1" baseline="0" dirty="0" smtClean="0"/>
              <a:t>입니다</a:t>
            </a:r>
            <a:r>
              <a:rPr lang="en-US" altLang="ko-KR" b="1" baseline="0" dirty="0" smtClean="0"/>
              <a:t>.</a:t>
            </a:r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41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 smtClean="0"/>
              <a:t>CNN </a:t>
            </a:r>
            <a:r>
              <a:rPr lang="ko-KR" altLang="en-US" b="1" baseline="0" dirty="0" smtClean="0"/>
              <a:t>모델은 </a:t>
            </a:r>
            <a:r>
              <a:rPr lang="en-US" altLang="ko-KR" b="1" baseline="0" dirty="0" smtClean="0"/>
              <a:t>feature </a:t>
            </a:r>
            <a:r>
              <a:rPr lang="ko-KR" altLang="en-US" b="1" baseline="0" dirty="0" smtClean="0"/>
              <a:t>들이 </a:t>
            </a:r>
            <a:r>
              <a:rPr lang="en-US" altLang="ko-KR" b="1" baseline="0" dirty="0" smtClean="0"/>
              <a:t>depth </a:t>
            </a:r>
            <a:r>
              <a:rPr lang="ko-KR" altLang="en-US" b="1" baseline="0" dirty="0" smtClean="0"/>
              <a:t>가 깊어짐에 따라서 점점 추상화됩니다</a:t>
            </a:r>
            <a:r>
              <a:rPr lang="en-US" altLang="ko-KR" b="1" baseline="0" dirty="0" smtClean="0"/>
              <a:t>. </a:t>
            </a:r>
            <a:r>
              <a:rPr lang="ko-KR" altLang="en-US" b="1" baseline="0" dirty="0" smtClean="0"/>
              <a:t>그래서 </a:t>
            </a:r>
            <a:r>
              <a:rPr lang="en-US" altLang="ko-KR" b="1" baseline="0" dirty="0" smtClean="0"/>
              <a:t>depth</a:t>
            </a:r>
            <a:r>
              <a:rPr lang="ko-KR" altLang="en-US" b="1" baseline="0" dirty="0" smtClean="0"/>
              <a:t>가 깊어지면 사용되는 </a:t>
            </a:r>
            <a:r>
              <a:rPr lang="en-US" altLang="ko-KR" b="1" baseline="0" dirty="0" smtClean="0"/>
              <a:t>filter </a:t>
            </a:r>
            <a:r>
              <a:rPr lang="ko-KR" altLang="en-US" b="1" baseline="0" dirty="0" smtClean="0"/>
              <a:t>들이 표현하는 정도가 굉장히 다양해 집니다</a:t>
            </a:r>
            <a:r>
              <a:rPr lang="en-US" altLang="ko-KR" b="1" baseline="0" dirty="0" smtClean="0"/>
              <a:t>. </a:t>
            </a:r>
            <a:r>
              <a:rPr lang="ko-KR" altLang="en-US" b="1" baseline="0" dirty="0" smtClean="0"/>
              <a:t>왜냐하면 </a:t>
            </a:r>
            <a:r>
              <a:rPr lang="en-US" altLang="ko-KR" b="1" baseline="0" dirty="0" smtClean="0"/>
              <a:t>100</a:t>
            </a:r>
            <a:r>
              <a:rPr lang="ko-KR" altLang="en-US" b="1" baseline="0" dirty="0" smtClean="0"/>
              <a:t>번째 </a:t>
            </a:r>
            <a:r>
              <a:rPr lang="en-US" altLang="ko-KR" b="1" baseline="0" dirty="0" smtClean="0"/>
              <a:t>layer </a:t>
            </a:r>
            <a:r>
              <a:rPr lang="ko-KR" altLang="en-US" b="1" baseline="0" dirty="0" smtClean="0"/>
              <a:t>에서도 </a:t>
            </a:r>
            <a:r>
              <a:rPr lang="en-US" altLang="ko-KR" b="1" baseline="0" dirty="0" err="1" smtClean="0"/>
              <a:t>dxd</a:t>
            </a:r>
            <a:r>
              <a:rPr lang="en-US" altLang="ko-KR" b="1" baseline="0" dirty="0" smtClean="0"/>
              <a:t> feature map </a:t>
            </a:r>
            <a:r>
              <a:rPr lang="ko-KR" altLang="en-US" b="1" baseline="0" dirty="0" smtClean="0"/>
              <a:t>에 대해서 </a:t>
            </a:r>
            <a:r>
              <a:rPr lang="en-US" altLang="ko-KR" b="1" baseline="0" dirty="0" smtClean="0"/>
              <a:t>3x3 conv </a:t>
            </a:r>
            <a:r>
              <a:rPr lang="ko-KR" altLang="en-US" b="1" baseline="0" dirty="0" smtClean="0"/>
              <a:t>를 사용하고</a:t>
            </a:r>
            <a:r>
              <a:rPr lang="en-US" altLang="ko-KR" b="1" baseline="0" dirty="0" smtClean="0"/>
              <a:t>, 101</a:t>
            </a:r>
            <a:r>
              <a:rPr lang="ko-KR" altLang="en-US" b="1" baseline="0" dirty="0" smtClean="0"/>
              <a:t>번째에서 같은 </a:t>
            </a:r>
            <a:r>
              <a:rPr lang="en-US" altLang="ko-KR" b="1" baseline="0" dirty="0" smtClean="0"/>
              <a:t>feature map size </a:t>
            </a:r>
            <a:r>
              <a:rPr lang="ko-KR" altLang="en-US" b="1" baseline="0" dirty="0" smtClean="0"/>
              <a:t>에 대해서 </a:t>
            </a:r>
            <a:r>
              <a:rPr lang="en-US" altLang="ko-KR" b="1" baseline="0" dirty="0" smtClean="0"/>
              <a:t>3x3 conv </a:t>
            </a:r>
            <a:r>
              <a:rPr lang="ko-KR" altLang="en-US" b="1" baseline="0" dirty="0" smtClean="0"/>
              <a:t>를 사용하더라도</a:t>
            </a:r>
            <a:r>
              <a:rPr lang="en-US" altLang="ko-KR" b="1" baseline="0" dirty="0" smtClean="0"/>
              <a:t>, 100 </a:t>
            </a:r>
            <a:r>
              <a:rPr lang="ko-KR" altLang="en-US" b="1" baseline="0" dirty="0" smtClean="0"/>
              <a:t>번째 </a:t>
            </a:r>
            <a:r>
              <a:rPr lang="en-US" altLang="ko-KR" b="1" baseline="0" dirty="0" smtClean="0"/>
              <a:t>layer </a:t>
            </a:r>
            <a:r>
              <a:rPr lang="ko-KR" altLang="en-US" b="1" baseline="0" dirty="0" smtClean="0"/>
              <a:t>에서의 </a:t>
            </a:r>
            <a:r>
              <a:rPr lang="en-US" altLang="ko-KR" b="1" baseline="0" dirty="0" smtClean="0"/>
              <a:t>feature map </a:t>
            </a:r>
            <a:r>
              <a:rPr lang="ko-KR" altLang="en-US" b="1" baseline="0" dirty="0" smtClean="0"/>
              <a:t>과 </a:t>
            </a:r>
            <a:r>
              <a:rPr lang="en-US" altLang="ko-KR" b="1" baseline="0" dirty="0" smtClean="0"/>
              <a:t>101 </a:t>
            </a:r>
            <a:r>
              <a:rPr lang="ko-KR" altLang="en-US" b="1" baseline="0" dirty="0" smtClean="0"/>
              <a:t>번째에서 </a:t>
            </a:r>
            <a:r>
              <a:rPr lang="en-US" altLang="ko-KR" b="1" baseline="0" dirty="0" smtClean="0"/>
              <a:t>feature map </a:t>
            </a:r>
            <a:r>
              <a:rPr lang="ko-KR" altLang="en-US" b="1" baseline="0" dirty="0" smtClean="0"/>
              <a:t>의 형태는 다르기 때문에 </a:t>
            </a:r>
            <a:r>
              <a:rPr lang="en-US" altLang="ko-KR" b="1" baseline="0" dirty="0" smtClean="0"/>
              <a:t>100</a:t>
            </a:r>
            <a:r>
              <a:rPr lang="ko-KR" altLang="en-US" b="1" baseline="0" dirty="0" smtClean="0"/>
              <a:t>번째 </a:t>
            </a:r>
            <a:r>
              <a:rPr lang="en-US" altLang="ko-KR" b="1" baseline="0" dirty="0" smtClean="0"/>
              <a:t>3x3 conv filter </a:t>
            </a:r>
            <a:r>
              <a:rPr lang="ko-KR" altLang="en-US" b="1" baseline="0" dirty="0" smtClean="0"/>
              <a:t>들과 </a:t>
            </a:r>
            <a:r>
              <a:rPr lang="en-US" altLang="ko-KR" b="1" baseline="0" dirty="0" smtClean="0"/>
              <a:t>101</a:t>
            </a:r>
            <a:r>
              <a:rPr lang="ko-KR" altLang="en-US" b="1" baseline="0" dirty="0" smtClean="0"/>
              <a:t>번째 </a:t>
            </a:r>
            <a:r>
              <a:rPr lang="en-US" altLang="ko-KR" b="1" baseline="0" dirty="0" smtClean="0"/>
              <a:t>3x3 conv filter </a:t>
            </a:r>
            <a:r>
              <a:rPr lang="ko-KR" altLang="en-US" b="1" baseline="0" dirty="0" smtClean="0"/>
              <a:t>들은 학습에 따라 서로 다른 값들을 갖습니다</a:t>
            </a:r>
            <a:r>
              <a:rPr lang="en-US" altLang="ko-KR" b="1" baseline="0" dirty="0" smtClean="0"/>
              <a:t>. </a:t>
            </a:r>
            <a:r>
              <a:rPr lang="ko-KR" altLang="en-US" b="1" baseline="0" dirty="0" smtClean="0"/>
              <a:t>그래서 </a:t>
            </a:r>
            <a:r>
              <a:rPr lang="en-US" altLang="ko-KR" b="1" baseline="0" dirty="0" smtClean="0"/>
              <a:t>Microsoft </a:t>
            </a:r>
            <a:r>
              <a:rPr lang="ko-KR" altLang="en-US" b="1" baseline="0" dirty="0" smtClean="0"/>
              <a:t>연구진들은 이전에 </a:t>
            </a:r>
            <a:r>
              <a:rPr lang="en-US" altLang="ko-KR" b="1" baseline="0" dirty="0" err="1" smtClean="0"/>
              <a:t>VGGNet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또는 다른 모델들의 추이를 보니 </a:t>
            </a:r>
            <a:r>
              <a:rPr lang="en-US" altLang="ko-KR" b="1" baseline="0" dirty="0" smtClean="0"/>
              <a:t>depth</a:t>
            </a:r>
            <a:r>
              <a:rPr lang="ko-KR" altLang="en-US" b="1" baseline="0" dirty="0" smtClean="0"/>
              <a:t>가 깊어질수록 좋은 성능을 낼 거라는 가설을 세우게 됩니다</a:t>
            </a:r>
            <a:r>
              <a:rPr lang="en-US" altLang="ko-KR" b="1" baseline="0" dirty="0" smtClean="0"/>
              <a:t>. Depth </a:t>
            </a:r>
            <a:r>
              <a:rPr lang="ko-KR" altLang="en-US" b="1" baseline="0" dirty="0" smtClean="0"/>
              <a:t>의 중요성을 인식하고는 있었지만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연구진들은 </a:t>
            </a:r>
            <a:r>
              <a:rPr lang="en-US" altLang="ko-KR" b="1" baseline="0" dirty="0" smtClean="0"/>
              <a:t>layer</a:t>
            </a:r>
            <a:r>
              <a:rPr lang="ko-KR" altLang="en-US" b="1" baseline="0" dirty="0" smtClean="0"/>
              <a:t> 를 그만큼 더 쌓을 수록 쉽게 네트워크를 학습 할 수 있는 지에 대한 문제에 부딪쳤습니다</a:t>
            </a:r>
            <a:r>
              <a:rPr lang="en-US" altLang="ko-KR" b="1" baseline="0" dirty="0" smtClean="0"/>
              <a:t>. </a:t>
            </a:r>
            <a:r>
              <a:rPr lang="ko-KR" altLang="en-US" b="1" baseline="0" dirty="0" smtClean="0"/>
              <a:t>그 중에서 </a:t>
            </a:r>
            <a:r>
              <a:rPr lang="en-US" altLang="ko-KR" b="1" baseline="0" dirty="0" smtClean="0"/>
              <a:t>vanishing, exploding gradient </a:t>
            </a:r>
            <a:r>
              <a:rPr lang="ko-KR" altLang="en-US" b="1" baseline="0" dirty="0" smtClean="0"/>
              <a:t>는 가장 심각한 방해요소가 된 겁니다</a:t>
            </a:r>
            <a:r>
              <a:rPr lang="en-US" altLang="ko-KR" b="1" baseline="0" dirty="0" smtClean="0"/>
              <a:t>. </a:t>
            </a:r>
            <a:r>
              <a:rPr lang="ko-KR" altLang="en-US" b="1" baseline="0" dirty="0" smtClean="0"/>
              <a:t>그래서 </a:t>
            </a:r>
            <a:r>
              <a:rPr lang="en-US" altLang="ko-KR" b="1" baseline="0" dirty="0" smtClean="0"/>
              <a:t>normalize </a:t>
            </a:r>
            <a:r>
              <a:rPr lang="ko-KR" altLang="en-US" b="1" baseline="0" dirty="0" smtClean="0"/>
              <a:t>를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초반이나 중간에 넣는 것을 제안했고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얕은 모델들에 대해서는 성능을 잘 냈습니다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smtClean="0"/>
              <a:t>하지만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보통 </a:t>
            </a:r>
            <a:r>
              <a:rPr lang="en-US" altLang="ko-KR" b="1" baseline="0" dirty="0" smtClean="0"/>
              <a:t>deeper CNN </a:t>
            </a:r>
            <a:r>
              <a:rPr lang="ko-KR" altLang="en-US" b="1" baseline="0" dirty="0" smtClean="0"/>
              <a:t>모델의 성능이 최고수준으로 수렴되기 시작할 때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깊은</a:t>
            </a:r>
            <a:r>
              <a:rPr lang="en-US" altLang="ko-KR" b="1" baseline="0" dirty="0" smtClean="0"/>
              <a:t> CNN </a:t>
            </a:r>
            <a:r>
              <a:rPr lang="ko-KR" altLang="en-US" b="1" baseline="0" dirty="0" smtClean="0"/>
              <a:t>모델은 그 시점 이후로 급속하게 성능이 나빠져서 연구자들은 </a:t>
            </a:r>
            <a:r>
              <a:rPr lang="en-US" altLang="ko-KR" b="1" baseline="0" dirty="0" smtClean="0"/>
              <a:t>overfitting </a:t>
            </a:r>
            <a:r>
              <a:rPr lang="ko-KR" altLang="en-US" b="1" baseline="0" dirty="0" smtClean="0"/>
              <a:t>때문이라고 예상하겠지만 </a:t>
            </a:r>
            <a:r>
              <a:rPr lang="en-US" altLang="ko-KR" b="1" baseline="0" dirty="0" err="1" smtClean="0"/>
              <a:t>microsoft</a:t>
            </a:r>
            <a:r>
              <a:rPr lang="ko-KR" altLang="en-US" b="1" baseline="0" dirty="0" smtClean="0"/>
              <a:t>는 자신들의 실험에서 다른 요인이 있다고 언급했습니다</a:t>
            </a:r>
            <a:r>
              <a:rPr lang="en-US" altLang="ko-KR" b="1" baseline="0" dirty="0" smtClean="0"/>
              <a:t>. </a:t>
            </a:r>
            <a:r>
              <a:rPr lang="ko-KR" altLang="en-US" b="1" baseline="0" dirty="0" smtClean="0"/>
              <a:t>그 요인은 적절한 </a:t>
            </a:r>
            <a:r>
              <a:rPr lang="en-US" altLang="ko-KR" b="1" baseline="0" dirty="0" smtClean="0"/>
              <a:t>layer depth </a:t>
            </a:r>
            <a:r>
              <a:rPr lang="ko-KR" altLang="en-US" b="1" baseline="0" dirty="0" smtClean="0"/>
              <a:t>를 갖고 있는 </a:t>
            </a:r>
            <a:r>
              <a:rPr lang="en-US" altLang="ko-KR" b="1" baseline="0" dirty="0" smtClean="0"/>
              <a:t>CNN </a:t>
            </a:r>
            <a:r>
              <a:rPr lang="ko-KR" altLang="en-US" b="1" baseline="0" dirty="0" smtClean="0"/>
              <a:t>모델에 더 많은 </a:t>
            </a:r>
            <a:r>
              <a:rPr lang="en-US" altLang="ko-KR" b="1" baseline="0" dirty="0" smtClean="0"/>
              <a:t>layer</a:t>
            </a:r>
            <a:r>
              <a:rPr lang="ko-KR" altLang="en-US" b="1" baseline="0" dirty="0" smtClean="0"/>
              <a:t>를 추가시켜주면 성능이 더 나 빠진다는 것이었고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앞의 그림을 봤을 때 </a:t>
            </a:r>
            <a:r>
              <a:rPr lang="en-US" altLang="ko-KR" b="1" baseline="0" dirty="0" smtClean="0"/>
              <a:t>test error</a:t>
            </a:r>
            <a:r>
              <a:rPr lang="ko-KR" altLang="en-US" b="1" baseline="0" dirty="0" smtClean="0"/>
              <a:t>만 보면 </a:t>
            </a:r>
            <a:r>
              <a:rPr lang="en-US" altLang="ko-KR" b="1" baseline="0" dirty="0" smtClean="0"/>
              <a:t>overfitting</a:t>
            </a:r>
            <a:r>
              <a:rPr lang="ko-KR" altLang="en-US" b="1" baseline="0" dirty="0" smtClean="0"/>
              <a:t>을 의심해 볼 수 있지만 </a:t>
            </a:r>
            <a:r>
              <a:rPr lang="en-US" altLang="ko-KR" b="1" baseline="0" dirty="0" smtClean="0"/>
              <a:t>training error </a:t>
            </a:r>
            <a:r>
              <a:rPr lang="ko-KR" altLang="en-US" b="1" baseline="0" dirty="0" smtClean="0"/>
              <a:t>도 마찬가지로 </a:t>
            </a:r>
            <a:r>
              <a:rPr lang="en-US" altLang="ko-KR" b="1" baseline="0" dirty="0" smtClean="0"/>
              <a:t>deeper CNN</a:t>
            </a:r>
            <a:r>
              <a:rPr lang="ko-KR" altLang="en-US" b="1" baseline="0" dirty="0" smtClean="0"/>
              <a:t>이 더 나쁘기 때문에 </a:t>
            </a:r>
            <a:r>
              <a:rPr lang="en-US" altLang="ko-KR" b="1" baseline="0" dirty="0" smtClean="0"/>
              <a:t>overfitting </a:t>
            </a:r>
            <a:r>
              <a:rPr lang="ko-KR" altLang="en-US" b="1" baseline="0" dirty="0" smtClean="0"/>
              <a:t>이라고 볼 수는 없는 것입니다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smtClean="0"/>
              <a:t>앞의 그림에서 보여주는 </a:t>
            </a:r>
            <a:r>
              <a:rPr lang="en-US" altLang="ko-KR" b="1" baseline="0" dirty="0" smtClean="0"/>
              <a:t>degradation </a:t>
            </a:r>
            <a:r>
              <a:rPr lang="ko-KR" altLang="en-US" b="1" baseline="0" dirty="0" smtClean="0"/>
              <a:t>현상은 모든 모델이 유사하게 최적화 하지 않는 다는 것을 보여주고 있습니다</a:t>
            </a:r>
            <a:r>
              <a:rPr lang="en-US" altLang="ko-KR" b="1" baseline="0" dirty="0" smtClean="0"/>
              <a:t>. </a:t>
            </a:r>
            <a:r>
              <a:rPr lang="ko-KR" altLang="en-US" b="1" baseline="0" dirty="0" smtClean="0"/>
              <a:t>즉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얕은 모델들보다 최적화 되는 게 쉽지 않다는 뜻입니다</a:t>
            </a:r>
            <a:r>
              <a:rPr lang="en-US" altLang="ko-KR" b="1" baseline="0" dirty="0" smtClean="0"/>
              <a:t>. </a:t>
            </a:r>
            <a:r>
              <a:rPr lang="ko-KR" altLang="en-US" b="1" baseline="0" dirty="0" smtClean="0"/>
              <a:t>하지만</a:t>
            </a:r>
            <a:r>
              <a:rPr lang="en-US" altLang="ko-KR" b="1" baseline="0" dirty="0" smtClean="0"/>
              <a:t>, deeper model </a:t>
            </a:r>
            <a:r>
              <a:rPr lang="ko-KR" altLang="en-US" b="1" baseline="0" dirty="0" smtClean="0"/>
              <a:t>조차도 제한된 상황</a:t>
            </a:r>
            <a:r>
              <a:rPr lang="en-US" altLang="ko-KR" b="1" baseline="0" dirty="0" smtClean="0"/>
              <a:t>(construction)</a:t>
            </a:r>
            <a:r>
              <a:rPr lang="ko-KR" altLang="en-US" b="1" baseline="0" dirty="0" smtClean="0"/>
              <a:t>에서 최적화 할 수 있는 답을 찾았는데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그것이 </a:t>
            </a:r>
            <a:r>
              <a:rPr lang="en-US" altLang="ko-KR" b="1" baseline="0" dirty="0" smtClean="0"/>
              <a:t>identity mapping </a:t>
            </a:r>
            <a:r>
              <a:rPr lang="ko-KR" altLang="en-US" b="1" baseline="0" dirty="0" smtClean="0"/>
              <a:t>과 </a:t>
            </a:r>
            <a:r>
              <a:rPr lang="en-US" altLang="ko-KR" b="1" baseline="0" dirty="0" smtClean="0"/>
              <a:t>shallower model </a:t>
            </a:r>
            <a:r>
              <a:rPr lang="ko-KR" altLang="en-US" b="1" baseline="0" dirty="0" smtClean="0"/>
              <a:t>에서 학습된 </a:t>
            </a:r>
            <a:r>
              <a:rPr lang="en-US" altLang="ko-KR" b="1" baseline="0" dirty="0" smtClean="0"/>
              <a:t>layer</a:t>
            </a:r>
            <a:r>
              <a:rPr lang="ko-KR" altLang="en-US" b="1" baseline="0" dirty="0" smtClean="0"/>
              <a:t>를 사용하는 것입니다</a:t>
            </a:r>
            <a:r>
              <a:rPr lang="en-US" altLang="ko-KR" b="1" baseline="0" dirty="0" smtClean="0"/>
              <a:t>.</a:t>
            </a:r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92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smtClean="0"/>
              <a:t>그래서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이 것이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앞의 </a:t>
            </a:r>
            <a:r>
              <a:rPr lang="en-US" altLang="ko-KR" b="1" baseline="0" dirty="0" smtClean="0"/>
              <a:t>degradation </a:t>
            </a:r>
            <a:r>
              <a:rPr lang="ko-KR" altLang="en-US" b="1" baseline="0" dirty="0" smtClean="0"/>
              <a:t>문제를 해결하기 위해서 논문에서는 </a:t>
            </a:r>
            <a:r>
              <a:rPr lang="en-US" altLang="ko-KR" b="1" baseline="0" dirty="0" smtClean="0"/>
              <a:t>deep residual learning </a:t>
            </a:r>
            <a:r>
              <a:rPr lang="ko-KR" altLang="en-US" b="1" baseline="0" dirty="0" smtClean="0"/>
              <a:t>이라는 방법을 제시했습니다</a:t>
            </a:r>
            <a:r>
              <a:rPr lang="en-US" altLang="ko-KR" b="1" baseline="0" dirty="0" smtClean="0"/>
              <a:t>. </a:t>
            </a:r>
            <a:r>
              <a:rPr lang="ko-KR" altLang="en-US" b="1" baseline="0" dirty="0" smtClean="0"/>
              <a:t>전체 </a:t>
            </a:r>
            <a:r>
              <a:rPr lang="en-US" altLang="ko-KR" b="1" baseline="0" dirty="0" smtClean="0"/>
              <a:t>layer </a:t>
            </a:r>
            <a:r>
              <a:rPr lang="ko-KR" altLang="en-US" b="1" baseline="0" dirty="0" smtClean="0"/>
              <a:t>들을 몇몇 단위들로 묶은 것이 직접 왼쪽 그림처럼 학습하게 하는 것 보다는 좋다는 것입니다</a:t>
            </a:r>
            <a:r>
              <a:rPr lang="en-US" altLang="ko-KR" b="1" baseline="0" dirty="0" smtClean="0"/>
              <a:t>. </a:t>
            </a:r>
            <a:r>
              <a:rPr lang="ko-KR" altLang="en-US" b="1" baseline="0" dirty="0" smtClean="0"/>
              <a:t>즉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보통</a:t>
            </a:r>
            <a:r>
              <a:rPr lang="en-US" altLang="ko-KR" b="1" baseline="0" dirty="0" smtClean="0"/>
              <a:t> CNN </a:t>
            </a:r>
            <a:r>
              <a:rPr lang="ko-KR" altLang="en-US" b="1" baseline="0" dirty="0" smtClean="0"/>
              <a:t>모델은 앞의 왼쪽 그림처럼 </a:t>
            </a:r>
            <a:r>
              <a:rPr lang="en-US" altLang="ko-KR" b="1" baseline="0" dirty="0" smtClean="0"/>
              <a:t>feature(=x) </a:t>
            </a:r>
            <a:r>
              <a:rPr lang="ko-KR" altLang="en-US" b="1" baseline="0" dirty="0" smtClean="0"/>
              <a:t>들이 입력되면 여러 </a:t>
            </a:r>
            <a:r>
              <a:rPr lang="en-US" altLang="ko-KR" b="1" baseline="0" dirty="0" smtClean="0"/>
              <a:t>layer</a:t>
            </a:r>
            <a:r>
              <a:rPr lang="ko-KR" altLang="en-US" b="1" baseline="0" dirty="0" smtClean="0"/>
              <a:t>를 거쳐 </a:t>
            </a:r>
            <a:r>
              <a:rPr lang="en-US" altLang="ko-KR" b="1" baseline="0" dirty="0" smtClean="0"/>
              <a:t>H(x)</a:t>
            </a:r>
            <a:r>
              <a:rPr lang="ko-KR" altLang="en-US" b="1" baseline="0" dirty="0" smtClean="0"/>
              <a:t>가 나오게 되는 것이지만</a:t>
            </a:r>
            <a:r>
              <a:rPr lang="en-US" altLang="ko-KR" b="1" baseline="0" dirty="0" smtClean="0"/>
              <a:t>, residual learning </a:t>
            </a:r>
            <a:r>
              <a:rPr lang="ko-KR" altLang="en-US" b="1" baseline="0" dirty="0" smtClean="0"/>
              <a:t>방식은 이전 </a:t>
            </a:r>
            <a:r>
              <a:rPr lang="en-US" altLang="ko-KR" b="1" baseline="0" dirty="0" smtClean="0"/>
              <a:t>layer </a:t>
            </a:r>
            <a:r>
              <a:rPr lang="ko-KR" altLang="en-US" b="1" baseline="0" dirty="0" smtClean="0"/>
              <a:t>에서 사용되었던 </a:t>
            </a:r>
            <a:r>
              <a:rPr lang="en-US" altLang="ko-KR" b="1" baseline="0" dirty="0" smtClean="0"/>
              <a:t>feature(=x)</a:t>
            </a:r>
            <a:r>
              <a:rPr lang="ko-KR" altLang="en-US" b="1" baseline="0" dirty="0" smtClean="0"/>
              <a:t>를 </a:t>
            </a:r>
            <a:r>
              <a:rPr lang="en-US" altLang="ko-KR" b="1" baseline="0" dirty="0" smtClean="0"/>
              <a:t>connection </a:t>
            </a:r>
            <a:r>
              <a:rPr lang="ko-KR" altLang="en-US" b="1" baseline="0" dirty="0" smtClean="0"/>
              <a:t>하여 </a:t>
            </a:r>
            <a:r>
              <a:rPr lang="en-US" altLang="ko-KR" b="1" baseline="0" dirty="0" smtClean="0"/>
              <a:t>H(x)</a:t>
            </a:r>
            <a:r>
              <a:rPr lang="ko-KR" altLang="en-US" b="1" baseline="0" dirty="0" smtClean="0"/>
              <a:t>를 다시 정의하게 되는 것입니다</a:t>
            </a:r>
            <a:r>
              <a:rPr lang="en-US" altLang="ko-KR" b="1" baseline="0" dirty="0" smtClean="0"/>
              <a:t>. </a:t>
            </a:r>
            <a:r>
              <a:rPr lang="ko-KR" altLang="en-US" b="1" baseline="0" dirty="0" smtClean="0"/>
              <a:t>그리고 이러한 </a:t>
            </a:r>
            <a:r>
              <a:rPr lang="en-US" altLang="ko-KR" b="1" baseline="0" dirty="0" smtClean="0"/>
              <a:t>connection </a:t>
            </a:r>
            <a:r>
              <a:rPr lang="ko-KR" altLang="en-US" b="1" baseline="0" dirty="0" smtClean="0"/>
              <a:t>방식을 논문에서는 </a:t>
            </a:r>
            <a:r>
              <a:rPr lang="en-US" altLang="ko-KR" b="1" baseline="0" dirty="0" smtClean="0"/>
              <a:t>short connection </a:t>
            </a:r>
            <a:r>
              <a:rPr lang="ko-KR" altLang="en-US" b="1" baseline="0" dirty="0" smtClean="0"/>
              <a:t>이라고 하고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보편적으로 </a:t>
            </a:r>
            <a:r>
              <a:rPr lang="en-US" altLang="ko-KR" b="1" baseline="0" dirty="0" smtClean="0"/>
              <a:t>skip connection </a:t>
            </a:r>
            <a:r>
              <a:rPr lang="ko-KR" altLang="en-US" b="1" baseline="0" dirty="0" smtClean="0"/>
              <a:t>이라고도 부릅니다</a:t>
            </a:r>
            <a:r>
              <a:rPr lang="en-US" altLang="ko-KR" b="1" baseline="0" dirty="0" smtClean="0"/>
              <a:t>.</a:t>
            </a:r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22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5AE2-EE95-49B9-B563-8BD6D16FB92A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0E4-AF72-4CEB-9EEA-8293BF179B43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5721-7CEF-4676-8C3F-09C7AF4E5C0B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8EA-D2E6-4A51-911A-EA6A6A41DAB4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43C4-4708-42A6-A225-301A5B467285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52CE-DD4C-48B6-8759-0F94E1C79F8C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CBF-6E0D-4E8B-9587-9D4AFA88E680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6F79-6340-462E-9E5D-CFA63ECDF617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6250-86F4-46C4-B920-55F8440A00B0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2A08-1D85-4C44-8572-0871394D8E1E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6D29-EF5E-47E1-876C-FCE87E68F539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ADDC2-54A5-4AEC-8234-DDD4BD56F70F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2</a:t>
            </a: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Boostcamp</a:t>
            </a: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Tech</a:t>
            </a: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Sang-hyun Kim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802" y="176163"/>
            <a:ext cx="11224450" cy="581932"/>
          </a:xfrm>
        </p:spPr>
        <p:txBody>
          <a:bodyPr>
            <a:noAutofit/>
          </a:bodyPr>
          <a:lstStyle/>
          <a:p>
            <a:r>
              <a:rPr lang="en-US" altLang="ko-KR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803" y="758095"/>
            <a:ext cx="11224449" cy="5344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solution: Shortcut connection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 layers to fit a residual mapping instead of directly fitting a desired underlying mapping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vanishing gradient problem is solved by shortcut connection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0642" cy="365125"/>
          </a:xfrm>
        </p:spPr>
        <p:txBody>
          <a:bodyPr/>
          <a:lstStyle/>
          <a:p>
            <a:fld id="{79C9342C-C68E-4E5B-A0CB-2557B349F10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34" y="2112135"/>
            <a:ext cx="9031208" cy="42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802" y="176163"/>
            <a:ext cx="11224450" cy="581932"/>
          </a:xfrm>
        </p:spPr>
        <p:txBody>
          <a:bodyPr>
            <a:noAutofit/>
          </a:bodyPr>
          <a:lstStyle/>
          <a:p>
            <a:r>
              <a:rPr lang="en-US" altLang="ko-KR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803" y="758095"/>
            <a:ext cx="11224449" cy="5344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Analysis of residual connection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0642" cy="365125"/>
          </a:xfrm>
        </p:spPr>
        <p:txBody>
          <a:bodyPr/>
          <a:lstStyle/>
          <a:p>
            <a:fld id="{79C9342C-C68E-4E5B-A0CB-2557B349F10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58" y="2099938"/>
            <a:ext cx="10309137" cy="34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5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802" y="176163"/>
            <a:ext cx="11224450" cy="581932"/>
          </a:xfrm>
        </p:spPr>
        <p:txBody>
          <a:bodyPr>
            <a:noAutofit/>
          </a:bodyPr>
          <a:lstStyle/>
          <a:p>
            <a:r>
              <a:rPr lang="en-US" altLang="ko-KR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803" y="758095"/>
            <a:ext cx="11224449" cy="5344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the Dense blocks, every output of each layer is concatenated along the channel axis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0642" cy="365125"/>
          </a:xfrm>
        </p:spPr>
        <p:txBody>
          <a:bodyPr/>
          <a:lstStyle/>
          <a:p>
            <a:fld id="{79C9342C-C68E-4E5B-A0CB-2557B349F10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256" y="1508620"/>
            <a:ext cx="4257541" cy="31478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587" y="4656426"/>
            <a:ext cx="9198880" cy="169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802" y="176163"/>
            <a:ext cx="11224450" cy="581932"/>
          </a:xfrm>
        </p:spPr>
        <p:txBody>
          <a:bodyPr>
            <a:noAutofit/>
          </a:bodyPr>
          <a:lstStyle/>
          <a:p>
            <a:r>
              <a:rPr lang="en-US" altLang="ko-KR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altLang="ko-KR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803" y="758095"/>
            <a:ext cx="11224449" cy="5344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Attention across channels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0642" cy="365125"/>
          </a:xfrm>
        </p:spPr>
        <p:txBody>
          <a:bodyPr/>
          <a:lstStyle/>
          <a:p>
            <a:fld id="{79C9342C-C68E-4E5B-A0CB-2557B349F10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49" y="2606510"/>
            <a:ext cx="10878355" cy="21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802" y="176163"/>
            <a:ext cx="11224450" cy="581932"/>
          </a:xfrm>
        </p:spPr>
        <p:txBody>
          <a:bodyPr>
            <a:noAutofit/>
          </a:bodyPr>
          <a:lstStyle/>
          <a:p>
            <a:r>
              <a:rPr lang="en-US" altLang="ko-KR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803" y="758095"/>
            <a:ext cx="11224449" cy="5344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Building deep, wide, and high resolution networks in an efficient way</a:t>
            </a:r>
            <a:endParaRPr lang="en-US" altLang="ko-K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0642" cy="365125"/>
          </a:xfrm>
        </p:spPr>
        <p:txBody>
          <a:bodyPr/>
          <a:lstStyle/>
          <a:p>
            <a:fld id="{79C9342C-C68E-4E5B-A0CB-2557B349F10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02" y="2319726"/>
            <a:ext cx="6672472" cy="27767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274" y="2122227"/>
            <a:ext cx="4437000" cy="35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802" y="176163"/>
            <a:ext cx="11224450" cy="581932"/>
          </a:xfrm>
        </p:spPr>
        <p:txBody>
          <a:bodyPr>
            <a:noAutofit/>
          </a:bodyPr>
          <a:lstStyle/>
          <a:p>
            <a:r>
              <a:rPr lang="en-US" altLang="ko-KR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803" y="758095"/>
            <a:ext cx="11224449" cy="5344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Building deep, wide, and high resolution networks in an efficient way</a:t>
            </a:r>
            <a:endParaRPr lang="en-US" altLang="ko-K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0642" cy="365125"/>
          </a:xfrm>
        </p:spPr>
        <p:txBody>
          <a:bodyPr/>
          <a:lstStyle/>
          <a:p>
            <a:fld id="{79C9342C-C68E-4E5B-A0CB-2557B349F10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0" y="2665597"/>
            <a:ext cx="6481000" cy="24864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560" y="1833665"/>
            <a:ext cx="4133682" cy="415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802" y="176163"/>
            <a:ext cx="11224450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Deformable convolution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803" y="758095"/>
            <a:ext cx="11224449" cy="5344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2D spatial offset prediction for irregular convolution</a:t>
            </a:r>
            <a:endParaRPr lang="en-US" altLang="ko-K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0642" cy="365125"/>
          </a:xfrm>
        </p:spPr>
        <p:txBody>
          <a:bodyPr/>
          <a:lstStyle/>
          <a:p>
            <a:fld id="{79C9342C-C68E-4E5B-A0CB-2557B349F10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81" y="2029966"/>
            <a:ext cx="5198346" cy="33017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027" y="2182367"/>
            <a:ext cx="5612225" cy="31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802" y="176163"/>
            <a:ext cx="11224450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Deformable convolution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803" y="758095"/>
            <a:ext cx="11224449" cy="5344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0642" cy="365125"/>
          </a:xfrm>
        </p:spPr>
        <p:txBody>
          <a:bodyPr/>
          <a:lstStyle/>
          <a:p>
            <a:fld id="{79C9342C-C68E-4E5B-A0CB-2557B349F10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26" name="Picture 2" descr="https://blog.kakaocdn.net/dn/bFpkEv/btqCAQGqjHl/bdQs5KHCVZiRhccOaD1fo1/im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914" y="1387478"/>
            <a:ext cx="4086225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9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08074" y="354227"/>
            <a:ext cx="10740656" cy="6120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en-US" altLang="ko-KR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Problems with deeper layers</a:t>
            </a:r>
            <a:endParaRPr lang="en-US" altLang="ko-KR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802" y="176163"/>
            <a:ext cx="11224450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 deeper with convolutions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803" y="991673"/>
            <a:ext cx="11224449" cy="5111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신경망의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깊이가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깊어질수록 더 좋은 성과를 얻는다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Larger Receptive fields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More capacity and non-linearity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하지만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깊은 네트워크는 최적화 시키기 어렵다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Vanishing / Exploding Gradient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0642" cy="365125"/>
          </a:xfrm>
        </p:spPr>
        <p:txBody>
          <a:bodyPr/>
          <a:lstStyle/>
          <a:p>
            <a:fld id="{79C9342C-C68E-4E5B-A0CB-2557B349F10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610" y="3238744"/>
            <a:ext cx="8830833" cy="31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08074" y="354227"/>
            <a:ext cx="10740656" cy="6120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en-US" altLang="ko-KR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CNN architectures for image</a:t>
            </a:r>
          </a:p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Classification 2</a:t>
            </a:r>
            <a:endParaRPr lang="en-US" altLang="ko-KR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802" y="176163"/>
            <a:ext cx="11224450" cy="581932"/>
          </a:xfrm>
        </p:spPr>
        <p:txBody>
          <a:bodyPr>
            <a:noAutofit/>
          </a:bodyPr>
          <a:lstStyle/>
          <a:p>
            <a:r>
              <a:rPr lang="en-US" altLang="ko-KR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803" y="758095"/>
            <a:ext cx="11224449" cy="5344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Inception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0642" cy="365125"/>
          </a:xfrm>
        </p:spPr>
        <p:txBody>
          <a:bodyPr/>
          <a:lstStyle/>
          <a:p>
            <a:fld id="{79C9342C-C68E-4E5B-A0CB-2557B349F10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06" y="2286725"/>
            <a:ext cx="10337442" cy="26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802" y="176163"/>
            <a:ext cx="11224450" cy="581932"/>
          </a:xfrm>
        </p:spPr>
        <p:txBody>
          <a:bodyPr>
            <a:noAutofit/>
          </a:bodyPr>
          <a:lstStyle/>
          <a:p>
            <a:r>
              <a:rPr lang="en-US" altLang="ko-KR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803" y="758095"/>
            <a:ext cx="11224449" cy="5344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Overall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0642" cy="365125"/>
          </a:xfrm>
        </p:spPr>
        <p:txBody>
          <a:bodyPr/>
          <a:lstStyle/>
          <a:p>
            <a:fld id="{79C9342C-C68E-4E5B-A0CB-2557B349F102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050" name="Picture 2" descr="6) GoogLeNet (Inception Module &amp; BottleNeck Layer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8" y="2350670"/>
            <a:ext cx="11539058" cy="258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0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802" y="176163"/>
            <a:ext cx="11224450" cy="581932"/>
          </a:xfrm>
        </p:spPr>
        <p:txBody>
          <a:bodyPr>
            <a:noAutofit/>
          </a:bodyPr>
          <a:lstStyle/>
          <a:p>
            <a:r>
              <a:rPr lang="en-US" altLang="ko-KR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803" y="758095"/>
            <a:ext cx="11224449" cy="5344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Building ultra-deeper than any other networks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What makes it hard to build a very deep architecture?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0642" cy="365125"/>
          </a:xfrm>
        </p:spPr>
        <p:txBody>
          <a:bodyPr/>
          <a:lstStyle/>
          <a:p>
            <a:fld id="{79C9342C-C68E-4E5B-A0CB-2557B349F10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12" y="2775189"/>
            <a:ext cx="10955629" cy="332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802" y="176163"/>
            <a:ext cx="11224450" cy="581932"/>
          </a:xfrm>
        </p:spPr>
        <p:txBody>
          <a:bodyPr>
            <a:noAutofit/>
          </a:bodyPr>
          <a:lstStyle/>
          <a:p>
            <a:r>
              <a:rPr lang="en-US" altLang="ko-KR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803" y="758095"/>
            <a:ext cx="11224449" cy="5344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Degradation problem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 the network depth increases, accuracy gets saturated  degrade rapidly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 is not caused by overfitting. The problem is optimization!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0642" cy="365125"/>
          </a:xfrm>
        </p:spPr>
        <p:txBody>
          <a:bodyPr/>
          <a:lstStyle/>
          <a:p>
            <a:fld id="{79C9342C-C68E-4E5B-A0CB-2557B349F10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81" y="2430680"/>
            <a:ext cx="9964291" cy="337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802" y="176163"/>
            <a:ext cx="11224450" cy="581932"/>
          </a:xfrm>
        </p:spPr>
        <p:txBody>
          <a:bodyPr>
            <a:noAutofit/>
          </a:bodyPr>
          <a:lstStyle/>
          <a:p>
            <a:r>
              <a:rPr lang="en-US" altLang="ko-KR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803" y="758095"/>
            <a:ext cx="11224449" cy="5344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Hypothesis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 layer: As the layers get deeper, it is hard to learn good H(x) directly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Residual block: Instead, we learn residual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0642" cy="365125"/>
          </a:xfrm>
        </p:spPr>
        <p:txBody>
          <a:bodyPr/>
          <a:lstStyle/>
          <a:p>
            <a:fld id="{79C9342C-C68E-4E5B-A0CB-2557B349F10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34" y="2112135"/>
            <a:ext cx="9031208" cy="42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19519</TotalTime>
  <Words>1434</Words>
  <Application>Microsoft Office PowerPoint</Application>
  <PresentationFormat>와이드스크린</PresentationFormat>
  <Paragraphs>116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Times New Roman</vt:lpstr>
      <vt:lpstr>Wingdings</vt:lpstr>
      <vt:lpstr>Office 테마</vt:lpstr>
      <vt:lpstr> Image classification 2  Boostcamp AI Tech  Sang-hyun Kim</vt:lpstr>
      <vt:lpstr>PowerPoint 프레젠테이션</vt:lpstr>
      <vt:lpstr>Going deeper with convolutions</vt:lpstr>
      <vt:lpstr>PowerPoint 프레젠테이션</vt:lpstr>
      <vt:lpstr>GoogLeNet</vt:lpstr>
      <vt:lpstr>GoogLeNet</vt:lpstr>
      <vt:lpstr>ResNet</vt:lpstr>
      <vt:lpstr>ResNet</vt:lpstr>
      <vt:lpstr>ResNet</vt:lpstr>
      <vt:lpstr>ResNet</vt:lpstr>
      <vt:lpstr>ResNet</vt:lpstr>
      <vt:lpstr>DenseNet</vt:lpstr>
      <vt:lpstr>SENet</vt:lpstr>
      <vt:lpstr>EfficientNet</vt:lpstr>
      <vt:lpstr>EfficientNet</vt:lpstr>
      <vt:lpstr>Deformable convolution</vt:lpstr>
      <vt:lpstr>Deformable convolution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529</cp:revision>
  <cp:lastPrinted>2019-07-24T20:22:16Z</cp:lastPrinted>
  <dcterms:created xsi:type="dcterms:W3CDTF">2016-06-28T09:32:35Z</dcterms:created>
  <dcterms:modified xsi:type="dcterms:W3CDTF">2021-03-10T07:56:33Z</dcterms:modified>
</cp:coreProperties>
</file>