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322" r:id="rId3"/>
    <p:sldId id="339" r:id="rId4"/>
    <p:sldId id="340" r:id="rId5"/>
    <p:sldId id="342" r:id="rId6"/>
    <p:sldId id="343" r:id="rId7"/>
    <p:sldId id="341" r:id="rId8"/>
    <p:sldId id="344" r:id="rId9"/>
    <p:sldId id="346" r:id="rId10"/>
    <p:sldId id="347" r:id="rId11"/>
    <p:sldId id="348" r:id="rId12"/>
    <p:sldId id="349" r:id="rId13"/>
    <p:sldId id="338" r:id="rId1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h" initials="j" lastIdx="1" clrIdx="0">
    <p:extLst>
      <p:ext uri="{19B8F6BF-5375-455C-9EA6-DF929625EA0E}">
        <p15:presenceInfo xmlns:p15="http://schemas.microsoft.com/office/powerpoint/2012/main" userId="jm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76303"/>
    <a:srgbClr val="F67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63" autoAdjust="0"/>
    <p:restoredTop sz="96429" autoAdjust="0"/>
  </p:normalViewPr>
  <p:slideViewPr>
    <p:cSldViewPr snapToGrid="0">
      <p:cViewPr varScale="1">
        <p:scale>
          <a:sx n="116" d="100"/>
          <a:sy n="116" d="100"/>
        </p:scale>
        <p:origin x="96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5FF2B-BB8B-4DD9-B2DE-E33269993E58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DE6EA-C732-4FF3-9AF0-ACD0C44E5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8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218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893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13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056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818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555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36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43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523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592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603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590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23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0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27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3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8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8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7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46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6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5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2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8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18652-0A6B-45E6-84AE-F81FB5D16993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0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9539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Boostcamp</a:t>
            </a:r>
            <a:r>
              <a:rPr lang="en-US" altLang="ko-KR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 Tech</a:t>
            </a:r>
            <a: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Sang-hyun Kim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4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Adjacent List(</a:t>
            </a:r>
            <a:r>
              <a:rPr lang="ko-KR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인접 리스</a:t>
            </a:r>
            <a:r>
              <a:rPr lang="ko-KR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트</a:t>
            </a:r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ko-KR" altLang="en-US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2050" name="Picture 2" descr="https://media.vlpt.us/images/dlehd1989/post/720889db-667d-43d5-bfe0-01aed7d658fb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74" y="1674341"/>
            <a:ext cx="3244942" cy="186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edia.vlpt.us/images/dlehd1989/post/b0e07fb2-9f21-45d5-a19d-e96abab4aad1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74" y="4026746"/>
            <a:ext cx="5304402" cy="207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40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Adjacency Matrix(</a:t>
            </a:r>
            <a:r>
              <a:rPr lang="ko-KR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인접 </a:t>
            </a:r>
            <a:r>
              <a:rPr lang="ko-KR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행렬</a:t>
            </a:r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ko-KR" altLang="en-US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3074" name="Picture 2" descr="https://media.vlpt.us/images/dlehd1989/post/e855c005-6bd2-45dc-b9d6-a5e98a74a848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74" y="1539960"/>
            <a:ext cx="5304402" cy="214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media.vlpt.us/images/dlehd1989/post/55b32810-cb6c-4254-9ba6-8291c0920bec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74" y="3923914"/>
            <a:ext cx="4686564" cy="234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33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ko-KR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일반 행렬 </a:t>
            </a:r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lang="ko-KR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희소 행렬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일반 행렬은 전체 원소를 저장하므로</a:t>
            </a:r>
            <a:r>
              <a:rPr lang="en-US" altLang="ko-K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altLang="ko-K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ko-KR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정점 수의 제곱에 비례하는 저장 공간을 사용</a:t>
            </a:r>
            <a:endParaRPr lang="en-US" altLang="ko-KR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희소 행렬은 </a:t>
            </a:r>
            <a:r>
              <a:rPr lang="en-US" altLang="ko-K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ko-KR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아닌 원소만을 저장하므로</a:t>
            </a:r>
            <a:r>
              <a:rPr lang="en-US" altLang="ko-K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altLang="ko-K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ko-KR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간선의 수에 비례하는 저장 공간을 사용</a:t>
            </a:r>
            <a:endParaRPr lang="ko-KR" altLang="en-US" sz="20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2204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89000" y="778614"/>
            <a:ext cx="10515600" cy="5375275"/>
          </a:xfrm>
        </p:spPr>
        <p:txBody>
          <a:bodyPr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51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Graph?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Graph (= network)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정점 집합과 간선 집합으로 이루어진 수학적 구조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정점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(node):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모든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node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연결되는 것은 아님</a:t>
            </a: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간선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(edge):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하나의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edge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개의 정점을 연결</a:t>
            </a: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758" y="3259573"/>
            <a:ext cx="6168437" cy="284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8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Graph(cont.)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관련 문제</a:t>
            </a: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Node Classification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Link prediction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Recommendation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Community Detection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Ranking / Information Retrieval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Etc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…</a:t>
            </a: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309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Undirected Graph vs Directed Graph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5320877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방향이 없는 그래프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(Undirected Graph)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협업 관계 그래프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페이스북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친구 그래프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723" y="3213086"/>
            <a:ext cx="2883758" cy="201069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128951" y="1371599"/>
            <a:ext cx="5320877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방향이 있는 그래프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Directed Graph)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인용 그래프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트위터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팔로우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그래프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557" y="3213086"/>
            <a:ext cx="3270422" cy="201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3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Unweighted Graph vs Weighted Graph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5320877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가중치가 없는 그래프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웹 그래프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페이스북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친구 그래프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723" y="3213086"/>
            <a:ext cx="2883758" cy="201069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128951" y="1371599"/>
            <a:ext cx="5320877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가중치가 있는 그래프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전화 그래프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유사도 그래프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390" y="3213087"/>
            <a:ext cx="2937252" cy="201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2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Unipartite</a:t>
            </a:r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Graph vs Bipartite Graph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5320877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동종 그래프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Unipartite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Graph)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웹 그래프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페이스북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친구 그래프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723" y="3213086"/>
            <a:ext cx="2883758" cy="201069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128951" y="1371599"/>
            <a:ext cx="5320877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이종 그래프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(Bipartite Graph)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다른 종류의 정점 사이에만 간선이 연결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전자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상거래 구매내역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사용자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상품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영화 출연 그래프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배우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영화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357" y="3213086"/>
            <a:ext cx="2537640" cy="222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6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808074" y="1371599"/>
                <a:ext cx="10740656" cy="47314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정점의 이웃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(Neighbor)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은 그 정점과 연결된 다른 정점을 의미함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정점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𝒗</m:t>
                    </m:r>
                  </m:oMath>
                </a14:m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의 이웃들의 집합을 </a:t>
                </a:r>
                <a14:m>
                  <m:oMath xmlns:m="http://schemas.openxmlformats.org/officeDocument/2006/math">
                    <m:r>
                      <a:rPr lang="en-US" altLang="ko-KR" sz="1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𝐍</m:t>
                    </m:r>
                    <m:d>
                      <m:dPr>
                        <m:ctrlPr>
                          <a:rPr lang="en-US" altLang="ko-KR" sz="1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𝒗</m:t>
                        </m:r>
                      </m:e>
                    </m:d>
                  </m:oMath>
                </a14:m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혹은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𝑵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로 적는다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</a:t>
                </a:r>
                <a:endParaRPr lang="en-US" altLang="ko-KR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74" y="1371599"/>
                <a:ext cx="10740656" cy="4731489"/>
              </a:xfrm>
              <a:prstGeom prst="rect">
                <a:avLst/>
              </a:prstGeom>
              <a:blipFill rotWithShape="0">
                <a:blip r:embed="rId3"/>
                <a:stretch>
                  <a:fillRect l="-1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276" y="3104546"/>
            <a:ext cx="5131454" cy="29985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6783" y="3104546"/>
            <a:ext cx="21621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1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Neighbor(cont.)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808074" y="1371599"/>
                <a:ext cx="10740656" cy="47314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나가는 이웃과 들어오는 이웃</a:t>
                </a:r>
                <a:endParaRPr lang="en-US" altLang="ko-KR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정점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𝒗</m:t>
                    </m:r>
                  </m:oMath>
                </a14:m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에서 간선이 나가는 이웃들의 집합을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𝑵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𝒗</m:t>
                        </m:r>
                      </m:e>
                    </m:d>
                  </m:oMath>
                </a14:m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로 적는다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정점 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𝒗</m:t>
                    </m:r>
                  </m:oMath>
                </a14:m>
                <a:r>
                  <a:rPr lang="ko-KR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에서 간선이 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들어오는 </a:t>
                </a:r>
                <a:r>
                  <a:rPr lang="ko-KR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이웃들의 집합을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𝑵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𝒗</m:t>
                        </m:r>
                      </m:e>
                    </m:d>
                  </m:oMath>
                </a14:m>
                <a:r>
                  <a:rPr lang="ko-KR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로 적는다</a:t>
                </a: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74" y="1371599"/>
                <a:ext cx="10740656" cy="4731489"/>
              </a:xfrm>
              <a:prstGeom prst="rect">
                <a:avLst/>
              </a:prstGeom>
              <a:blipFill rotWithShape="0">
                <a:blip r:embed="rId3"/>
                <a:stretch>
                  <a:fillRect l="-1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124" y="3740410"/>
            <a:ext cx="4859606" cy="19672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4723" y="3541833"/>
            <a:ext cx="3483840" cy="216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List(</a:t>
            </a:r>
            <a:r>
              <a:rPr lang="ko-KR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간</a:t>
            </a:r>
            <a:r>
              <a:rPr lang="ko-KR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선</a:t>
            </a:r>
            <a:r>
              <a:rPr lang="ko-KR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리스트</a:t>
            </a:r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그래프의 간선들을 리스트로 저장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1026" name="Picture 2" descr="https://media.vlpt.us/images/dlehd1989/post/a3bdbd43-bdd2-4978-a3a8-edb2b60c8bc7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96" y="2745859"/>
            <a:ext cx="5017559" cy="19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edia.vlpt.us/images/dlehd1989/post/2627196f-31eb-4a45-91c0-f2c1709f7953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948" y="2745859"/>
            <a:ext cx="4225989" cy="229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39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18130</TotalTime>
  <Words>227</Words>
  <Application>Microsoft Office PowerPoint</Application>
  <PresentationFormat>와이드스크린</PresentationFormat>
  <Paragraphs>71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Cambria Math</vt:lpstr>
      <vt:lpstr>Times New Roman</vt:lpstr>
      <vt:lpstr>Wingdings</vt:lpstr>
      <vt:lpstr>Office 테마</vt:lpstr>
      <vt:lpstr> Graph  Boostcamp AI Tech  Sang-hyun Kim</vt:lpstr>
      <vt:lpstr>Graph?</vt:lpstr>
      <vt:lpstr>Graph(cont.)</vt:lpstr>
      <vt:lpstr>Undirected Graph vs Directed Graph</vt:lpstr>
      <vt:lpstr>Unweighted Graph vs Weighted Graph</vt:lpstr>
      <vt:lpstr>Unipartite Graph vs Bipartite Graph</vt:lpstr>
      <vt:lpstr>Neighbor</vt:lpstr>
      <vt:lpstr>Neighbor(cont.)</vt:lpstr>
      <vt:lpstr>Edge List(간선 리스트)</vt:lpstr>
      <vt:lpstr>Adjacent List(인접 리스트)</vt:lpstr>
      <vt:lpstr>Adjacency Matrix(인접 행렬)</vt:lpstr>
      <vt:lpstr>일반 행렬 vs 희소 행렬</vt:lpstr>
      <vt:lpstr>THANK YOU!!!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jmh</dc:creator>
  <cp:lastModifiedBy>김 상현</cp:lastModifiedBy>
  <cp:revision>476</cp:revision>
  <cp:lastPrinted>2019-07-24T20:22:16Z</cp:lastPrinted>
  <dcterms:created xsi:type="dcterms:W3CDTF">2016-06-28T09:32:35Z</dcterms:created>
  <dcterms:modified xsi:type="dcterms:W3CDTF">2021-02-23T07:23:04Z</dcterms:modified>
</cp:coreProperties>
</file>