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38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83525" autoAdjust="0"/>
  </p:normalViewPr>
  <p:slideViewPr>
    <p:cSldViewPr snapToGrid="0">
      <p:cViewPr varScale="1">
        <p:scale>
          <a:sx n="97" d="100"/>
          <a:sy n="97" d="100"/>
        </p:scale>
        <p:origin x="16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4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2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4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67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7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7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3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1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1~4: x, y, width</a:t>
            </a:r>
            <a:r>
              <a:rPr lang="en-US" altLang="ko-KR" baseline="0"/>
              <a:t>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6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가 중요한지 설명을 시작으로 발표를 해보겠습니다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세상에 존재하는 </a:t>
            </a:r>
            <a:r>
              <a:rPr lang="en-US" altLang="ko-KR" baseline="0" dirty="0" err="1" smtClean="0"/>
              <a:t>ai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모델은 카메라로 본 영상을 분석하는 것이 상당히 일반적인데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이러한 모델들은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를 위한 모델이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3d </a:t>
            </a:r>
            <a:r>
              <a:rPr lang="ko-KR" altLang="en-US" baseline="0" dirty="0" smtClean="0"/>
              <a:t>모델은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에서 보는 것 외에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세상은 </a:t>
            </a:r>
            <a:r>
              <a:rPr lang="en-US" altLang="ko-KR" baseline="0" dirty="0" smtClean="0"/>
              <a:t>3d </a:t>
            </a:r>
            <a:r>
              <a:rPr lang="ko-KR" altLang="en-US" baseline="0" dirty="0" smtClean="0"/>
              <a:t>공간이니까 </a:t>
            </a:r>
            <a:r>
              <a:rPr lang="en-US" altLang="ko-KR" baseline="0" dirty="0" smtClean="0"/>
              <a:t>2d </a:t>
            </a:r>
            <a:r>
              <a:rPr lang="ko-KR" altLang="en-US" baseline="0" dirty="0" smtClean="0"/>
              <a:t>보다는 </a:t>
            </a:r>
            <a:r>
              <a:rPr lang="en-US" altLang="ko-KR" baseline="0" dirty="0" smtClean="0"/>
              <a:t>3d </a:t>
            </a:r>
            <a:r>
              <a:rPr lang="ko-KR" altLang="en-US" baseline="0" dirty="0" smtClean="0"/>
              <a:t>자체로 봐보자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시공간 적인 부분도 캐치를 해보자</a:t>
            </a:r>
            <a:r>
              <a:rPr lang="en-US" altLang="ko-KR" baseline="0" dirty="0" smtClean="0"/>
              <a:t>＇ </a:t>
            </a:r>
            <a:r>
              <a:rPr lang="ko-KR" altLang="en-US" baseline="0" dirty="0" smtClean="0"/>
              <a:t>라는 아이디어로 시작한 모델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</a:t>
            </a:r>
            <a:r>
              <a:rPr lang="en-US" altLang="ko-KR" baseline="0" dirty="0" smtClean="0"/>
              <a:t> 3d</a:t>
            </a:r>
            <a:r>
              <a:rPr lang="ko-KR" altLang="en-US" baseline="0" dirty="0" smtClean="0"/>
              <a:t>의 활용은 </a:t>
            </a:r>
            <a:r>
              <a:rPr lang="en-US" altLang="ko-KR" baseline="0" dirty="0" smtClean="0"/>
              <a:t>AR/VR, 3D printing, medical application </a:t>
            </a:r>
            <a:r>
              <a:rPr lang="ko-KR" altLang="en-US" baseline="0" dirty="0" smtClean="0"/>
              <a:t>등이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 설명하고자 하는 것은 제가 의료 인공지능을 했었기 때문에 </a:t>
            </a:r>
            <a:r>
              <a:rPr lang="en-US" altLang="ko-KR" baseline="0" dirty="0" smtClean="0"/>
              <a:t>medical</a:t>
            </a:r>
            <a:r>
              <a:rPr lang="ko-KR" altLang="en-US" baseline="0" dirty="0" smtClean="0"/>
              <a:t>을 위주로 발표를 하겠습니다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9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67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convolution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활용한 영상 기반 심층 모델은 모션 모델링 부족으로 인해 비디오에 직접 적합하지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식은 저희가 흔히 알고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연산인데 앞에 보시다시피 시공간 적인 부분을 전혀 고려하고 있지 않은 모습을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6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 직후 입력 신호의 시간 정보를 손실합니다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1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그림 설명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3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 심층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시공간 기능을 학습할 것을 제안합니다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신호의 시간 정보를 보존하여 출력 볼륨을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6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understanding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EB5978-4739-435E-932B-6F7EA11B3D9F}"/>
              </a:ext>
            </a:extLst>
          </p:cNvPr>
          <p:cNvSpPr/>
          <p:nvPr/>
        </p:nvSpPr>
        <p:spPr>
          <a:xfrm>
            <a:off x="1608221" y="1418123"/>
            <a:ext cx="1607419" cy="16074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DE92A6F-37E8-40FB-AAF7-FDFD28EE9130}"/>
              </a:ext>
            </a:extLst>
          </p:cNvPr>
          <p:cNvSpPr/>
          <p:nvPr/>
        </p:nvSpPr>
        <p:spPr>
          <a:xfrm>
            <a:off x="1760621" y="1570523"/>
            <a:ext cx="1607419" cy="1607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2D34C9-6698-483E-9285-B364DC22B86F}"/>
              </a:ext>
            </a:extLst>
          </p:cNvPr>
          <p:cNvSpPr/>
          <p:nvPr/>
        </p:nvSpPr>
        <p:spPr>
          <a:xfrm>
            <a:off x="1913021" y="1722923"/>
            <a:ext cx="1607419" cy="1607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686C224-93D1-4806-A9CF-9622B8268BC3}"/>
              </a:ext>
            </a:extLst>
          </p:cNvPr>
          <p:cNvSpPr/>
          <p:nvPr/>
        </p:nvSpPr>
        <p:spPr>
          <a:xfrm>
            <a:off x="4940569" y="2301238"/>
            <a:ext cx="581932" cy="581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40B33E-DE4E-41A2-864B-8B1B6E2F7238}"/>
              </a:ext>
            </a:extLst>
          </p:cNvPr>
          <p:cNvSpPr/>
          <p:nvPr/>
        </p:nvSpPr>
        <p:spPr>
          <a:xfrm>
            <a:off x="5092969" y="2453638"/>
            <a:ext cx="581932" cy="581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1D7C209-7221-4A1D-B238-D6537DD7EEC6}"/>
              </a:ext>
            </a:extLst>
          </p:cNvPr>
          <p:cNvSpPr/>
          <p:nvPr/>
        </p:nvSpPr>
        <p:spPr>
          <a:xfrm>
            <a:off x="5245369" y="2606038"/>
            <a:ext cx="581932" cy="5819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85CDAAD-CED0-4A92-BEA8-82874187CCC2}"/>
              </a:ext>
            </a:extLst>
          </p:cNvPr>
          <p:cNvSpPr/>
          <p:nvPr/>
        </p:nvSpPr>
        <p:spPr>
          <a:xfrm>
            <a:off x="3874571" y="3465901"/>
            <a:ext cx="470836" cy="470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543C0B-AA0F-4F29-A2DF-3694785F3D92}"/>
              </a:ext>
            </a:extLst>
          </p:cNvPr>
          <p:cNvSpPr/>
          <p:nvPr/>
        </p:nvSpPr>
        <p:spPr>
          <a:xfrm>
            <a:off x="2271562" y="3408147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D85F3D-12DF-40DF-98CE-B62CE319C5DF}"/>
              </a:ext>
            </a:extLst>
          </p:cNvPr>
          <p:cNvSpPr/>
          <p:nvPr/>
        </p:nvSpPr>
        <p:spPr>
          <a:xfrm>
            <a:off x="1212380" y="3166713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009214-451B-4E83-8AFC-BB88637F7440}"/>
              </a:ext>
            </a:extLst>
          </p:cNvPr>
          <p:cNvSpPr/>
          <p:nvPr/>
        </p:nvSpPr>
        <p:spPr>
          <a:xfrm>
            <a:off x="3533274" y="2360398"/>
            <a:ext cx="303195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181800E-0DFB-40B0-925C-627D32B2E082}"/>
              </a:ext>
            </a:extLst>
          </p:cNvPr>
          <p:cNvSpPr/>
          <p:nvPr/>
        </p:nvSpPr>
        <p:spPr>
          <a:xfrm>
            <a:off x="5117636" y="3234890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B4B438-1915-49ED-8BB1-172AE9AC8BBA}"/>
              </a:ext>
            </a:extLst>
          </p:cNvPr>
          <p:cNvSpPr/>
          <p:nvPr/>
        </p:nvSpPr>
        <p:spPr>
          <a:xfrm>
            <a:off x="5836124" y="2744604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648203-184D-4EA9-9EA7-2E315F3238F4}"/>
              </a:ext>
            </a:extLst>
          </p:cNvPr>
          <p:cNvSpPr/>
          <p:nvPr/>
        </p:nvSpPr>
        <p:spPr>
          <a:xfrm>
            <a:off x="4712771" y="3003084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A73BBF16-681A-4EDC-8AD9-835B0E98E5B8}"/>
              </a:ext>
            </a:extLst>
          </p:cNvPr>
          <p:cNvSpPr/>
          <p:nvPr/>
        </p:nvSpPr>
        <p:spPr>
          <a:xfrm>
            <a:off x="7472015" y="3424187"/>
            <a:ext cx="731520" cy="5125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84BB975-7499-4531-9846-7647B808F607}"/>
              </a:ext>
            </a:extLst>
          </p:cNvPr>
          <p:cNvSpPr/>
          <p:nvPr/>
        </p:nvSpPr>
        <p:spPr>
          <a:xfrm>
            <a:off x="9068205" y="3560547"/>
            <a:ext cx="160741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D’’ X W’’ X H’’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1035D5A-682E-4E82-8518-C08B5184C511}"/>
              </a:ext>
            </a:extLst>
          </p:cNvPr>
          <p:cNvSpPr/>
          <p:nvPr/>
        </p:nvSpPr>
        <p:spPr>
          <a:xfrm>
            <a:off x="5347037" y="3576587"/>
            <a:ext cx="325458" cy="126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931F9F2-EC30-4162-80E9-9BE3EE97B33B}"/>
              </a:ext>
            </a:extLst>
          </p:cNvPr>
          <p:cNvSpPr/>
          <p:nvPr/>
        </p:nvSpPr>
        <p:spPr>
          <a:xfrm>
            <a:off x="5672495" y="4159719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xmlns="" id="{8B98D3CB-D460-42F8-A626-C56CCFB1873E}"/>
              </a:ext>
            </a:extLst>
          </p:cNvPr>
          <p:cNvSpPr/>
          <p:nvPr/>
        </p:nvSpPr>
        <p:spPr>
          <a:xfrm rot="16200000">
            <a:off x="8760599" y="1570523"/>
            <a:ext cx="1915023" cy="1915023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5B42414-DA01-45AF-BEBF-4BC4DA551BF0}"/>
              </a:ext>
            </a:extLst>
          </p:cNvPr>
          <p:cNvSpPr/>
          <p:nvPr/>
        </p:nvSpPr>
        <p:spPr>
          <a:xfrm>
            <a:off x="2548684" y="3921655"/>
            <a:ext cx="325458" cy="126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49B5CD1-3351-4869-8A5C-AEC9BFD729EC}"/>
              </a:ext>
            </a:extLst>
          </p:cNvPr>
          <p:cNvSpPr/>
          <p:nvPr/>
        </p:nvSpPr>
        <p:spPr>
          <a:xfrm>
            <a:off x="2874142" y="4392571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EBB620B-7A02-4D5C-85E6-D87139A18514}"/>
              </a:ext>
            </a:extLst>
          </p:cNvPr>
          <p:cNvSpPr/>
          <p:nvPr/>
        </p:nvSpPr>
        <p:spPr>
          <a:xfrm>
            <a:off x="6239583" y="2675825"/>
            <a:ext cx="661043" cy="32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E002B70-0591-4A24-A4CA-5E5561EF2A5C}"/>
              </a:ext>
            </a:extLst>
          </p:cNvPr>
          <p:cNvSpPr/>
          <p:nvPr/>
        </p:nvSpPr>
        <p:spPr>
          <a:xfrm>
            <a:off x="6239582" y="4159718"/>
            <a:ext cx="661043" cy="32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CB4CDFF-4ED8-4615-B9AD-060FF5E88072}"/>
              </a:ext>
            </a:extLst>
          </p:cNvPr>
          <p:cNvSpPr/>
          <p:nvPr/>
        </p:nvSpPr>
        <p:spPr>
          <a:xfrm>
            <a:off x="6389029" y="2428575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42E2219-E001-4AC0-A9D0-CCC0A09E646C}"/>
              </a:ext>
            </a:extLst>
          </p:cNvPr>
          <p:cNvSpPr/>
          <p:nvPr/>
        </p:nvSpPr>
        <p:spPr>
          <a:xfrm>
            <a:off x="6239580" y="3465901"/>
            <a:ext cx="661043" cy="32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6DD520C-629B-484C-B93F-886B980DBD2E}"/>
              </a:ext>
            </a:extLst>
          </p:cNvPr>
          <p:cNvSpPr/>
          <p:nvPr/>
        </p:nvSpPr>
        <p:spPr>
          <a:xfrm>
            <a:off x="9643316" y="3921655"/>
            <a:ext cx="325458" cy="126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98B18C6-319A-4EA9-853E-3B8E898713B5}"/>
              </a:ext>
            </a:extLst>
          </p:cNvPr>
          <p:cNvSpPr/>
          <p:nvPr/>
        </p:nvSpPr>
        <p:spPr>
          <a:xfrm>
            <a:off x="9968774" y="4392571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BF96DCA-7859-4C55-827D-E2801E168CB0}"/>
              </a:ext>
            </a:extLst>
          </p:cNvPr>
          <p:cNvSpPr/>
          <p:nvPr/>
        </p:nvSpPr>
        <p:spPr>
          <a:xfrm>
            <a:off x="8679186" y="5245081"/>
            <a:ext cx="238545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 X D’’ X W’’ X H’’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Modules for Segmentation of</a:t>
            </a:r>
            <a:b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Medical Scans</a:t>
            </a:r>
            <a: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 Lab.</a:t>
            </a: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 &amp; Excitation ( SE ) module and variation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채널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공간적으로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recalibration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해서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모델의 복잡도를 최소화하면서 성능 개선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SE module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이미지에 중점을 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 ( PE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volumetric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이미지에 중점을 둔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module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확장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사용하지 않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다른 </a:t>
            </a:r>
            <a:r>
              <a:rPr lang="ko-KR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슬라이스를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별도로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squeeze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함으로써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단계에서 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더 많은 공간적인 정보를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유지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31" y="4424218"/>
            <a:ext cx="4890369" cy="17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endParaRPr lang="en-US" altLang="ko-K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Whole-brain segmentation of MRI scans.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MALC dataset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Whole-body segmentation of CT scans.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Visceral dataset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the segmentation performance ( Small Object ).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 blocks minimally increase the model complexity.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‘Project &amp; Excite’ Module</a:t>
            </a: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‘Project &amp; Excite’ Module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의해 제대로 얻지 못하는 공간 정보를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얻는 것을 목표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각각 다른 채널에 걸쳐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사이의 상호 의존성을 학습하는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 operation.</a:t>
            </a:r>
          </a:p>
          <a:p>
            <a:pPr lvl="1"/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recalibration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위한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context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결합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49" y="3749964"/>
            <a:ext cx="6813651" cy="23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U-Net</a:t>
            </a: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Decoder.</a:t>
            </a:r>
          </a:p>
          <a:p>
            <a:pPr lvl="2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up-sampling.</a:t>
            </a:r>
          </a:p>
          <a:p>
            <a:pPr lvl="2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1/2.</a:t>
            </a:r>
            <a:b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복잡도 감소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D U-Net. 이 글은 Review: 3D U-Net — Volumetric… | by Taekyu Lee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9" y="3245740"/>
            <a:ext cx="4600575" cy="25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pplied Sciences | Free Full-Text | 3D U-Net for Skull Stripping in Brain  M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6" y="3411569"/>
            <a:ext cx="4600574" cy="24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module position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57" y="2221997"/>
            <a:ext cx="6818410" cy="28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02" y="2262467"/>
            <a:ext cx="5635014" cy="2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421650"/>
            <a:ext cx="733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3D important?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세상은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3D 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공간이니까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2D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보다는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3D</a:t>
            </a:r>
            <a:r>
              <a:rPr lang="ko-KR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자체로 봐보자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3D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AR/VR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3D printing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Medical applications</a:t>
            </a: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81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164475"/>
            <a:ext cx="6981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: image based deep features are not directly suitable</a:t>
                </a:r>
                <a:b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videos due to lack of motion modeling.</a:t>
                </a:r>
              </a:p>
              <a:p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𝒙𝒚</m:t>
                        </m:r>
                      </m:sup>
                    </m:sSubSup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𝒕𝒂𝒏𝒉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𝒊𝒋𝒎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𝒑𝒒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𝒎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)(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 b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convolution</a:t>
                </a:r>
                <a:r>
                  <a:rPr lang="ko-KR" altLang="en-US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b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layer.</a:t>
                </a:r>
                <a:b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/ m : feature map / volume.</a:t>
                </a:r>
                <a:b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x, y, z : feature map / volume </a:t>
                </a:r>
                <a:r>
                  <a:rPr lang="ko-KR" altLang="en-US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의 좌표</a:t>
                </a: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ko-KR" sz="12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2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bias.</a:t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𝒕𝒂𝒏𝒉</m:t>
                    </m:r>
                    <m:d>
                      <m:d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activation function</a:t>
                </a:r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Q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높이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폭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q : kernel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dimension index</a:t>
                </a:r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𝒊𝒋𝒎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𝒑𝒒</m:t>
                        </m:r>
                      </m:sup>
                    </m:sSubSup>
                  </m:oMath>
                </a14:m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m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map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( p , q )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에서의 값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 rotWithShape="0">
                <a:blip r:embed="rId3"/>
                <a:stretch>
                  <a:fillRect l="-232" t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F5A47A-9416-4566-BE5A-E2FE0C64C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15" y="1044337"/>
            <a:ext cx="4242485" cy="51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: 2D convolution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image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output : image )</a:t>
            </a: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(b) : 2D convolution ( input : video ( frame )  output : image )</a:t>
            </a: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Hence. 2D </a:t>
            </a:r>
            <a:r>
              <a:rPr lang="en-US" altLang="ko-K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ConvNets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lose temporal information of the input signal</a:t>
            </a:r>
            <a:b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right after every convolution operation.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30EB01-4B43-4780-8C84-E321A02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2371340"/>
            <a:ext cx="4211089" cy="1726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230F4B-8408-4588-9BF2-7DA05576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19" y="4097886"/>
            <a:ext cx="4211089" cy="17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EB5978-4739-435E-932B-6F7EA11B3D9F}"/>
              </a:ext>
            </a:extLst>
          </p:cNvPr>
          <p:cNvSpPr/>
          <p:nvPr/>
        </p:nvSpPr>
        <p:spPr>
          <a:xfrm>
            <a:off x="1608221" y="2620478"/>
            <a:ext cx="1607419" cy="16074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DE92A6F-37E8-40FB-AAF7-FDFD28EE9130}"/>
              </a:ext>
            </a:extLst>
          </p:cNvPr>
          <p:cNvSpPr/>
          <p:nvPr/>
        </p:nvSpPr>
        <p:spPr>
          <a:xfrm>
            <a:off x="1760621" y="2772878"/>
            <a:ext cx="1607419" cy="1607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2D34C9-6698-483E-9285-B364DC22B86F}"/>
              </a:ext>
            </a:extLst>
          </p:cNvPr>
          <p:cNvSpPr/>
          <p:nvPr/>
        </p:nvSpPr>
        <p:spPr>
          <a:xfrm>
            <a:off x="1913021" y="2925278"/>
            <a:ext cx="1607419" cy="1607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686C224-93D1-4806-A9CF-9622B8268BC3}"/>
              </a:ext>
            </a:extLst>
          </p:cNvPr>
          <p:cNvSpPr/>
          <p:nvPr/>
        </p:nvSpPr>
        <p:spPr>
          <a:xfrm>
            <a:off x="5720614" y="3119387"/>
            <a:ext cx="581932" cy="581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40B33E-DE4E-41A2-864B-8B1B6E2F7238}"/>
              </a:ext>
            </a:extLst>
          </p:cNvPr>
          <p:cNvSpPr/>
          <p:nvPr/>
        </p:nvSpPr>
        <p:spPr>
          <a:xfrm>
            <a:off x="5873014" y="3271787"/>
            <a:ext cx="581932" cy="581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1D7C209-7221-4A1D-B238-D6537DD7EEC6}"/>
              </a:ext>
            </a:extLst>
          </p:cNvPr>
          <p:cNvSpPr/>
          <p:nvPr/>
        </p:nvSpPr>
        <p:spPr>
          <a:xfrm>
            <a:off x="6025414" y="3424187"/>
            <a:ext cx="581932" cy="5819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85CDAAD-CED0-4A92-BEA8-82874187CCC2}"/>
              </a:ext>
            </a:extLst>
          </p:cNvPr>
          <p:cNvSpPr/>
          <p:nvPr/>
        </p:nvSpPr>
        <p:spPr>
          <a:xfrm>
            <a:off x="4385109" y="3465901"/>
            <a:ext cx="470836" cy="470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543C0B-AA0F-4F29-A2DF-3694785F3D92}"/>
              </a:ext>
            </a:extLst>
          </p:cNvPr>
          <p:cNvSpPr/>
          <p:nvPr/>
        </p:nvSpPr>
        <p:spPr>
          <a:xfrm>
            <a:off x="2271562" y="4610502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D85F3D-12DF-40DF-98CE-B62CE319C5DF}"/>
              </a:ext>
            </a:extLst>
          </p:cNvPr>
          <p:cNvSpPr/>
          <p:nvPr/>
        </p:nvSpPr>
        <p:spPr>
          <a:xfrm>
            <a:off x="1347537" y="4407971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009214-451B-4E83-8AFC-BB88637F7440}"/>
              </a:ext>
            </a:extLst>
          </p:cNvPr>
          <p:cNvSpPr/>
          <p:nvPr/>
        </p:nvSpPr>
        <p:spPr>
          <a:xfrm>
            <a:off x="3533274" y="3562753"/>
            <a:ext cx="303195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181800E-0DFB-40B0-925C-627D32B2E082}"/>
              </a:ext>
            </a:extLst>
          </p:cNvPr>
          <p:cNvSpPr/>
          <p:nvPr/>
        </p:nvSpPr>
        <p:spPr>
          <a:xfrm>
            <a:off x="5897681" y="4053039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B4B438-1915-49ED-8BB1-172AE9AC8BBA}"/>
              </a:ext>
            </a:extLst>
          </p:cNvPr>
          <p:cNvSpPr/>
          <p:nvPr/>
        </p:nvSpPr>
        <p:spPr>
          <a:xfrm>
            <a:off x="6616169" y="3562753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648203-184D-4EA9-9EA7-2E315F3238F4}"/>
              </a:ext>
            </a:extLst>
          </p:cNvPr>
          <p:cNvSpPr/>
          <p:nvPr/>
        </p:nvSpPr>
        <p:spPr>
          <a:xfrm>
            <a:off x="5492816" y="3821233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A73BBF16-681A-4EDC-8AD9-835B0E98E5B8}"/>
              </a:ext>
            </a:extLst>
          </p:cNvPr>
          <p:cNvSpPr/>
          <p:nvPr/>
        </p:nvSpPr>
        <p:spPr>
          <a:xfrm>
            <a:off x="7472015" y="3424187"/>
            <a:ext cx="731520" cy="5125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DABCFB4-9442-4199-B863-CBE6CFD8EAC3}"/>
              </a:ext>
            </a:extLst>
          </p:cNvPr>
          <p:cNvSpPr/>
          <p:nvPr/>
        </p:nvSpPr>
        <p:spPr>
          <a:xfrm>
            <a:off x="9068204" y="2925278"/>
            <a:ext cx="1607419" cy="16074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84BB975-7499-4531-9846-7647B808F607}"/>
              </a:ext>
            </a:extLst>
          </p:cNvPr>
          <p:cNvSpPr/>
          <p:nvPr/>
        </p:nvSpPr>
        <p:spPr>
          <a:xfrm>
            <a:off x="9068205" y="4610502"/>
            <a:ext cx="160741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X W’’ X H’’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EB5978-4739-435E-932B-6F7EA11B3D9F}"/>
              </a:ext>
            </a:extLst>
          </p:cNvPr>
          <p:cNvSpPr/>
          <p:nvPr/>
        </p:nvSpPr>
        <p:spPr>
          <a:xfrm>
            <a:off x="1608221" y="2620478"/>
            <a:ext cx="1607419" cy="16074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DE92A6F-37E8-40FB-AAF7-FDFD28EE9130}"/>
              </a:ext>
            </a:extLst>
          </p:cNvPr>
          <p:cNvSpPr/>
          <p:nvPr/>
        </p:nvSpPr>
        <p:spPr>
          <a:xfrm>
            <a:off x="1760621" y="2772878"/>
            <a:ext cx="1607419" cy="1607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2D34C9-6698-483E-9285-B364DC22B86F}"/>
              </a:ext>
            </a:extLst>
          </p:cNvPr>
          <p:cNvSpPr/>
          <p:nvPr/>
        </p:nvSpPr>
        <p:spPr>
          <a:xfrm>
            <a:off x="1913021" y="2925278"/>
            <a:ext cx="1607419" cy="1607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686C224-93D1-4806-A9CF-9622B8268BC3}"/>
              </a:ext>
            </a:extLst>
          </p:cNvPr>
          <p:cNvSpPr/>
          <p:nvPr/>
        </p:nvSpPr>
        <p:spPr>
          <a:xfrm>
            <a:off x="5720614" y="2301238"/>
            <a:ext cx="581932" cy="581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40B33E-DE4E-41A2-864B-8B1B6E2F7238}"/>
              </a:ext>
            </a:extLst>
          </p:cNvPr>
          <p:cNvSpPr/>
          <p:nvPr/>
        </p:nvSpPr>
        <p:spPr>
          <a:xfrm>
            <a:off x="5873014" y="2453638"/>
            <a:ext cx="581932" cy="581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1D7C209-7221-4A1D-B238-D6537DD7EEC6}"/>
              </a:ext>
            </a:extLst>
          </p:cNvPr>
          <p:cNvSpPr/>
          <p:nvPr/>
        </p:nvSpPr>
        <p:spPr>
          <a:xfrm>
            <a:off x="6025414" y="2606038"/>
            <a:ext cx="581932" cy="5819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85CDAAD-CED0-4A92-BEA8-82874187CCC2}"/>
              </a:ext>
            </a:extLst>
          </p:cNvPr>
          <p:cNvSpPr/>
          <p:nvPr/>
        </p:nvSpPr>
        <p:spPr>
          <a:xfrm>
            <a:off x="4385109" y="3465901"/>
            <a:ext cx="470836" cy="470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543C0B-AA0F-4F29-A2DF-3694785F3D92}"/>
              </a:ext>
            </a:extLst>
          </p:cNvPr>
          <p:cNvSpPr/>
          <p:nvPr/>
        </p:nvSpPr>
        <p:spPr>
          <a:xfrm>
            <a:off x="2271562" y="4610502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D85F3D-12DF-40DF-98CE-B62CE319C5DF}"/>
              </a:ext>
            </a:extLst>
          </p:cNvPr>
          <p:cNvSpPr/>
          <p:nvPr/>
        </p:nvSpPr>
        <p:spPr>
          <a:xfrm>
            <a:off x="1347537" y="4407971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009214-451B-4E83-8AFC-BB88637F7440}"/>
              </a:ext>
            </a:extLst>
          </p:cNvPr>
          <p:cNvSpPr/>
          <p:nvPr/>
        </p:nvSpPr>
        <p:spPr>
          <a:xfrm>
            <a:off x="3533274" y="3562753"/>
            <a:ext cx="303195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181800E-0DFB-40B0-925C-627D32B2E082}"/>
              </a:ext>
            </a:extLst>
          </p:cNvPr>
          <p:cNvSpPr/>
          <p:nvPr/>
        </p:nvSpPr>
        <p:spPr>
          <a:xfrm>
            <a:off x="5897681" y="3234890"/>
            <a:ext cx="83739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B4B438-1915-49ED-8BB1-172AE9AC8BBA}"/>
              </a:ext>
            </a:extLst>
          </p:cNvPr>
          <p:cNvSpPr/>
          <p:nvPr/>
        </p:nvSpPr>
        <p:spPr>
          <a:xfrm>
            <a:off x="6616169" y="2744604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648203-184D-4EA9-9EA7-2E315F3238F4}"/>
              </a:ext>
            </a:extLst>
          </p:cNvPr>
          <p:cNvSpPr/>
          <p:nvPr/>
        </p:nvSpPr>
        <p:spPr>
          <a:xfrm>
            <a:off x="5492816" y="3003084"/>
            <a:ext cx="607996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A73BBF16-681A-4EDC-8AD9-835B0E98E5B8}"/>
              </a:ext>
            </a:extLst>
          </p:cNvPr>
          <p:cNvSpPr/>
          <p:nvPr/>
        </p:nvSpPr>
        <p:spPr>
          <a:xfrm>
            <a:off x="7472015" y="3424187"/>
            <a:ext cx="731520" cy="5125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84BB975-7499-4531-9846-7647B808F607}"/>
              </a:ext>
            </a:extLst>
          </p:cNvPr>
          <p:cNvSpPr/>
          <p:nvPr/>
        </p:nvSpPr>
        <p:spPr>
          <a:xfrm>
            <a:off x="9068205" y="4762902"/>
            <a:ext cx="1607418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 X W’’ X H’’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1035D5A-682E-4E82-8518-C08B5184C511}"/>
              </a:ext>
            </a:extLst>
          </p:cNvPr>
          <p:cNvSpPr/>
          <p:nvPr/>
        </p:nvSpPr>
        <p:spPr>
          <a:xfrm>
            <a:off x="6127082" y="3576587"/>
            <a:ext cx="325458" cy="126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931F9F2-EC30-4162-80E9-9BE3EE97B33B}"/>
              </a:ext>
            </a:extLst>
          </p:cNvPr>
          <p:cNvSpPr/>
          <p:nvPr/>
        </p:nvSpPr>
        <p:spPr>
          <a:xfrm>
            <a:off x="6452540" y="4159719"/>
            <a:ext cx="362147" cy="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xmlns="" id="{8B98D3CB-D460-42F8-A626-C56CCFB1873E}"/>
              </a:ext>
            </a:extLst>
          </p:cNvPr>
          <p:cNvSpPr/>
          <p:nvPr/>
        </p:nvSpPr>
        <p:spPr>
          <a:xfrm rot="16200000">
            <a:off x="8760599" y="2772878"/>
            <a:ext cx="1915023" cy="1915023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: In this paper they propose to learn </a:t>
                </a:r>
                <a:r>
                  <a:rPr lang="en-US" altLang="ko-KR" sz="1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spatio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b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features using deep 3D </a:t>
                </a:r>
                <a:r>
                  <a:rPr lang="en-US" altLang="ko-KR" sz="1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ConvNet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𝒙𝒚𝒛</m:t>
                        </m:r>
                      </m:sup>
                    </m:sSubSup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𝒕𝒂𝒏𝒉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𝒊𝒋𝒎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𝒑𝒒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𝒓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altLang="ko-KR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)(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𝒒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)(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𝒛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: temporal dimension index.</a:t>
                </a:r>
                <a:endPara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>
                <a:blip r:embed="rId3"/>
                <a:stretch>
                  <a:fillRect l="-232" t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F5A47A-9416-4566-BE5A-E2FE0C64C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15" y="1044337"/>
            <a:ext cx="4242485" cy="51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: Applying 3D convolution on a video volume results in another volume.</a:t>
            </a:r>
          </a:p>
          <a:p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3D convolution preserves the temporal information of the input signal resulting in an output volume.</a:t>
            </a:r>
          </a:p>
          <a:p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48F017-7FB4-4457-B9C7-64059471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28" y="4099957"/>
            <a:ext cx="422148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convolution input :</a:t>
                </a:r>
                <a:b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2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채널 수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프레임 수의 길이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h, w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높이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너비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convolution and pooling kernel size : </a:t>
                </a:r>
                <a:b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커널 시간의 깊이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: </a:t>
                </a:r>
                <a:r>
                  <a: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커널 크기</a:t>
                </a:r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>
                <a:blip r:embed="rId3"/>
                <a:stretch>
                  <a:fillRect l="-232" t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C5A791-F77A-44DF-9EDD-0902C5C6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59" y="2013982"/>
            <a:ext cx="5848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18818</TotalTime>
  <Words>645</Words>
  <Application>Microsoft Office PowerPoint</Application>
  <PresentationFormat>와이드스크린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Times New Roman</vt:lpstr>
      <vt:lpstr>Wingdings</vt:lpstr>
      <vt:lpstr>Office 테마</vt:lpstr>
      <vt:lpstr> 3D understanding  Boostcamp AI Tech  Sang-hyun Kim</vt:lpstr>
      <vt:lpstr>Why is 3D important?</vt:lpstr>
      <vt:lpstr>2D ConvNet.</vt:lpstr>
      <vt:lpstr>2D ConvNet (Cont.).</vt:lpstr>
      <vt:lpstr>2D ConvNet (Cont.).</vt:lpstr>
      <vt:lpstr>2D ConvNet (Cont.).</vt:lpstr>
      <vt:lpstr>3D ConvNet.</vt:lpstr>
      <vt:lpstr>3D ConvNet (Cont.).</vt:lpstr>
      <vt:lpstr>3D ConvNet (Cont.).</vt:lpstr>
      <vt:lpstr>3D ConvNet (Cont.).</vt:lpstr>
      <vt:lpstr>‘Project &amp; Excite’ Modules for Segmentation of Volumetric Medical Scans  RTOS Lab.  Sang-hyun Kim</vt:lpstr>
      <vt:lpstr>Abstract</vt:lpstr>
      <vt:lpstr>Abstract</vt:lpstr>
      <vt:lpstr>‘Project &amp; Excite’ module</vt:lpstr>
      <vt:lpstr>‘Project &amp; Excite’ module</vt:lpstr>
      <vt:lpstr>‘Project &amp; Excite’ module</vt:lpstr>
      <vt:lpstr>‘Project &amp; Excite’ module</vt:lpstr>
      <vt:lpstr>‘Project &amp; Excite’ module</vt:lpstr>
      <vt:lpstr>Result</vt:lpstr>
      <vt:lpstr>Result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499</cp:revision>
  <cp:lastPrinted>2019-07-24T20:22:16Z</cp:lastPrinted>
  <dcterms:created xsi:type="dcterms:W3CDTF">2016-06-28T09:32:35Z</dcterms:created>
  <dcterms:modified xsi:type="dcterms:W3CDTF">2021-03-15T11:30:28Z</dcterms:modified>
</cp:coreProperties>
</file>