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embeddedFontLst>
    <p:embeddedFont>
      <p:font typeface="Average"/>
      <p:regular r:id="rId30"/>
    </p:embeddedFont>
    <p:embeddedFont>
      <p:font typeface="Oswald"/>
      <p:regular r:id="rId31"/>
      <p:bold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Oswald-regular.fntdata"/><Relationship Id="rId30" Type="http://schemas.openxmlformats.org/officeDocument/2006/relationships/font" Target="fonts/Average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Oswald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c021887117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c021887117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D_model = 512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Residual connection</a:t>
            </a:r>
            <a:r>
              <a:rPr lang="en"/>
              <a:t>을 이용해 학습 성능을 높임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Layer Normalization: NLP에서 사용하는 normalization 기법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c021887117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c021887117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c021887117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c021887117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sqrt(d_k)</a:t>
            </a:r>
            <a:r>
              <a:rPr lang="en"/>
              <a:t>를 나눠주는 이유: 값이 커져서 발산하는 문제를 해결하기 위함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c021887117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c021887117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 head</a:t>
            </a:r>
            <a:r>
              <a:rPr lang="en"/>
              <a:t>를 사용하는 이유: multi-head attention allows the model to jointly attend to information from different representation subspaces at different positions. With a single attention head, averaging inhibits this.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-&gt; 다양한 시각을 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c021887117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c021887117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c021887117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c021887117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c021887117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c021887117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c021887117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c021887117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</a:t>
            </a:r>
            <a:r>
              <a:rPr lang="en"/>
              <a:t>os : 각각</a:t>
            </a:r>
            <a:r>
              <a:rPr lang="en"/>
              <a:t>의 단어 번호</a:t>
            </a:r>
            <a:r>
              <a:rPr lang="en"/>
              <a:t>, i: 단어</a:t>
            </a:r>
            <a:r>
              <a:rPr lang="en"/>
              <a:t>의 임베딩 값의 위치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트랜스포머에서는 주기 함수 형태의 PE 함수를 사용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c021887117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c021887117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N: sequence length, d: representation dimension, k: size of convolution, r: size of the neighborhood in restricted self-attention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Path length: 네트워</a:t>
            </a:r>
            <a:r>
              <a:rPr lang="en"/>
              <a:t>크 상에서 (한 문장 내에)멀리 떨어진 단어 간의 dependency를 학습할 때 중요한 이슈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c021887117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c021887117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Label Smoothing: 0 혹</a:t>
            </a:r>
            <a:r>
              <a:rPr lang="en"/>
              <a:t>은 1로 이루어진 label을 smooth하게 깎아서 학습에 사용하는 방식. Regularization 방식의 일종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bdcd0595db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bdcd0595db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c021887117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c021887117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c03fac695a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c03fac695a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PPL: Perplexity 점</a:t>
            </a:r>
            <a:r>
              <a:rPr lang="en"/>
              <a:t>수,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헷갈리는 정도를 계산하는 지표.</a:t>
            </a:r>
            <a:r>
              <a:rPr lang="en"/>
              <a:t> 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'낮을수록' 언어 모델의 성능이 좋음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c021887117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c021887117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Constituency parsing: 단</a:t>
            </a:r>
            <a:r>
              <a:rPr lang="en"/>
              <a:t>어 요소 파싱 문제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WSJ(Wall Street Journel)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c021887117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c021887117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c03fac695a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c03fac695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bdcd0595db_0_9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bdcd0595db_0_9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2017 논</a:t>
            </a:r>
            <a:r>
              <a:rPr lang="en"/>
              <a:t>문 발표 기점 기준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c02188711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c02188711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c021887117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c021887117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병렬화</a:t>
            </a:r>
            <a:r>
              <a:rPr lang="en"/>
              <a:t>가 불가능하다의 의미는 이전/이후에 나타나는 정보를 학습 시킬 때 모두 살피지 못한다는 의미. 즉, 문장의 길이가 길 수록 학습할 때 정보의 손실이 이루어진다.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c02188711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c02188711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c03fac695a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c03fac695a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c03fac695a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c03fac695a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ByteNet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ConvS2S: 인접</a:t>
            </a:r>
            <a:r>
              <a:rPr lang="en"/>
              <a:t>한 Token k개를 입력으로 받아 Convolution 연산을 수행하는 방식으로 Seq2Seq 모델 구현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c021887117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c021887117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End-to-end memory networks에서 사용하는 모델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Encoder-Decoder 간</a:t>
            </a:r>
            <a:r>
              <a:rPr lang="en"/>
              <a:t>의 관계에 대해서만 Attention 사용 -&gt; Transformer는 Self-Attention을 사용해서 각각 Encoder와 Decoder를 학습하는데도 사용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png"/><Relationship Id="rId4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www.youtube.com/watch?v=AA621UofTUA&amp;amp%3Bt=165s&amp;ab_channel=%EB%8F%99%EB%B9%88%EB%82%98" TargetMode="External"/><Relationship Id="rId4" Type="http://schemas.openxmlformats.org/officeDocument/2006/relationships/hyperlink" Target="http://jalammar.github.io/illustrated-transformer/" TargetMode="External"/><Relationship Id="rId5" Type="http://schemas.openxmlformats.org/officeDocument/2006/relationships/hyperlink" Target="https://norman3.github.io/papers/docs/fairseq.html" TargetMode="External"/><Relationship Id="rId6" Type="http://schemas.openxmlformats.org/officeDocument/2006/relationships/hyperlink" Target="https://misconstructed.tistory.com/49" TargetMode="External"/><Relationship Id="rId7" Type="http://schemas.openxmlformats.org/officeDocument/2006/relationships/hyperlink" Target="https://kakalabblog.wordpress.com/2017/07/11/bytenet-neural-machine-translation-in-linear-time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1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Attention Is All You Need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</a:rPr>
              <a:t>Ashish Vaswani, Noam Shazeer, Niki Parmar, Jakob Uszkoreit, Llion Jones,</a:t>
            </a:r>
            <a:endParaRPr sz="1500">
              <a:solidFill>
                <a:srgbClr val="FFFFFF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</a:rPr>
              <a:t>Aidan N. Gomez, Lukasz Kaiser, Illia Polosukhin</a:t>
            </a:r>
            <a:endParaRPr sz="1500">
              <a:solidFill>
                <a:srgbClr val="FFFFFF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</a:rPr>
              <a:t>31st Conference on Neural Information Processing Systems (NIPS 2017)</a:t>
            </a:r>
            <a:endParaRPr sz="1500">
              <a:solidFill>
                <a:srgbClr val="FFFFFF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6872850" y="4421450"/>
            <a:ext cx="1599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배새봄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2" name="Google Shape;62;p1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Architecture</a:t>
            </a:r>
            <a:endParaRPr/>
          </a:p>
        </p:txBody>
      </p:sp>
      <p:sp>
        <p:nvSpPr>
          <p:cNvPr id="132" name="Google Shape;132;p22"/>
          <p:cNvSpPr txBox="1"/>
          <p:nvPr>
            <p:ph idx="1" type="body"/>
          </p:nvPr>
        </p:nvSpPr>
        <p:spPr>
          <a:xfrm>
            <a:off x="3513600" y="1829000"/>
            <a:ext cx="5318700" cy="219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3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Encoder &amp; Decoder Stack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Encoder 및 Decoder에서 각각 N개의 동일한 Layer를 쌓아올린 구조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각 Sub-layer는 Residual Connection이 적용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기존의 학습 정보를 보존하며 추가적으로 정보를 학습</a:t>
            </a:r>
            <a:endParaRPr/>
          </a:p>
        </p:txBody>
      </p:sp>
      <p:sp>
        <p:nvSpPr>
          <p:cNvPr id="133" name="Google Shape;133;p2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4" name="Google Shape;13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5750" y="1152475"/>
            <a:ext cx="2480245" cy="35511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Architecture - Attention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3"/>
          <p:cNvSpPr txBox="1"/>
          <p:nvPr>
            <p:ph idx="1" type="body"/>
          </p:nvPr>
        </p:nvSpPr>
        <p:spPr>
          <a:xfrm>
            <a:off x="5606275" y="1440625"/>
            <a:ext cx="3226200" cy="29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Query, Key, Value 벡터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입력 Embedding Vector를 각 가중치 행렬에 곱해서 생성</a:t>
            </a:r>
            <a:endParaRPr/>
          </a:p>
        </p:txBody>
      </p:sp>
      <p:sp>
        <p:nvSpPr>
          <p:cNvPr id="141" name="Google Shape;141;p2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2" name="Google Shape;14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9" y="1296550"/>
            <a:ext cx="5294575" cy="3128251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3"/>
          <p:cNvSpPr txBox="1"/>
          <p:nvPr/>
        </p:nvSpPr>
        <p:spPr>
          <a:xfrm>
            <a:off x="5384400" y="4616975"/>
            <a:ext cx="3447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http://jalammar.github.io/illustrated-transformer/</a:t>
            </a:r>
            <a:endParaRPr sz="12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Architecture - Attention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4"/>
          <p:cNvSpPr txBox="1"/>
          <p:nvPr>
            <p:ph idx="1" type="body"/>
          </p:nvPr>
        </p:nvSpPr>
        <p:spPr>
          <a:xfrm>
            <a:off x="5836600" y="1152475"/>
            <a:ext cx="2995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Scaled Dot-Product Attention</a:t>
            </a:r>
            <a:endParaRPr/>
          </a:p>
        </p:txBody>
      </p:sp>
      <p:sp>
        <p:nvSpPr>
          <p:cNvPr id="150" name="Google Shape;150;p2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1" name="Google Shape;15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396390"/>
            <a:ext cx="5367275" cy="2928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73096" y="2582087"/>
            <a:ext cx="2522805" cy="53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Architecture - Attention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5"/>
          <p:cNvSpPr txBox="1"/>
          <p:nvPr>
            <p:ph idx="1" type="body"/>
          </p:nvPr>
        </p:nvSpPr>
        <p:spPr>
          <a:xfrm>
            <a:off x="5836600" y="1152475"/>
            <a:ext cx="2995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Multi-Head Attention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</a:t>
            </a:r>
            <a:r>
              <a:rPr lang="en"/>
              <a:t>_model = 512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head</a:t>
            </a:r>
            <a:r>
              <a:rPr lang="en"/>
              <a:t>의 개수 = 8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</a:t>
            </a:r>
            <a:r>
              <a:rPr lang="en"/>
              <a:t>_k = d_model/head = 64</a:t>
            </a:r>
            <a:endParaRPr/>
          </a:p>
        </p:txBody>
      </p:sp>
      <p:sp>
        <p:nvSpPr>
          <p:cNvPr id="159" name="Google Shape;159;p2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0" name="Google Shape;16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312075"/>
            <a:ext cx="5531799" cy="3097191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5"/>
          <p:cNvSpPr txBox="1"/>
          <p:nvPr/>
        </p:nvSpPr>
        <p:spPr>
          <a:xfrm>
            <a:off x="5610550" y="4568875"/>
            <a:ext cx="3447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http://jalammar.github.io/illustrated-transformer/</a:t>
            </a:r>
            <a:endParaRPr sz="12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62" name="Google Shape;162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07925" y="3141800"/>
            <a:ext cx="2938699" cy="45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Architecture - Attention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6"/>
          <p:cNvSpPr txBox="1"/>
          <p:nvPr>
            <p:ph idx="1" type="body"/>
          </p:nvPr>
        </p:nvSpPr>
        <p:spPr>
          <a:xfrm>
            <a:off x="4130050" y="1152475"/>
            <a:ext cx="4702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Encoder</a:t>
            </a:r>
            <a:r>
              <a:rPr lang="en"/>
              <a:t>의 Self-Attention Layer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Decoder의 Masked Self-Attention Layer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Encoder-Decoder Attention Layer</a:t>
            </a:r>
            <a:endParaRPr/>
          </a:p>
        </p:txBody>
      </p:sp>
      <p:sp>
        <p:nvSpPr>
          <p:cNvPr id="169" name="Google Shape;169;p2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0" name="Google Shape;17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875" y="1161300"/>
            <a:ext cx="3015228" cy="3398750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6"/>
          <p:cNvSpPr txBox="1"/>
          <p:nvPr/>
        </p:nvSpPr>
        <p:spPr>
          <a:xfrm>
            <a:off x="6631450" y="4681850"/>
            <a:ext cx="2200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https://wikidocs.net/31379</a:t>
            </a:r>
            <a:endParaRPr sz="10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Architecture - Position-wise Feed-Forward Network</a:t>
            </a:r>
            <a:endParaRPr/>
          </a:p>
        </p:txBody>
      </p:sp>
      <p:sp>
        <p:nvSpPr>
          <p:cNvPr id="177" name="Google Shape;177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ReLU 활성</a:t>
            </a:r>
            <a:r>
              <a:rPr lang="en"/>
              <a:t>화 함수 사용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입력 및 출력 Dimension(d_model): 512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Inner-Layer Dimension: 2048</a:t>
            </a:r>
            <a:endParaRPr/>
          </a:p>
        </p:txBody>
      </p:sp>
      <p:sp>
        <p:nvSpPr>
          <p:cNvPr id="178" name="Google Shape;178;p2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9" name="Google Shape;17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3075" y="3119700"/>
            <a:ext cx="5657850" cy="64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Architecture - Embeddings and Softmax</a:t>
            </a:r>
            <a:endParaRPr/>
          </a:p>
        </p:txBody>
      </p:sp>
      <p:sp>
        <p:nvSpPr>
          <p:cNvPr id="185" name="Google Shape;185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Embedding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입</a:t>
            </a:r>
            <a:r>
              <a:rPr lang="en"/>
              <a:t>력 Token 및 출력 Token을 d_model 차원의 벡터로 변환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Linear Layer &amp; Softmax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Decoder의 출력값을 다음 Token에 대한 확률의 예측값으로 변환</a:t>
            </a:r>
            <a:endParaRPr/>
          </a:p>
        </p:txBody>
      </p:sp>
      <p:sp>
        <p:nvSpPr>
          <p:cNvPr id="186" name="Google Shape;186;p2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Architecture - Positional Encoding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Transformer 모델에</a:t>
            </a:r>
            <a:r>
              <a:rPr lang="en"/>
              <a:t>는 Recurrence나 Convolution을 사용하지 않는다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Sequence의 순서 정보를 학습하려면 Token의 Position에 대한 추가적인 정보가 필요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입력값을 Encoder/Decoder로 넣기 전에 Positional Encoding을 수행</a:t>
            </a:r>
            <a:endParaRPr/>
          </a:p>
        </p:txBody>
      </p:sp>
      <p:sp>
        <p:nvSpPr>
          <p:cNvPr id="193" name="Google Shape;193;p2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94" name="Google Shape;19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9750" y="2728000"/>
            <a:ext cx="5524500" cy="125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Self-Attention?</a:t>
            </a:r>
            <a:endParaRPr/>
          </a:p>
        </p:txBody>
      </p:sp>
      <p:sp>
        <p:nvSpPr>
          <p:cNvPr id="200" name="Google Shape;200;p30"/>
          <p:cNvSpPr txBox="1"/>
          <p:nvPr>
            <p:ph idx="1" type="body"/>
          </p:nvPr>
        </p:nvSpPr>
        <p:spPr>
          <a:xfrm>
            <a:off x="311700" y="3117950"/>
            <a:ext cx="8520600" cy="14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Self-Attention</a:t>
            </a:r>
            <a:r>
              <a:rPr lang="en"/>
              <a:t>을 사용할 경우 레이어 당 복잡도, Sequential Operation의 횟수, Maximum Path Length가 다른 모델에 비해 효율적</a:t>
            </a:r>
            <a:endParaRPr/>
          </a:p>
        </p:txBody>
      </p:sp>
      <p:sp>
        <p:nvSpPr>
          <p:cNvPr id="201" name="Google Shape;201;p3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02" name="Google Shape;20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025" y="1152475"/>
            <a:ext cx="7689951" cy="168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&amp; Results</a:t>
            </a:r>
            <a:endParaRPr/>
          </a:p>
        </p:txBody>
      </p:sp>
      <p:sp>
        <p:nvSpPr>
          <p:cNvPr id="208" name="Google Shape;208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학</a:t>
            </a:r>
            <a:r>
              <a:rPr lang="en"/>
              <a:t>습 데이터 및 배치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WMT 2014 English-German Dataset (약 4.5M개의 문장 페어, Byte-Pair Encoding)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WMT 2014 English-French Dataset (약 36M 개의 문장)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Batch: 25000개의 Source 토큰과 25000개의 Target 토큰을 포함한 문장 페어의 집합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Hardware &amp; Schedule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8개의 NVIDIA P100 GPU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100000 Steps 혹은 12시간 (큰 모델은 300000스텝 학습, 약 3.5일)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Optimizer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Adam. h β1 = 0.9, β2 = 0.98 and e  = 10^(−9)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Regularization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Residual Dropout: 0.1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Label Smoothing: 0.1</a:t>
            </a:r>
            <a:endParaRPr/>
          </a:p>
        </p:txBody>
      </p:sp>
      <p:sp>
        <p:nvSpPr>
          <p:cNvPr id="209" name="Google Shape;209;p3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목차</a:t>
            </a:r>
            <a:endParaRPr/>
          </a:p>
        </p:txBody>
      </p:sp>
      <p:sp>
        <p:nvSpPr>
          <p:cNvPr id="68" name="Google Shape;68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Abstract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Introduction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Background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Model Architecture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Attention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Position-wise Feed-Forward Networks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Embeddings and Softmax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Positional Encoding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Why Self-Attention?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Training &amp; Results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Conclusion</a:t>
            </a:r>
            <a:endParaRPr/>
          </a:p>
        </p:txBody>
      </p:sp>
      <p:sp>
        <p:nvSpPr>
          <p:cNvPr id="69" name="Google Shape;69;p1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&amp; Results - Machine Translation</a:t>
            </a:r>
            <a:endParaRPr/>
          </a:p>
        </p:txBody>
      </p:sp>
      <p:sp>
        <p:nvSpPr>
          <p:cNvPr id="215" name="Google Shape;215;p3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16" name="Google Shape;21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1563" y="1334113"/>
            <a:ext cx="6900874" cy="3053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&amp; Results - Model Variation</a:t>
            </a:r>
            <a:endParaRPr/>
          </a:p>
        </p:txBody>
      </p:sp>
      <p:sp>
        <p:nvSpPr>
          <p:cNvPr id="222" name="Google Shape;222;p33"/>
          <p:cNvSpPr txBox="1"/>
          <p:nvPr>
            <p:ph idx="1" type="body"/>
          </p:nvPr>
        </p:nvSpPr>
        <p:spPr>
          <a:xfrm>
            <a:off x="5499650" y="1152475"/>
            <a:ext cx="3332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Transformer </a:t>
            </a:r>
            <a:r>
              <a:rPr lang="en"/>
              <a:t>의 Parameter를 조정하여 실험 수행</a:t>
            </a:r>
            <a:endParaRPr/>
          </a:p>
        </p:txBody>
      </p:sp>
      <p:sp>
        <p:nvSpPr>
          <p:cNvPr id="223" name="Google Shape;223;p3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24" name="Google Shape;22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1" y="1294475"/>
            <a:ext cx="4841674" cy="3132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&amp; Results -  English Constituency Parsing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3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31" name="Google Shape;23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5650" y="1383550"/>
            <a:ext cx="7332676" cy="329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237" name="Google Shape;237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기존</a:t>
            </a:r>
            <a:r>
              <a:rPr lang="en"/>
              <a:t>의 Encoder-Decoder 구조에서 사용되던 Recurrent Layer를 Multi-Headed Self-Attention으로 교체한 </a:t>
            </a:r>
            <a:r>
              <a:rPr lang="en"/>
              <a:t>Transformer 모델</a:t>
            </a:r>
            <a:r>
              <a:rPr lang="en"/>
              <a:t>을 제안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Translation Task에서 Transformer는 Recurrent 혹은 Convolutional Layer에 기반한 구조보다 빠른 학습 속도를 보임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WMT 2014 English-to-German과 English-to-French 번역 Task에서 SOTA 달성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텍스트 뿐만 아니라 이미지, 오디오, 비디오 등의 거대한 입력과 출력값을 가지는 Task에 Transformer 모델을 적용할 수 있는 가능성 제시</a:t>
            </a:r>
            <a:endParaRPr/>
          </a:p>
        </p:txBody>
      </p:sp>
      <p:sp>
        <p:nvSpPr>
          <p:cNvPr id="238" name="Google Shape;238;p3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</a:t>
            </a:r>
            <a:endParaRPr/>
          </a:p>
        </p:txBody>
      </p:sp>
      <p:sp>
        <p:nvSpPr>
          <p:cNvPr id="244" name="Google Shape;244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[딥러닝 기계 번역] Transformer: Attention Is All You Need (꼼꼼한 딥러닝 논문 리뷰와 코드 실습) - 동빈나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Illustrated Transformer - Jay Alammar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Convolutional Sequence to Sequence Learning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>
                <a:solidFill>
                  <a:srgbClr val="FFFFFF"/>
                </a:solidFill>
              </a:rPr>
              <a:t>논문 리뷰: </a:t>
            </a:r>
            <a:r>
              <a:rPr lang="en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https://norman3.github.io/papers/docs/fairseq.html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[논문 리뷰] Neural machine translation by jointly learning to align and translate (2014 NIPS)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7"/>
              </a:rPr>
              <a:t>ByteNet – Neural machine translation in linear time 논문번역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45" name="Google Shape;245;p3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Abstract</a:t>
            </a:r>
            <a:endParaRPr/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기존의 Sequence Transduction Model은 Encoder와 Decoder를 포함하는 복잡한 CNN, RNN에 기반한 경우가 다수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Recurrence와 Convolution을 사용하지 않는 Attention Mechanism을 기반으로 한 신경망 구조인 Transformer라는 새로운 모델을 제안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3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Sequential Modeling &amp; Transduction 문제</a:t>
            </a:r>
            <a:r>
              <a:rPr lang="en"/>
              <a:t>의 </a:t>
            </a:r>
            <a:r>
              <a:rPr lang="en"/>
              <a:t>State-Of-The-Art</a:t>
            </a:r>
            <a:r>
              <a:rPr lang="en"/>
              <a:t>: Recurrent Model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Recurrent Neural Network(RNN)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Long Short-Term Memory(LSTM)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Gated Recurrent Neural Network</a:t>
            </a:r>
            <a:endParaRPr/>
          </a:p>
        </p:txBody>
      </p:sp>
      <p:sp>
        <p:nvSpPr>
          <p:cNvPr id="83" name="Google Shape;83;p1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311700" y="3365900"/>
            <a:ext cx="8520600" cy="13707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3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Recurrent Model</a:t>
            </a:r>
            <a:r>
              <a:rPr lang="en"/>
              <a:t>은 Position t에서의 입력 x_t와 이전 Hidden State h_t-1 에 대한 함수로 현재의 Hidden State h_t를 생성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병렬화 (Parallelization) 불가능</a:t>
            </a:r>
            <a:endParaRPr/>
          </a:p>
        </p:txBody>
      </p:sp>
      <p:pic>
        <p:nvPicPr>
          <p:cNvPr id="90" name="Google Shape;9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4375" y="1191364"/>
            <a:ext cx="7615225" cy="200090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2" name="Google Shape;92;p17"/>
          <p:cNvSpPr txBox="1"/>
          <p:nvPr/>
        </p:nvSpPr>
        <p:spPr>
          <a:xfrm>
            <a:off x="4984550" y="4681000"/>
            <a:ext cx="3678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https://colah.github.io/posts/2015-08-Understanding-LSTMs/</a:t>
            </a:r>
            <a:endParaRPr sz="10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Attention Mechanism: Recurrent Model</a:t>
            </a:r>
            <a:r>
              <a:rPr lang="en"/>
              <a:t>의 한계를 극복하기 위해 도입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기존의 Attention Mechanism은 Recurrent Network를 연결하는 데에 사용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Transformer 모델: Attention Mechanism만을 사용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병렬화(Parallelization)가 더 잘 되고, 적은 시간을 투자하여도 Translation Task에서 SOTA를 달성</a:t>
            </a:r>
            <a:endParaRPr/>
          </a:p>
        </p:txBody>
      </p:sp>
      <p:sp>
        <p:nvSpPr>
          <p:cNvPr id="99" name="Google Shape;99;p1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Sequential Model</a:t>
            </a:r>
            <a:r>
              <a:rPr lang="en"/>
              <a:t>의 계산을 줄이기 위한 다양한 시도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ByteNet, ConvS2S etc.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거리가 먼 Position 간의 Dependency를 학습하기 더 어려워지는 문제 발생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두 Token 사이의 거리가 멀어짐에 따라 필요한 Operation의 수가 증가</a:t>
            </a:r>
            <a:endParaRPr/>
          </a:p>
        </p:txBody>
      </p:sp>
      <p:sp>
        <p:nvSpPr>
          <p:cNvPr id="106" name="Google Shape;106;p1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  <p:sp>
        <p:nvSpPr>
          <p:cNvPr id="112" name="Google Shape;112;p2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3" name="Google Shape;11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58611" y="1162388"/>
            <a:ext cx="2621371" cy="32048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0"/>
          <p:cNvSpPr txBox="1"/>
          <p:nvPr/>
        </p:nvSpPr>
        <p:spPr>
          <a:xfrm>
            <a:off x="6118079" y="4367175"/>
            <a:ext cx="90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ConvS2S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15" name="Google Shape;115;p20"/>
          <p:cNvSpPr txBox="1"/>
          <p:nvPr/>
        </p:nvSpPr>
        <p:spPr>
          <a:xfrm>
            <a:off x="5258600" y="4708450"/>
            <a:ext cx="3678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https://norman3.github.io/papers/docs/fairseq.html</a:t>
            </a:r>
            <a:endParaRPr sz="10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16" name="Google Shape;11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7100" y="1162400"/>
            <a:ext cx="3124424" cy="3204775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0"/>
          <p:cNvSpPr txBox="1"/>
          <p:nvPr/>
        </p:nvSpPr>
        <p:spPr>
          <a:xfrm>
            <a:off x="1948117" y="4367175"/>
            <a:ext cx="90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ByteNet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18" name="Google Shape;118;p20"/>
          <p:cNvSpPr txBox="1"/>
          <p:nvPr/>
        </p:nvSpPr>
        <p:spPr>
          <a:xfrm>
            <a:off x="311700" y="4631500"/>
            <a:ext cx="4802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https://www.quantumdl.com/entry/7%EC%A3%BC%EC%B0%A82-Neural-Machine-Translation-in-Linear-Time</a:t>
            </a:r>
            <a:endParaRPr sz="10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  <p:sp>
        <p:nvSpPr>
          <p:cNvPr id="124" name="Google Shape;124;p21"/>
          <p:cNvSpPr txBox="1"/>
          <p:nvPr>
            <p:ph idx="1" type="body"/>
          </p:nvPr>
        </p:nvSpPr>
        <p:spPr>
          <a:xfrm>
            <a:off x="3890325" y="1863425"/>
            <a:ext cx="4941900" cy="270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RNN 기반</a:t>
            </a:r>
            <a:r>
              <a:rPr lang="en"/>
              <a:t>의 Sequence-to-Sequence Model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Encoder의 각 Hidden State에서 Attention Score를 계산해 Decoder에서 출력값을 생성할 때 사용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간단한 Question Answering이나 Language Model에서 좋은 성능을 보임</a:t>
            </a:r>
            <a:endParaRPr/>
          </a:p>
        </p:txBody>
      </p:sp>
      <p:sp>
        <p:nvSpPr>
          <p:cNvPr id="125" name="Google Shape;125;p2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6" name="Google Shape;12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8025" y="1152475"/>
            <a:ext cx="2733675" cy="362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