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369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33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9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08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47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c82d6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c82d69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50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c9610eac_0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c9610eac_0_1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84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rt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ctrTitle"/>
          </p:nvPr>
        </p:nvSpPr>
        <p:spPr>
          <a:xfrm>
            <a:off x="3870243" y="131544"/>
            <a:ext cx="9440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WEB-BASED LEARNING ENVIRONMENT</a:t>
            </a:r>
            <a:endParaRPr sz="48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6" y="2731130"/>
            <a:ext cx="7437120" cy="3971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13795" y="336429"/>
            <a:ext cx="2488828" cy="9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1" i="0" u="sng" strike="noStrike" cap="none">
                <a:solidFill>
                  <a:schemeClr val="accent1"/>
                </a:solidFill>
              </a:rPr>
              <a:t>1. PROBLEM</a:t>
            </a:r>
            <a:endParaRPr sz="3200" b="1" i="0" u="sng" strike="noStrike" cap="none">
              <a:solidFill>
                <a:schemeClr val="accent1"/>
              </a:solidFill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562" y="1330568"/>
            <a:ext cx="10353763" cy="57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7F6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approach of learning environments:</a:t>
            </a:r>
            <a:endParaRPr>
              <a:solidFill>
                <a:srgbClr val="7F6000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13794" y="2162355"/>
            <a:ext cx="91527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dirty="0">
                <a:latin typeface="Century Gothic"/>
                <a:ea typeface="Century Gothic"/>
                <a:cs typeface="Century Gothic"/>
                <a:sym typeface="Century Gothic"/>
              </a:rPr>
              <a:t>Ineffective learning environment</a:t>
            </a:r>
            <a:r>
              <a:rPr lang="en-US" sz="24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No motivation.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Intense requirement for self-direction.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Inability of real-time self evaluation.</a:t>
            </a:r>
            <a:endParaRPr sz="2400" b="0" i="0" u="none" strike="noStrike" cap="none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66" y="3605784"/>
            <a:ext cx="45085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913801" y="336425"/>
            <a:ext cx="314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lang="en-US" b="1" i="0" u="sng" strike="noStrike" cap="none">
                <a:solidFill>
                  <a:schemeClr val="accent1"/>
                </a:solidFill>
              </a:rPr>
              <a:t>2. SOLUTION</a:t>
            </a:r>
            <a:endParaRPr b="1" i="0" u="sng" strike="noStrike" cap="none">
              <a:solidFill>
                <a:schemeClr val="accent1"/>
              </a:solidFill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913794" y="1330568"/>
            <a:ext cx="10353763" cy="6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rgbClr val="7F6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Quiz Based Approach:</a:t>
            </a:r>
            <a:endParaRPr sz="3200" b="0" i="0" u="none" strike="noStrike" cap="none" dirty="0">
              <a:solidFill>
                <a:srgbClr val="7F6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913793" y="2179608"/>
            <a:ext cx="8229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B45F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New Learning Environment.</a:t>
            </a:r>
            <a:endParaRPr sz="2400" b="0" i="0" u="none" strike="noStrike" cap="none">
              <a:solidFill>
                <a:srgbClr val="B45F0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913793" y="2831123"/>
            <a:ext cx="78339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Learn from questions.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Real-time self evaluation.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Ranking with experience points.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Feedback for both teacher and the student.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Self-motivation until mastering the topic.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87" y="336426"/>
            <a:ext cx="4851925" cy="2494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913800" y="336425"/>
            <a:ext cx="5601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1" i="0" u="sng" strike="noStrike" cap="none">
                <a:solidFill>
                  <a:schemeClr val="accent1"/>
                </a:solidFill>
              </a:rPr>
              <a:t>3. PROJECT REQUIREMENT</a:t>
            </a:r>
            <a:r>
              <a:rPr lang="en-US" b="1" u="sng">
                <a:solidFill>
                  <a:schemeClr val="accent1"/>
                </a:solidFill>
              </a:rPr>
              <a:t>S</a:t>
            </a:r>
            <a:endParaRPr sz="3200" b="1" i="0" u="sng" strike="noStrike" cap="none">
              <a:solidFill>
                <a:schemeClr val="accent1"/>
              </a:solidFill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l="12523" t="16501" r="12665" b="16474"/>
          <a:stretch/>
        </p:blipFill>
        <p:spPr>
          <a:xfrm>
            <a:off x="8052200" y="4087425"/>
            <a:ext cx="2980426" cy="20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919050" y="1863975"/>
            <a:ext cx="74664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Teachers</a:t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lvl="1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Can manage quizzes.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lvl="1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Enroll students.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l="26287" t="15104" r="25076" b="15417"/>
          <a:stretch/>
        </p:blipFill>
        <p:spPr>
          <a:xfrm>
            <a:off x="6515100" y="3156675"/>
            <a:ext cx="821150" cy="11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6000" y="926125"/>
            <a:ext cx="2052829" cy="20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913800" y="1312475"/>
            <a:ext cx="48057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7F6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n-US" sz="3000" dirty="0">
                <a:solidFill>
                  <a:srgbClr val="7F6000"/>
                </a:solidFill>
              </a:rPr>
              <a:t> </a:t>
            </a:r>
            <a:r>
              <a:rPr lang="en-US" sz="3200" dirty="0" smtClean="0">
                <a:solidFill>
                  <a:srgbClr val="7F6000"/>
                </a:solidFill>
                <a:latin typeface="Century Gothic"/>
                <a:ea typeface="Century Gothic"/>
                <a:cs typeface="Century Gothic"/>
              </a:rPr>
              <a:t>REQUIREMENTS:</a:t>
            </a:r>
            <a:endParaRPr sz="3200" dirty="0">
              <a:solidFill>
                <a:srgbClr val="7F6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919050" y="3596175"/>
            <a:ext cx="74664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</a:t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lvl="1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Take quizzes.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lvl="1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View performance.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912975" y="5116200"/>
            <a:ext cx="39015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</a:t>
            </a:r>
            <a:endParaRPr sz="200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lvl="1" indent="-342900" algn="l" rtl="0"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➢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Manage users.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913800" y="1317200"/>
            <a:ext cx="54195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7F6000"/>
                </a:solidFill>
                <a:latin typeface="Century Gothic"/>
                <a:ea typeface="Century Gothic"/>
                <a:cs typeface="Century Gothic"/>
              </a:rPr>
              <a:t>SYSTEM </a:t>
            </a:r>
            <a:r>
              <a:rPr lang="en-US" sz="3200" dirty="0" smtClean="0">
                <a:solidFill>
                  <a:srgbClr val="7F6000"/>
                </a:solidFill>
                <a:latin typeface="Century Gothic"/>
                <a:ea typeface="Century Gothic"/>
                <a:cs typeface="Century Gothic"/>
              </a:rPr>
              <a:t>REQUIREMENTS:</a:t>
            </a:r>
            <a:endParaRPr sz="3200" dirty="0">
              <a:solidFill>
                <a:srgbClr val="7F6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913800" y="336425"/>
            <a:ext cx="5642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1" i="0" u="sng" strike="noStrike" cap="none">
                <a:solidFill>
                  <a:schemeClr val="accent1"/>
                </a:solidFill>
              </a:rPr>
              <a:t>3. PROJECT REQUIREMENT</a:t>
            </a:r>
            <a:r>
              <a:rPr lang="en-US" sz="3200" b="1" u="sng">
                <a:solidFill>
                  <a:schemeClr val="accent1"/>
                </a:solidFill>
              </a:rPr>
              <a:t>S</a:t>
            </a:r>
            <a:endParaRPr sz="3200" b="1" i="0" u="sng" strike="noStrike" cap="none">
              <a:solidFill>
                <a:schemeClr val="accent1"/>
              </a:solidFill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913800" y="2235275"/>
            <a:ext cx="10353900" cy="21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11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Char char="❖"/>
            </a:pPr>
            <a:r>
              <a:rPr lang="en-US" sz="2800" dirty="0"/>
              <a:t>Evaluate students’ performances.</a:t>
            </a:r>
            <a:endParaRPr sz="2800" dirty="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-US" sz="2800" dirty="0"/>
              <a:t>A step by step guidance.</a:t>
            </a:r>
            <a:endParaRPr sz="2800" dirty="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-US" sz="2800" dirty="0"/>
              <a:t>Appropriate responses.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45" y="320750"/>
            <a:ext cx="2390775" cy="1914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20" y="3596510"/>
            <a:ext cx="42672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2235463" y="4545775"/>
            <a:ext cx="836700" cy="4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USER</a:t>
            </a:r>
            <a:endParaRPr b="1"/>
          </a:p>
        </p:txBody>
      </p:sp>
      <p:sp>
        <p:nvSpPr>
          <p:cNvPr id="187" name="Google Shape;187;p20"/>
          <p:cNvSpPr/>
          <p:nvPr/>
        </p:nvSpPr>
        <p:spPr>
          <a:xfrm>
            <a:off x="5574749" y="2808325"/>
            <a:ext cx="1159913" cy="4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TEACHER</a:t>
            </a:r>
            <a:endParaRPr b="1" dirty="0"/>
          </a:p>
        </p:txBody>
      </p:sp>
      <p:sp>
        <p:nvSpPr>
          <p:cNvPr id="188" name="Google Shape;188;p20"/>
          <p:cNvSpPr/>
          <p:nvPr/>
        </p:nvSpPr>
        <p:spPr>
          <a:xfrm>
            <a:off x="5574750" y="5957050"/>
            <a:ext cx="1042500" cy="4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STUDENT</a:t>
            </a:r>
            <a:endParaRPr b="1"/>
          </a:p>
        </p:txBody>
      </p:sp>
      <p:sp>
        <p:nvSpPr>
          <p:cNvPr id="189" name="Google Shape;189;p20"/>
          <p:cNvSpPr/>
          <p:nvPr/>
        </p:nvSpPr>
        <p:spPr>
          <a:xfrm>
            <a:off x="4109325" y="2119075"/>
            <a:ext cx="836700" cy="4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ADMIN</a:t>
            </a:r>
            <a:endParaRPr b="1"/>
          </a:p>
        </p:txBody>
      </p:sp>
      <p:sp>
        <p:nvSpPr>
          <p:cNvPr id="190" name="Google Shape;190;p20"/>
          <p:cNvSpPr/>
          <p:nvPr/>
        </p:nvSpPr>
        <p:spPr>
          <a:xfrm>
            <a:off x="10682900" y="4373188"/>
            <a:ext cx="1120200" cy="4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QUIZ</a:t>
            </a:r>
            <a:endParaRPr b="1"/>
          </a:p>
        </p:txBody>
      </p:sp>
      <p:sp>
        <p:nvSpPr>
          <p:cNvPr id="191" name="Google Shape;191;p20"/>
          <p:cNvSpPr/>
          <p:nvPr/>
        </p:nvSpPr>
        <p:spPr>
          <a:xfrm>
            <a:off x="9013250" y="4382638"/>
            <a:ext cx="1310400" cy="43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COMMENT</a:t>
            </a:r>
            <a:endParaRPr b="1"/>
          </a:p>
        </p:txBody>
      </p:sp>
      <p:sp>
        <p:nvSpPr>
          <p:cNvPr id="192" name="Google Shape;192;p20"/>
          <p:cNvSpPr/>
          <p:nvPr/>
        </p:nvSpPr>
        <p:spPr>
          <a:xfrm>
            <a:off x="864338" y="5678475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Name</a:t>
            </a:r>
            <a:endParaRPr b="1"/>
          </a:p>
        </p:txBody>
      </p:sp>
      <p:sp>
        <p:nvSpPr>
          <p:cNvPr id="193" name="Google Shape;193;p20"/>
          <p:cNvSpPr/>
          <p:nvPr/>
        </p:nvSpPr>
        <p:spPr>
          <a:xfrm>
            <a:off x="152513" y="4545775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Age</a:t>
            </a:r>
            <a:endParaRPr b="1"/>
          </a:p>
        </p:txBody>
      </p:sp>
      <p:sp>
        <p:nvSpPr>
          <p:cNvPr id="194" name="Google Shape;194;p20"/>
          <p:cNvSpPr/>
          <p:nvPr/>
        </p:nvSpPr>
        <p:spPr>
          <a:xfrm>
            <a:off x="152500" y="5182000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ID</a:t>
            </a:r>
            <a:endParaRPr b="1" u="sng"/>
          </a:p>
        </p:txBody>
      </p:sp>
      <p:sp>
        <p:nvSpPr>
          <p:cNvPr id="195" name="Google Shape;195;p20"/>
          <p:cNvSpPr/>
          <p:nvPr/>
        </p:nvSpPr>
        <p:spPr>
          <a:xfrm>
            <a:off x="152500" y="3909538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Email</a:t>
            </a:r>
            <a:endParaRPr b="1"/>
          </a:p>
        </p:txBody>
      </p:sp>
      <p:sp>
        <p:nvSpPr>
          <p:cNvPr id="196" name="Google Shape;196;p20"/>
          <p:cNvSpPr/>
          <p:nvPr/>
        </p:nvSpPr>
        <p:spPr>
          <a:xfrm>
            <a:off x="566716" y="3245275"/>
            <a:ext cx="13740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Location</a:t>
            </a:r>
            <a:endParaRPr b="1"/>
          </a:p>
        </p:txBody>
      </p:sp>
      <p:sp>
        <p:nvSpPr>
          <p:cNvPr id="197" name="Google Shape;197;p20"/>
          <p:cNvSpPr/>
          <p:nvPr/>
        </p:nvSpPr>
        <p:spPr>
          <a:xfrm>
            <a:off x="2863025" y="1573225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Name</a:t>
            </a:r>
            <a:endParaRPr b="1"/>
          </a:p>
        </p:txBody>
      </p:sp>
      <p:sp>
        <p:nvSpPr>
          <p:cNvPr id="198" name="Google Shape;198;p20"/>
          <p:cNvSpPr/>
          <p:nvPr/>
        </p:nvSpPr>
        <p:spPr>
          <a:xfrm>
            <a:off x="3967563" y="1244025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ID</a:t>
            </a:r>
            <a:endParaRPr b="1" u="sng"/>
          </a:p>
        </p:txBody>
      </p:sp>
      <p:sp>
        <p:nvSpPr>
          <p:cNvPr id="199" name="Google Shape;199;p20"/>
          <p:cNvSpPr/>
          <p:nvPr/>
        </p:nvSpPr>
        <p:spPr>
          <a:xfrm>
            <a:off x="5072113" y="1573225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Email</a:t>
            </a:r>
            <a:endParaRPr b="1"/>
          </a:p>
        </p:txBody>
      </p:sp>
      <p:cxnSp>
        <p:nvCxnSpPr>
          <p:cNvPr id="200" name="Google Shape;200;p20"/>
          <p:cNvCxnSpPr>
            <a:stCxn id="192" idx="7"/>
            <a:endCxn id="186" idx="2"/>
          </p:cNvCxnSpPr>
          <p:nvPr/>
        </p:nvCxnSpPr>
        <p:spPr>
          <a:xfrm rot="10800000" flipH="1">
            <a:off x="1820488" y="4984650"/>
            <a:ext cx="833400" cy="75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0"/>
          <p:cNvCxnSpPr>
            <a:stCxn id="194" idx="7"/>
            <a:endCxn id="186" idx="1"/>
          </p:cNvCxnSpPr>
          <p:nvPr/>
        </p:nvCxnSpPr>
        <p:spPr>
          <a:xfrm rot="10800000" flipH="1">
            <a:off x="1108651" y="4765075"/>
            <a:ext cx="1126800" cy="48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0"/>
          <p:cNvCxnSpPr>
            <a:stCxn id="193" idx="6"/>
            <a:endCxn id="186" idx="1"/>
          </p:cNvCxnSpPr>
          <p:nvPr/>
        </p:nvCxnSpPr>
        <p:spPr>
          <a:xfrm>
            <a:off x="1272713" y="4765225"/>
            <a:ext cx="962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0"/>
          <p:cNvCxnSpPr>
            <a:stCxn id="195" idx="5"/>
            <a:endCxn id="186" idx="1"/>
          </p:cNvCxnSpPr>
          <p:nvPr/>
        </p:nvCxnSpPr>
        <p:spPr>
          <a:xfrm>
            <a:off x="1108651" y="4284162"/>
            <a:ext cx="1126800" cy="48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0"/>
          <p:cNvSpPr/>
          <p:nvPr/>
        </p:nvSpPr>
        <p:spPr>
          <a:xfrm>
            <a:off x="10400888" y="2549325"/>
            <a:ext cx="1684200" cy="918900"/>
          </a:xfrm>
          <a:prstGeom prst="diamond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MANAGE</a:t>
            </a:r>
            <a:endParaRPr sz="1000" b="1"/>
          </a:p>
        </p:txBody>
      </p:sp>
      <p:cxnSp>
        <p:nvCxnSpPr>
          <p:cNvPr id="205" name="Google Shape;205;p20"/>
          <p:cNvCxnSpPr>
            <a:stCxn id="186" idx="0"/>
            <a:endCxn id="196" idx="5"/>
          </p:cNvCxnSpPr>
          <p:nvPr/>
        </p:nvCxnSpPr>
        <p:spPr>
          <a:xfrm rot="10800000">
            <a:off x="1739413" y="3619975"/>
            <a:ext cx="914400" cy="925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>
            <a:stCxn id="197" idx="5"/>
            <a:endCxn id="189" idx="1"/>
          </p:cNvCxnSpPr>
          <p:nvPr/>
        </p:nvCxnSpPr>
        <p:spPr>
          <a:xfrm>
            <a:off x="3819176" y="1947850"/>
            <a:ext cx="290100" cy="39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0"/>
          <p:cNvCxnSpPr>
            <a:stCxn id="198" idx="4"/>
            <a:endCxn id="189" idx="0"/>
          </p:cNvCxnSpPr>
          <p:nvPr/>
        </p:nvCxnSpPr>
        <p:spPr>
          <a:xfrm>
            <a:off x="4527663" y="1682925"/>
            <a:ext cx="0" cy="436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0"/>
          <p:cNvCxnSpPr>
            <a:stCxn id="199" idx="3"/>
            <a:endCxn id="189" idx="3"/>
          </p:cNvCxnSpPr>
          <p:nvPr/>
        </p:nvCxnSpPr>
        <p:spPr>
          <a:xfrm flipH="1">
            <a:off x="4946062" y="1947850"/>
            <a:ext cx="290100" cy="39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0"/>
          <p:cNvSpPr/>
          <p:nvPr/>
        </p:nvSpPr>
        <p:spPr>
          <a:xfrm>
            <a:off x="6805200" y="4142625"/>
            <a:ext cx="1684200" cy="918900"/>
          </a:xfrm>
          <a:prstGeom prst="diamond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POST</a:t>
            </a:r>
            <a:endParaRPr sz="1200" b="1"/>
          </a:p>
        </p:txBody>
      </p:sp>
      <p:sp>
        <p:nvSpPr>
          <p:cNvPr id="210" name="Google Shape;210;p20"/>
          <p:cNvSpPr/>
          <p:nvPr/>
        </p:nvSpPr>
        <p:spPr>
          <a:xfrm>
            <a:off x="2835188" y="2927175"/>
            <a:ext cx="1684200" cy="918900"/>
          </a:xfrm>
          <a:prstGeom prst="diamond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MANAGE</a:t>
            </a:r>
            <a:endParaRPr sz="1000" b="1"/>
          </a:p>
        </p:txBody>
      </p:sp>
      <p:sp>
        <p:nvSpPr>
          <p:cNvPr id="211" name="Google Shape;211;p20"/>
          <p:cNvSpPr/>
          <p:nvPr/>
        </p:nvSpPr>
        <p:spPr>
          <a:xfrm>
            <a:off x="5050463" y="4142688"/>
            <a:ext cx="1684200" cy="918900"/>
          </a:xfrm>
          <a:prstGeom prst="diamond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ENROLL</a:t>
            </a:r>
            <a:endParaRPr sz="1200" b="1"/>
          </a:p>
        </p:txBody>
      </p:sp>
      <p:sp>
        <p:nvSpPr>
          <p:cNvPr id="212" name="Google Shape;212;p20"/>
          <p:cNvSpPr/>
          <p:nvPr/>
        </p:nvSpPr>
        <p:spPr>
          <a:xfrm>
            <a:off x="10400888" y="5717050"/>
            <a:ext cx="1684200" cy="918900"/>
          </a:xfrm>
          <a:prstGeom prst="diamond">
            <a:avLst/>
          </a:prstGeom>
          <a:solidFill>
            <a:srgbClr val="F9CB9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TAKE</a:t>
            </a:r>
            <a:endParaRPr sz="1200" b="1"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13801" y="336425"/>
            <a:ext cx="2844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lang="en-US" b="1" i="0" u="sng" strike="noStrike" cap="none" dirty="0">
                <a:solidFill>
                  <a:schemeClr val="accent1"/>
                </a:solidFill>
              </a:rPr>
              <a:t>4. ER MODEL</a:t>
            </a:r>
            <a:endParaRPr b="1" i="0" u="sng" strike="noStrike" cap="none" dirty="0">
              <a:solidFill>
                <a:schemeClr val="accent1"/>
              </a:solidFill>
            </a:endParaRPr>
          </a:p>
        </p:txBody>
      </p:sp>
      <p:cxnSp>
        <p:nvCxnSpPr>
          <p:cNvPr id="214" name="Google Shape;214;p20"/>
          <p:cNvCxnSpPr>
            <a:stCxn id="210" idx="3"/>
            <a:endCxn id="189" idx="2"/>
          </p:cNvCxnSpPr>
          <p:nvPr/>
        </p:nvCxnSpPr>
        <p:spPr>
          <a:xfrm rot="10800000" flipH="1">
            <a:off x="4519388" y="2558025"/>
            <a:ext cx="8400" cy="828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0"/>
          <p:cNvCxnSpPr>
            <a:stCxn id="186" idx="0"/>
            <a:endCxn id="210" idx="1"/>
          </p:cNvCxnSpPr>
          <p:nvPr/>
        </p:nvCxnSpPr>
        <p:spPr>
          <a:xfrm rot="10800000" flipH="1">
            <a:off x="2653813" y="3386575"/>
            <a:ext cx="181500" cy="115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0"/>
          <p:cNvCxnSpPr/>
          <p:nvPr/>
        </p:nvCxnSpPr>
        <p:spPr>
          <a:xfrm rot="10800000" flipH="1">
            <a:off x="2695049" y="3386575"/>
            <a:ext cx="181200" cy="115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0"/>
          <p:cNvCxnSpPr>
            <a:stCxn id="218" idx="2"/>
            <a:endCxn id="186" idx="3"/>
          </p:cNvCxnSpPr>
          <p:nvPr/>
        </p:nvCxnSpPr>
        <p:spPr>
          <a:xfrm flipH="1">
            <a:off x="3072050" y="4522263"/>
            <a:ext cx="818400" cy="24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0"/>
          <p:cNvSpPr/>
          <p:nvPr/>
        </p:nvSpPr>
        <p:spPr>
          <a:xfrm>
            <a:off x="3890450" y="4223313"/>
            <a:ext cx="597900" cy="5979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d</a:t>
            </a:r>
            <a:endParaRPr sz="1600" b="1"/>
          </a:p>
        </p:txBody>
      </p:sp>
      <p:cxnSp>
        <p:nvCxnSpPr>
          <p:cNvPr id="219" name="Google Shape;219;p20"/>
          <p:cNvCxnSpPr>
            <a:stCxn id="187" idx="1"/>
            <a:endCxn id="218" idx="7"/>
          </p:cNvCxnSpPr>
          <p:nvPr/>
        </p:nvCxnSpPr>
        <p:spPr>
          <a:xfrm flipH="1">
            <a:off x="4400790" y="3027775"/>
            <a:ext cx="1173959" cy="12830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0"/>
          <p:cNvCxnSpPr>
            <a:stCxn id="188" idx="1"/>
            <a:endCxn id="218" idx="5"/>
          </p:cNvCxnSpPr>
          <p:nvPr/>
        </p:nvCxnSpPr>
        <p:spPr>
          <a:xfrm rot="10800000">
            <a:off x="4400850" y="4733800"/>
            <a:ext cx="1173900" cy="144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0"/>
          <p:cNvCxnSpPr>
            <a:stCxn id="212" idx="1"/>
            <a:endCxn id="188" idx="3"/>
          </p:cNvCxnSpPr>
          <p:nvPr/>
        </p:nvCxnSpPr>
        <p:spPr>
          <a:xfrm rot="10800000">
            <a:off x="6617288" y="6176500"/>
            <a:ext cx="378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0"/>
          <p:cNvCxnSpPr/>
          <p:nvPr/>
        </p:nvCxnSpPr>
        <p:spPr>
          <a:xfrm rot="10800000">
            <a:off x="11229272" y="4825666"/>
            <a:ext cx="0" cy="90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0"/>
          <p:cNvCxnSpPr>
            <a:stCxn id="204" idx="1"/>
            <a:endCxn id="187" idx="3"/>
          </p:cNvCxnSpPr>
          <p:nvPr/>
        </p:nvCxnSpPr>
        <p:spPr>
          <a:xfrm flipH="1">
            <a:off x="6734662" y="3008775"/>
            <a:ext cx="3666226" cy="1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0"/>
          <p:cNvCxnSpPr>
            <a:stCxn id="211" idx="0"/>
            <a:endCxn id="187" idx="2"/>
          </p:cNvCxnSpPr>
          <p:nvPr/>
        </p:nvCxnSpPr>
        <p:spPr>
          <a:xfrm flipV="1">
            <a:off x="5892563" y="3247225"/>
            <a:ext cx="262143" cy="89546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11229284" y="3454371"/>
            <a:ext cx="0" cy="90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0"/>
          <p:cNvCxnSpPr>
            <a:stCxn id="188" idx="0"/>
            <a:endCxn id="211" idx="2"/>
          </p:cNvCxnSpPr>
          <p:nvPr/>
        </p:nvCxnSpPr>
        <p:spPr>
          <a:xfrm rot="10800000">
            <a:off x="5892600" y="5061550"/>
            <a:ext cx="203400" cy="895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8474320" y="4590843"/>
            <a:ext cx="523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0"/>
          <p:cNvCxnSpPr>
            <a:stCxn id="209" idx="0"/>
            <a:endCxn id="187" idx="2"/>
          </p:cNvCxnSpPr>
          <p:nvPr/>
        </p:nvCxnSpPr>
        <p:spPr>
          <a:xfrm flipH="1" flipV="1">
            <a:off x="6154706" y="3247225"/>
            <a:ext cx="1492594" cy="895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0"/>
          <p:cNvCxnSpPr>
            <a:stCxn id="209" idx="2"/>
            <a:endCxn id="188" idx="3"/>
          </p:cNvCxnSpPr>
          <p:nvPr/>
        </p:nvCxnSpPr>
        <p:spPr>
          <a:xfrm flipH="1">
            <a:off x="6617100" y="5061525"/>
            <a:ext cx="1030200" cy="111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 rot="10800000">
            <a:off x="8475734" y="4615804"/>
            <a:ext cx="523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0"/>
          <p:cNvCxnSpPr/>
          <p:nvPr/>
        </p:nvCxnSpPr>
        <p:spPr>
          <a:xfrm rot="10800000">
            <a:off x="5926433" y="5061675"/>
            <a:ext cx="203400" cy="895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0"/>
          <p:cNvCxnSpPr/>
          <p:nvPr/>
        </p:nvCxnSpPr>
        <p:spPr>
          <a:xfrm rot="10800000">
            <a:off x="11270442" y="4825666"/>
            <a:ext cx="0" cy="90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0"/>
          <p:cNvCxnSpPr/>
          <p:nvPr/>
        </p:nvCxnSpPr>
        <p:spPr>
          <a:xfrm rot="10800000">
            <a:off x="11270422" y="3454371"/>
            <a:ext cx="0" cy="90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0"/>
          <p:cNvSpPr/>
          <p:nvPr/>
        </p:nvSpPr>
        <p:spPr>
          <a:xfrm rot="-3408580">
            <a:off x="4318806" y="3688578"/>
            <a:ext cx="1030284" cy="481109"/>
          </a:xfrm>
          <a:prstGeom prst="arc">
            <a:avLst>
              <a:gd name="adj1" fmla="val 16200000"/>
              <a:gd name="adj2" fmla="val 53282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/>
          <p:nvPr/>
        </p:nvSpPr>
        <p:spPr>
          <a:xfrm rot="2699292">
            <a:off x="4329483" y="5074419"/>
            <a:ext cx="1030325" cy="481115"/>
          </a:xfrm>
          <a:prstGeom prst="arc">
            <a:avLst>
              <a:gd name="adj1" fmla="val 16200000"/>
              <a:gd name="adj2" fmla="val 53282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6934875" y="6357400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Course</a:t>
            </a:r>
            <a:endParaRPr sz="1200" b="1"/>
          </a:p>
        </p:txBody>
      </p:sp>
      <p:sp>
        <p:nvSpPr>
          <p:cNvPr id="237" name="Google Shape;237;p20"/>
          <p:cNvSpPr/>
          <p:nvPr/>
        </p:nvSpPr>
        <p:spPr>
          <a:xfrm>
            <a:off x="6311550" y="2119075"/>
            <a:ext cx="1120200" cy="438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Subject</a:t>
            </a:r>
            <a:endParaRPr sz="1200" b="1"/>
          </a:p>
        </p:txBody>
      </p:sp>
      <p:cxnSp>
        <p:nvCxnSpPr>
          <p:cNvPr id="238" name="Google Shape;238;p20"/>
          <p:cNvCxnSpPr>
            <a:stCxn id="188" idx="3"/>
            <a:endCxn id="236" idx="1"/>
          </p:cNvCxnSpPr>
          <p:nvPr/>
        </p:nvCxnSpPr>
        <p:spPr>
          <a:xfrm>
            <a:off x="6617250" y="6176500"/>
            <a:ext cx="481800" cy="24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0"/>
          <p:cNvCxnSpPr>
            <a:stCxn id="237" idx="3"/>
            <a:endCxn id="187" idx="0"/>
          </p:cNvCxnSpPr>
          <p:nvPr/>
        </p:nvCxnSpPr>
        <p:spPr>
          <a:xfrm flipH="1">
            <a:off x="6154706" y="2493700"/>
            <a:ext cx="320893" cy="3146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3;p20"/>
          <p:cNvSpPr txBox="1">
            <a:spLocks noGrp="1"/>
          </p:cNvSpPr>
          <p:nvPr>
            <p:ph type="title"/>
          </p:nvPr>
        </p:nvSpPr>
        <p:spPr>
          <a:xfrm>
            <a:off x="913801" y="336425"/>
            <a:ext cx="4184672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entury Gothic"/>
              <a:buNone/>
            </a:pPr>
            <a:r>
              <a:rPr lang="en-US" b="1" u="sng" dirty="0" smtClean="0">
                <a:solidFill>
                  <a:schemeClr val="accent1"/>
                </a:solidFill>
              </a:rPr>
              <a:t>5. GROUP MEMBERS</a:t>
            </a:r>
            <a:endParaRPr b="1" i="0" u="sng" strike="noStrike" cap="none" dirty="0">
              <a:solidFill>
                <a:schemeClr val="accent1"/>
              </a:solidFill>
            </a:endParaRPr>
          </a:p>
        </p:txBody>
      </p:sp>
      <p:sp>
        <p:nvSpPr>
          <p:cNvPr id="5" name="Google Shape;181;p19"/>
          <p:cNvSpPr txBox="1">
            <a:spLocks noGrp="1"/>
          </p:cNvSpPr>
          <p:nvPr>
            <p:ph type="body" idx="1"/>
          </p:nvPr>
        </p:nvSpPr>
        <p:spPr>
          <a:xfrm>
            <a:off x="913801" y="1681093"/>
            <a:ext cx="10353900" cy="276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11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Char char="❖"/>
            </a:pPr>
            <a:r>
              <a:rPr lang="en-US" sz="2800" dirty="0" smtClean="0"/>
              <a:t>E/15/139</a:t>
            </a:r>
          </a:p>
          <a:p>
            <a:pPr marL="457200" marR="0" lvl="0" indent="-406400" algn="l" rtl="0">
              <a:spcBef>
                <a:spcPts val="11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Char char="❖"/>
            </a:pPr>
            <a:r>
              <a:rPr lang="en-US" sz="2800" dirty="0" smtClean="0"/>
              <a:t>E/15/142</a:t>
            </a:r>
          </a:p>
          <a:p>
            <a:pPr marL="457200" marR="0" lvl="0" indent="-406400" algn="l" rtl="0">
              <a:spcBef>
                <a:spcPts val="11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Char char="❖"/>
            </a:pPr>
            <a:r>
              <a:rPr lang="en-US" sz="2800" dirty="0" smtClean="0"/>
              <a:t>E/15/154</a:t>
            </a:r>
          </a:p>
          <a:p>
            <a:pPr marL="457200" marR="0" lvl="0" indent="-406400" algn="l" rtl="0">
              <a:spcBef>
                <a:spcPts val="11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Char char="❖"/>
            </a:pPr>
            <a:r>
              <a:rPr lang="en-US" sz="2800" dirty="0" smtClean="0"/>
              <a:t>E/15/325</a:t>
            </a:r>
            <a:endParaRPr sz="2800" dirty="0"/>
          </a:p>
        </p:txBody>
      </p:sp>
      <p:sp>
        <p:nvSpPr>
          <p:cNvPr id="6" name="Google Shape;244;p21"/>
          <p:cNvSpPr txBox="1">
            <a:spLocks/>
          </p:cNvSpPr>
          <p:nvPr/>
        </p:nvSpPr>
        <p:spPr>
          <a:xfrm>
            <a:off x="7917291" y="2122142"/>
            <a:ext cx="21948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>
              <a:spcAft>
                <a:spcPts val="600"/>
              </a:spcAft>
            </a:pPr>
            <a:r>
              <a:rPr lang="en-US" sz="2600" b="1" smtClean="0"/>
              <a:t>THANK YOU!</a:t>
            </a:r>
            <a:endParaRPr lang="en-US" sz="2600" b="1"/>
          </a:p>
        </p:txBody>
      </p:sp>
    </p:spTree>
    <p:extLst>
      <p:ext uri="{BB962C8B-B14F-4D97-AF65-F5344CB8AC3E}">
        <p14:creationId xmlns:p14="http://schemas.microsoft.com/office/powerpoint/2010/main" val="10105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154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Montserrat</vt:lpstr>
      <vt:lpstr>Arial</vt:lpstr>
      <vt:lpstr>Noto Sans Symbols</vt:lpstr>
      <vt:lpstr>Lato</vt:lpstr>
      <vt:lpstr>Focus</vt:lpstr>
      <vt:lpstr>WEB-BASED LEARNING ENVIRONMENT</vt:lpstr>
      <vt:lpstr>1. PROBLEM</vt:lpstr>
      <vt:lpstr>2. SOLUTION</vt:lpstr>
      <vt:lpstr>3. PROJECT REQUIREMENTS</vt:lpstr>
      <vt:lpstr>3. PROJECT REQUIREMENTS</vt:lpstr>
      <vt:lpstr>4. ER MODEL</vt:lpstr>
      <vt:lpstr>5.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LEARNING ENVIRONMENT</dc:title>
  <cp:lastModifiedBy>Chamin Jayasooriya</cp:lastModifiedBy>
  <cp:revision>6</cp:revision>
  <dcterms:modified xsi:type="dcterms:W3CDTF">2018-10-25T03:37:39Z</dcterms:modified>
</cp:coreProperties>
</file>