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5203150" cy="36004500"/>
  <p:notesSz cx="6858000" cy="9144000"/>
  <p:defaultTextStyle>
    <a:defPPr>
      <a:defRPr lang="tr-TR"/>
    </a:defPPr>
    <a:lvl1pPr marL="0" algn="l" defTabSz="3497343" rtl="0" eaLnBrk="1" latinLnBrk="0" hangingPunct="1">
      <a:defRPr sz="6900" kern="1200">
        <a:solidFill>
          <a:schemeClr val="tx1"/>
        </a:solidFill>
        <a:latin typeface="+mn-lt"/>
        <a:ea typeface="+mn-ea"/>
        <a:cs typeface="+mn-cs"/>
      </a:defRPr>
    </a:lvl1pPr>
    <a:lvl2pPr marL="1748671" algn="l" defTabSz="3497343" rtl="0" eaLnBrk="1" latinLnBrk="0" hangingPunct="1">
      <a:defRPr sz="6900" kern="1200">
        <a:solidFill>
          <a:schemeClr val="tx1"/>
        </a:solidFill>
        <a:latin typeface="+mn-lt"/>
        <a:ea typeface="+mn-ea"/>
        <a:cs typeface="+mn-cs"/>
      </a:defRPr>
    </a:lvl2pPr>
    <a:lvl3pPr marL="3497343" algn="l" defTabSz="3497343" rtl="0" eaLnBrk="1" latinLnBrk="0" hangingPunct="1">
      <a:defRPr sz="6900" kern="1200">
        <a:solidFill>
          <a:schemeClr val="tx1"/>
        </a:solidFill>
        <a:latin typeface="+mn-lt"/>
        <a:ea typeface="+mn-ea"/>
        <a:cs typeface="+mn-cs"/>
      </a:defRPr>
    </a:lvl3pPr>
    <a:lvl4pPr marL="5246015" algn="l" defTabSz="3497343" rtl="0" eaLnBrk="1" latinLnBrk="0" hangingPunct="1">
      <a:defRPr sz="6900" kern="1200">
        <a:solidFill>
          <a:schemeClr val="tx1"/>
        </a:solidFill>
        <a:latin typeface="+mn-lt"/>
        <a:ea typeface="+mn-ea"/>
        <a:cs typeface="+mn-cs"/>
      </a:defRPr>
    </a:lvl4pPr>
    <a:lvl5pPr marL="6994686" algn="l" defTabSz="3497343" rtl="0" eaLnBrk="1" latinLnBrk="0" hangingPunct="1">
      <a:defRPr sz="6900" kern="1200">
        <a:solidFill>
          <a:schemeClr val="tx1"/>
        </a:solidFill>
        <a:latin typeface="+mn-lt"/>
        <a:ea typeface="+mn-ea"/>
        <a:cs typeface="+mn-cs"/>
      </a:defRPr>
    </a:lvl5pPr>
    <a:lvl6pPr marL="8743357" algn="l" defTabSz="3497343" rtl="0" eaLnBrk="1" latinLnBrk="0" hangingPunct="1">
      <a:defRPr sz="6900" kern="1200">
        <a:solidFill>
          <a:schemeClr val="tx1"/>
        </a:solidFill>
        <a:latin typeface="+mn-lt"/>
        <a:ea typeface="+mn-ea"/>
        <a:cs typeface="+mn-cs"/>
      </a:defRPr>
    </a:lvl6pPr>
    <a:lvl7pPr marL="10492029" algn="l" defTabSz="3497343" rtl="0" eaLnBrk="1" latinLnBrk="0" hangingPunct="1">
      <a:defRPr sz="6900" kern="1200">
        <a:solidFill>
          <a:schemeClr val="tx1"/>
        </a:solidFill>
        <a:latin typeface="+mn-lt"/>
        <a:ea typeface="+mn-ea"/>
        <a:cs typeface="+mn-cs"/>
      </a:defRPr>
    </a:lvl7pPr>
    <a:lvl8pPr marL="12240700" algn="l" defTabSz="3497343" rtl="0" eaLnBrk="1" latinLnBrk="0" hangingPunct="1">
      <a:defRPr sz="6900" kern="1200">
        <a:solidFill>
          <a:schemeClr val="tx1"/>
        </a:solidFill>
        <a:latin typeface="+mn-lt"/>
        <a:ea typeface="+mn-ea"/>
        <a:cs typeface="+mn-cs"/>
      </a:defRPr>
    </a:lvl8pPr>
    <a:lvl9pPr marL="13989372" algn="l" defTabSz="3497343"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0">
          <p15:clr>
            <a:srgbClr val="A4A3A4"/>
          </p15:clr>
        </p15:guide>
        <p15:guide id="2"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64" autoAdjust="0"/>
  </p:normalViewPr>
  <p:slideViewPr>
    <p:cSldViewPr>
      <p:cViewPr>
        <p:scale>
          <a:sx n="40" d="100"/>
          <a:sy n="40" d="100"/>
        </p:scale>
        <p:origin x="1656" y="126"/>
      </p:cViewPr>
      <p:guideLst>
        <p:guide orient="horz" pos="11340"/>
        <p:guide pos="79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890236" y="11184734"/>
            <a:ext cx="21422678" cy="7717632"/>
          </a:xfrm>
        </p:spPr>
        <p:txBody>
          <a:bodyPr/>
          <a:lstStyle/>
          <a:p>
            <a:r>
              <a:rPr lang="tr-TR"/>
              <a:t>Asıl başlık stili için tıklatın</a:t>
            </a:r>
          </a:p>
        </p:txBody>
      </p:sp>
      <p:sp>
        <p:nvSpPr>
          <p:cNvPr id="3" name="Alt Başlık 2"/>
          <p:cNvSpPr>
            <a:spLocks noGrp="1"/>
          </p:cNvSpPr>
          <p:nvPr>
            <p:ph type="subTitle" idx="1"/>
          </p:nvPr>
        </p:nvSpPr>
        <p:spPr>
          <a:xfrm>
            <a:off x="3780473" y="20402550"/>
            <a:ext cx="17642205" cy="9201150"/>
          </a:xfrm>
        </p:spPr>
        <p:txBody>
          <a:bodyPr/>
          <a:lstStyle>
            <a:lvl1pPr marL="0" indent="0" algn="ctr">
              <a:buNone/>
              <a:defRPr>
                <a:solidFill>
                  <a:schemeClr val="tx1">
                    <a:tint val="75000"/>
                  </a:schemeClr>
                </a:solidFill>
              </a:defRPr>
            </a:lvl1pPr>
            <a:lvl2pPr marL="1748671" indent="0" algn="ctr">
              <a:buNone/>
              <a:defRPr>
                <a:solidFill>
                  <a:schemeClr val="tx1">
                    <a:tint val="75000"/>
                  </a:schemeClr>
                </a:solidFill>
              </a:defRPr>
            </a:lvl2pPr>
            <a:lvl3pPr marL="3497343" indent="0" algn="ctr">
              <a:buNone/>
              <a:defRPr>
                <a:solidFill>
                  <a:schemeClr val="tx1">
                    <a:tint val="75000"/>
                  </a:schemeClr>
                </a:solidFill>
              </a:defRPr>
            </a:lvl3pPr>
            <a:lvl4pPr marL="5246015" indent="0" algn="ctr">
              <a:buNone/>
              <a:defRPr>
                <a:solidFill>
                  <a:schemeClr val="tx1">
                    <a:tint val="75000"/>
                  </a:schemeClr>
                </a:solidFill>
              </a:defRPr>
            </a:lvl4pPr>
            <a:lvl5pPr marL="6994686" indent="0" algn="ctr">
              <a:buNone/>
              <a:defRPr>
                <a:solidFill>
                  <a:schemeClr val="tx1">
                    <a:tint val="75000"/>
                  </a:schemeClr>
                </a:solidFill>
              </a:defRPr>
            </a:lvl5pPr>
            <a:lvl6pPr marL="8743357" indent="0" algn="ctr">
              <a:buNone/>
              <a:defRPr>
                <a:solidFill>
                  <a:schemeClr val="tx1">
                    <a:tint val="75000"/>
                  </a:schemeClr>
                </a:solidFill>
              </a:defRPr>
            </a:lvl6pPr>
            <a:lvl7pPr marL="10492029" indent="0" algn="ctr">
              <a:buNone/>
              <a:defRPr>
                <a:solidFill>
                  <a:schemeClr val="tx1">
                    <a:tint val="75000"/>
                  </a:schemeClr>
                </a:solidFill>
              </a:defRPr>
            </a:lvl7pPr>
            <a:lvl8pPr marL="12240700" indent="0" algn="ctr">
              <a:buNone/>
              <a:defRPr>
                <a:solidFill>
                  <a:schemeClr val="tx1">
                    <a:tint val="75000"/>
                  </a:schemeClr>
                </a:solidFill>
              </a:defRPr>
            </a:lvl8pPr>
            <a:lvl9pPr marL="13989372"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A59B41F7-634E-4406-A470-0AEA96DBF463}" type="datetimeFigureOut">
              <a:rPr lang="tr-TR" smtClean="0"/>
              <a:t>11.05.2019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53741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11.05.2019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84106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0509440" y="9001125"/>
            <a:ext cx="18775470" cy="191757300"/>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174274" y="9001125"/>
            <a:ext cx="55915115" cy="1917573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11.05.2019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21085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11.05.2019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659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1990875" y="23136228"/>
            <a:ext cx="21422678" cy="7150894"/>
          </a:xfrm>
        </p:spPr>
        <p:txBody>
          <a:bodyPr anchor="t"/>
          <a:lstStyle>
            <a:lvl1pPr algn="l">
              <a:defRPr sz="15300" b="1" cap="all"/>
            </a:lvl1pPr>
          </a:lstStyle>
          <a:p>
            <a:r>
              <a:rPr lang="tr-TR"/>
              <a:t>Asıl başlık stili için tıklatın</a:t>
            </a:r>
          </a:p>
        </p:txBody>
      </p:sp>
      <p:sp>
        <p:nvSpPr>
          <p:cNvPr id="3" name="Metin Yer Tutucusu 2"/>
          <p:cNvSpPr>
            <a:spLocks noGrp="1"/>
          </p:cNvSpPr>
          <p:nvPr>
            <p:ph type="body" idx="1"/>
          </p:nvPr>
        </p:nvSpPr>
        <p:spPr>
          <a:xfrm>
            <a:off x="1990875" y="15260245"/>
            <a:ext cx="21422678" cy="7875982"/>
          </a:xfrm>
        </p:spPr>
        <p:txBody>
          <a:bodyPr anchor="b"/>
          <a:lstStyle>
            <a:lvl1pPr marL="0" indent="0">
              <a:buNone/>
              <a:defRPr sz="7600">
                <a:solidFill>
                  <a:schemeClr val="tx1">
                    <a:tint val="75000"/>
                  </a:schemeClr>
                </a:solidFill>
              </a:defRPr>
            </a:lvl1pPr>
            <a:lvl2pPr marL="1748671" indent="0">
              <a:buNone/>
              <a:defRPr sz="6900">
                <a:solidFill>
                  <a:schemeClr val="tx1">
                    <a:tint val="75000"/>
                  </a:schemeClr>
                </a:solidFill>
              </a:defRPr>
            </a:lvl2pPr>
            <a:lvl3pPr marL="3497343" indent="0">
              <a:buNone/>
              <a:defRPr sz="6100">
                <a:solidFill>
                  <a:schemeClr val="tx1">
                    <a:tint val="75000"/>
                  </a:schemeClr>
                </a:solidFill>
              </a:defRPr>
            </a:lvl3pPr>
            <a:lvl4pPr marL="5246015" indent="0">
              <a:buNone/>
              <a:defRPr sz="5400">
                <a:solidFill>
                  <a:schemeClr val="tx1">
                    <a:tint val="75000"/>
                  </a:schemeClr>
                </a:solidFill>
              </a:defRPr>
            </a:lvl4pPr>
            <a:lvl5pPr marL="6994686" indent="0">
              <a:buNone/>
              <a:defRPr sz="5400">
                <a:solidFill>
                  <a:schemeClr val="tx1">
                    <a:tint val="75000"/>
                  </a:schemeClr>
                </a:solidFill>
              </a:defRPr>
            </a:lvl5pPr>
            <a:lvl6pPr marL="8743357" indent="0">
              <a:buNone/>
              <a:defRPr sz="5400">
                <a:solidFill>
                  <a:schemeClr val="tx1">
                    <a:tint val="75000"/>
                  </a:schemeClr>
                </a:solidFill>
              </a:defRPr>
            </a:lvl6pPr>
            <a:lvl7pPr marL="10492029" indent="0">
              <a:buNone/>
              <a:defRPr sz="5400">
                <a:solidFill>
                  <a:schemeClr val="tx1">
                    <a:tint val="75000"/>
                  </a:schemeClr>
                </a:solidFill>
              </a:defRPr>
            </a:lvl7pPr>
            <a:lvl8pPr marL="12240700" indent="0">
              <a:buNone/>
              <a:defRPr sz="5400">
                <a:solidFill>
                  <a:schemeClr val="tx1">
                    <a:tint val="75000"/>
                  </a:schemeClr>
                </a:solidFill>
              </a:defRPr>
            </a:lvl8pPr>
            <a:lvl9pPr marL="13989372" indent="0">
              <a:buNone/>
              <a:defRPr sz="5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A59B41F7-634E-4406-A470-0AEA96DBF463}" type="datetimeFigureOut">
              <a:rPr lang="tr-TR" smtClean="0"/>
              <a:t>11.05.2019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424398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174274" y="52439888"/>
            <a:ext cx="37345294" cy="148318537"/>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1939619" y="52439888"/>
            <a:ext cx="37345291" cy="148318537"/>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A59B41F7-634E-4406-A470-0AEA96DBF463}" type="datetimeFigureOut">
              <a:rPr lang="tr-TR" smtClean="0"/>
              <a:t>11.05.2019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393646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260158" y="1441849"/>
            <a:ext cx="22682835" cy="6000750"/>
          </a:xfrm>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1260158" y="8059344"/>
            <a:ext cx="11135768" cy="3358750"/>
          </a:xfrm>
        </p:spPr>
        <p:txBody>
          <a:bodyPr anchor="b"/>
          <a:lstStyle>
            <a:lvl1pPr marL="0" indent="0">
              <a:buNone/>
              <a:defRPr sz="9200" b="1"/>
            </a:lvl1pPr>
            <a:lvl2pPr marL="1748671" indent="0">
              <a:buNone/>
              <a:defRPr sz="7600" b="1"/>
            </a:lvl2pPr>
            <a:lvl3pPr marL="3497343" indent="0">
              <a:buNone/>
              <a:defRPr sz="6900" b="1"/>
            </a:lvl3pPr>
            <a:lvl4pPr marL="5246015" indent="0">
              <a:buNone/>
              <a:defRPr sz="6100" b="1"/>
            </a:lvl4pPr>
            <a:lvl5pPr marL="6994686" indent="0">
              <a:buNone/>
              <a:defRPr sz="6100" b="1"/>
            </a:lvl5pPr>
            <a:lvl6pPr marL="8743357" indent="0">
              <a:buNone/>
              <a:defRPr sz="6100" b="1"/>
            </a:lvl6pPr>
            <a:lvl7pPr marL="10492029" indent="0">
              <a:buNone/>
              <a:defRPr sz="6100" b="1"/>
            </a:lvl7pPr>
            <a:lvl8pPr marL="12240700" indent="0">
              <a:buNone/>
              <a:defRPr sz="6100" b="1"/>
            </a:lvl8pPr>
            <a:lvl9pPr marL="13989372" indent="0">
              <a:buNone/>
              <a:defRPr sz="6100" b="1"/>
            </a:lvl9pPr>
          </a:lstStyle>
          <a:p>
            <a:pPr lvl="0"/>
            <a:r>
              <a:rPr lang="tr-TR"/>
              <a:t>Asıl metin stillerini düzenlemek için tıklatın</a:t>
            </a:r>
          </a:p>
        </p:txBody>
      </p:sp>
      <p:sp>
        <p:nvSpPr>
          <p:cNvPr id="4" name="İçerik Yer Tutucusu 3"/>
          <p:cNvSpPr>
            <a:spLocks noGrp="1"/>
          </p:cNvSpPr>
          <p:nvPr>
            <p:ph sz="half" idx="2"/>
          </p:nvPr>
        </p:nvSpPr>
        <p:spPr>
          <a:xfrm>
            <a:off x="1260158" y="11418094"/>
            <a:ext cx="11135768" cy="20744262"/>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12802851" y="8059344"/>
            <a:ext cx="11140143" cy="3358750"/>
          </a:xfrm>
        </p:spPr>
        <p:txBody>
          <a:bodyPr anchor="b"/>
          <a:lstStyle>
            <a:lvl1pPr marL="0" indent="0">
              <a:buNone/>
              <a:defRPr sz="9200" b="1"/>
            </a:lvl1pPr>
            <a:lvl2pPr marL="1748671" indent="0">
              <a:buNone/>
              <a:defRPr sz="7600" b="1"/>
            </a:lvl2pPr>
            <a:lvl3pPr marL="3497343" indent="0">
              <a:buNone/>
              <a:defRPr sz="6900" b="1"/>
            </a:lvl3pPr>
            <a:lvl4pPr marL="5246015" indent="0">
              <a:buNone/>
              <a:defRPr sz="6100" b="1"/>
            </a:lvl4pPr>
            <a:lvl5pPr marL="6994686" indent="0">
              <a:buNone/>
              <a:defRPr sz="6100" b="1"/>
            </a:lvl5pPr>
            <a:lvl6pPr marL="8743357" indent="0">
              <a:buNone/>
              <a:defRPr sz="6100" b="1"/>
            </a:lvl6pPr>
            <a:lvl7pPr marL="10492029" indent="0">
              <a:buNone/>
              <a:defRPr sz="6100" b="1"/>
            </a:lvl7pPr>
            <a:lvl8pPr marL="12240700" indent="0">
              <a:buNone/>
              <a:defRPr sz="6100" b="1"/>
            </a:lvl8pPr>
            <a:lvl9pPr marL="13989372" indent="0">
              <a:buNone/>
              <a:defRPr sz="6100" b="1"/>
            </a:lvl9pPr>
          </a:lstStyle>
          <a:p>
            <a:pPr lvl="0"/>
            <a:r>
              <a:rPr lang="tr-TR"/>
              <a:t>Asıl metin stillerini düzenlemek için tıklatın</a:t>
            </a:r>
          </a:p>
        </p:txBody>
      </p:sp>
      <p:sp>
        <p:nvSpPr>
          <p:cNvPr id="6" name="İçerik Yer Tutucusu 5"/>
          <p:cNvSpPr>
            <a:spLocks noGrp="1"/>
          </p:cNvSpPr>
          <p:nvPr>
            <p:ph sz="quarter" idx="4"/>
          </p:nvPr>
        </p:nvSpPr>
        <p:spPr>
          <a:xfrm>
            <a:off x="12802851" y="11418094"/>
            <a:ext cx="11140143" cy="20744262"/>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A59B41F7-634E-4406-A470-0AEA96DBF463}" type="datetimeFigureOut">
              <a:rPr lang="tr-TR" smtClean="0"/>
              <a:t>11.05.2019</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9635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A59B41F7-634E-4406-A470-0AEA96DBF463}" type="datetimeFigureOut">
              <a:rPr lang="tr-TR" smtClean="0"/>
              <a:t>11.05.2019</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0107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59B41F7-634E-4406-A470-0AEA96DBF463}" type="datetimeFigureOut">
              <a:rPr lang="tr-TR" smtClean="0"/>
              <a:t>11.05.2019</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386451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260159" y="1433512"/>
            <a:ext cx="8291663" cy="6100763"/>
          </a:xfrm>
        </p:spPr>
        <p:txBody>
          <a:bodyPr anchor="b"/>
          <a:lstStyle>
            <a:lvl1pPr algn="l">
              <a:defRPr sz="7600" b="1"/>
            </a:lvl1pPr>
          </a:lstStyle>
          <a:p>
            <a:r>
              <a:rPr lang="tr-TR"/>
              <a:t>Asıl başlık stili için tıklatın</a:t>
            </a:r>
          </a:p>
        </p:txBody>
      </p:sp>
      <p:sp>
        <p:nvSpPr>
          <p:cNvPr id="3" name="İçerik Yer Tutucusu 2"/>
          <p:cNvSpPr>
            <a:spLocks noGrp="1"/>
          </p:cNvSpPr>
          <p:nvPr>
            <p:ph idx="1"/>
          </p:nvPr>
        </p:nvSpPr>
        <p:spPr>
          <a:xfrm>
            <a:off x="9853732" y="1433516"/>
            <a:ext cx="14089261" cy="30728843"/>
          </a:xfrm>
        </p:spPr>
        <p:txBody>
          <a:bodyPr/>
          <a:lstStyle>
            <a:lvl1pPr>
              <a:defRPr sz="12200"/>
            </a:lvl1pPr>
            <a:lvl2pPr>
              <a:defRPr sz="10700"/>
            </a:lvl2pPr>
            <a:lvl3pPr>
              <a:defRPr sz="9200"/>
            </a:lvl3pPr>
            <a:lvl4pPr>
              <a:defRPr sz="7600"/>
            </a:lvl4pPr>
            <a:lvl5pPr>
              <a:defRPr sz="7600"/>
            </a:lvl5pPr>
            <a:lvl6pPr>
              <a:defRPr sz="7600"/>
            </a:lvl6pPr>
            <a:lvl7pPr>
              <a:defRPr sz="7600"/>
            </a:lvl7pPr>
            <a:lvl8pPr>
              <a:defRPr sz="7600"/>
            </a:lvl8pPr>
            <a:lvl9pPr>
              <a:defRPr sz="7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1260159" y="7534279"/>
            <a:ext cx="8291663" cy="24628080"/>
          </a:xfrm>
        </p:spPr>
        <p:txBody>
          <a:bodyPr/>
          <a:lstStyle>
            <a:lvl1pPr marL="0" indent="0">
              <a:buNone/>
              <a:defRPr sz="5400"/>
            </a:lvl1pPr>
            <a:lvl2pPr marL="1748671" indent="0">
              <a:buNone/>
              <a:defRPr sz="4600"/>
            </a:lvl2pPr>
            <a:lvl3pPr marL="3497343" indent="0">
              <a:buNone/>
              <a:defRPr sz="3900"/>
            </a:lvl3pPr>
            <a:lvl4pPr marL="5246015" indent="0">
              <a:buNone/>
              <a:defRPr sz="3400"/>
            </a:lvl4pPr>
            <a:lvl5pPr marL="6994686" indent="0">
              <a:buNone/>
              <a:defRPr sz="3400"/>
            </a:lvl5pPr>
            <a:lvl6pPr marL="8743357" indent="0">
              <a:buNone/>
              <a:defRPr sz="3400"/>
            </a:lvl6pPr>
            <a:lvl7pPr marL="10492029" indent="0">
              <a:buNone/>
              <a:defRPr sz="3400"/>
            </a:lvl7pPr>
            <a:lvl8pPr marL="12240700" indent="0">
              <a:buNone/>
              <a:defRPr sz="3400"/>
            </a:lvl8pPr>
            <a:lvl9pPr marL="13989372" indent="0">
              <a:buNone/>
              <a:defRPr sz="34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59B41F7-634E-4406-A470-0AEA96DBF463}" type="datetimeFigureOut">
              <a:rPr lang="tr-TR" smtClean="0"/>
              <a:t>11.05.2019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77800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4939994" y="25203151"/>
            <a:ext cx="15121890" cy="2975374"/>
          </a:xfrm>
        </p:spPr>
        <p:txBody>
          <a:bodyPr anchor="b"/>
          <a:lstStyle>
            <a:lvl1pPr algn="l">
              <a:defRPr sz="7600" b="1"/>
            </a:lvl1pPr>
          </a:lstStyle>
          <a:p>
            <a:r>
              <a:rPr lang="tr-TR"/>
              <a:t>Asıl başlık stili için tıklatın</a:t>
            </a:r>
          </a:p>
        </p:txBody>
      </p:sp>
      <p:sp>
        <p:nvSpPr>
          <p:cNvPr id="3" name="Resim Yer Tutucusu 2"/>
          <p:cNvSpPr>
            <a:spLocks noGrp="1"/>
          </p:cNvSpPr>
          <p:nvPr>
            <p:ph type="pic" idx="1"/>
          </p:nvPr>
        </p:nvSpPr>
        <p:spPr>
          <a:xfrm>
            <a:off x="4939994" y="3217069"/>
            <a:ext cx="15121890" cy="21602700"/>
          </a:xfrm>
        </p:spPr>
        <p:txBody>
          <a:bodyPr/>
          <a:lstStyle>
            <a:lvl1pPr marL="0" indent="0">
              <a:buNone/>
              <a:defRPr sz="12200"/>
            </a:lvl1pPr>
            <a:lvl2pPr marL="1748671" indent="0">
              <a:buNone/>
              <a:defRPr sz="10700"/>
            </a:lvl2pPr>
            <a:lvl3pPr marL="3497343" indent="0">
              <a:buNone/>
              <a:defRPr sz="9200"/>
            </a:lvl3pPr>
            <a:lvl4pPr marL="5246015" indent="0">
              <a:buNone/>
              <a:defRPr sz="7600"/>
            </a:lvl4pPr>
            <a:lvl5pPr marL="6994686" indent="0">
              <a:buNone/>
              <a:defRPr sz="7600"/>
            </a:lvl5pPr>
            <a:lvl6pPr marL="8743357" indent="0">
              <a:buNone/>
              <a:defRPr sz="7600"/>
            </a:lvl6pPr>
            <a:lvl7pPr marL="10492029" indent="0">
              <a:buNone/>
              <a:defRPr sz="7600"/>
            </a:lvl7pPr>
            <a:lvl8pPr marL="12240700" indent="0">
              <a:buNone/>
              <a:defRPr sz="7600"/>
            </a:lvl8pPr>
            <a:lvl9pPr marL="13989372" indent="0">
              <a:buNone/>
              <a:defRPr sz="7600"/>
            </a:lvl9pPr>
          </a:lstStyle>
          <a:p>
            <a:endParaRPr lang="tr-TR"/>
          </a:p>
        </p:txBody>
      </p:sp>
      <p:sp>
        <p:nvSpPr>
          <p:cNvPr id="4" name="Metin Yer Tutucusu 3"/>
          <p:cNvSpPr>
            <a:spLocks noGrp="1"/>
          </p:cNvSpPr>
          <p:nvPr>
            <p:ph type="body" sz="half" idx="2"/>
          </p:nvPr>
        </p:nvSpPr>
        <p:spPr>
          <a:xfrm>
            <a:off x="4939994" y="28178525"/>
            <a:ext cx="15121890" cy="4225526"/>
          </a:xfrm>
        </p:spPr>
        <p:txBody>
          <a:bodyPr/>
          <a:lstStyle>
            <a:lvl1pPr marL="0" indent="0">
              <a:buNone/>
              <a:defRPr sz="5400"/>
            </a:lvl1pPr>
            <a:lvl2pPr marL="1748671" indent="0">
              <a:buNone/>
              <a:defRPr sz="4600"/>
            </a:lvl2pPr>
            <a:lvl3pPr marL="3497343" indent="0">
              <a:buNone/>
              <a:defRPr sz="3900"/>
            </a:lvl3pPr>
            <a:lvl4pPr marL="5246015" indent="0">
              <a:buNone/>
              <a:defRPr sz="3400"/>
            </a:lvl4pPr>
            <a:lvl5pPr marL="6994686" indent="0">
              <a:buNone/>
              <a:defRPr sz="3400"/>
            </a:lvl5pPr>
            <a:lvl6pPr marL="8743357" indent="0">
              <a:buNone/>
              <a:defRPr sz="3400"/>
            </a:lvl6pPr>
            <a:lvl7pPr marL="10492029" indent="0">
              <a:buNone/>
              <a:defRPr sz="3400"/>
            </a:lvl7pPr>
            <a:lvl8pPr marL="12240700" indent="0">
              <a:buNone/>
              <a:defRPr sz="3400"/>
            </a:lvl8pPr>
            <a:lvl9pPr marL="13989372" indent="0">
              <a:buNone/>
              <a:defRPr sz="34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59B41F7-634E-4406-A470-0AEA96DBF463}" type="datetimeFigureOut">
              <a:rPr lang="tr-TR" smtClean="0"/>
              <a:t>11.05.2019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52717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260158" y="1441849"/>
            <a:ext cx="22682835" cy="6000750"/>
          </a:xfrm>
          <a:prstGeom prst="rect">
            <a:avLst/>
          </a:prstGeom>
        </p:spPr>
        <p:txBody>
          <a:bodyPr vert="horz" lIns="349734" tIns="174868" rIns="349734" bIns="174868" rtlCol="0" anchor="ctr">
            <a:normAutofit/>
          </a:bodyPr>
          <a:lstStyle/>
          <a:p>
            <a:r>
              <a:rPr lang="tr-TR"/>
              <a:t>Asıl başlık stili için tıklatın</a:t>
            </a:r>
          </a:p>
        </p:txBody>
      </p:sp>
      <p:sp>
        <p:nvSpPr>
          <p:cNvPr id="3" name="Metin Yer Tutucusu 2"/>
          <p:cNvSpPr>
            <a:spLocks noGrp="1"/>
          </p:cNvSpPr>
          <p:nvPr>
            <p:ph type="body" idx="1"/>
          </p:nvPr>
        </p:nvSpPr>
        <p:spPr>
          <a:xfrm>
            <a:off x="1260158" y="8401053"/>
            <a:ext cx="22682835" cy="23761306"/>
          </a:xfrm>
          <a:prstGeom prst="rect">
            <a:avLst/>
          </a:prstGeom>
        </p:spPr>
        <p:txBody>
          <a:bodyPr vert="horz" lIns="349734" tIns="174868" rIns="349734" bIns="174868"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1260157" y="33370840"/>
            <a:ext cx="5880735" cy="1916907"/>
          </a:xfrm>
          <a:prstGeom prst="rect">
            <a:avLst/>
          </a:prstGeom>
        </p:spPr>
        <p:txBody>
          <a:bodyPr vert="horz" lIns="349734" tIns="174868" rIns="349734" bIns="174868" rtlCol="0" anchor="ctr"/>
          <a:lstStyle>
            <a:lvl1pPr algn="l">
              <a:defRPr sz="4600">
                <a:solidFill>
                  <a:schemeClr val="tx1">
                    <a:tint val="75000"/>
                  </a:schemeClr>
                </a:solidFill>
              </a:defRPr>
            </a:lvl1pPr>
          </a:lstStyle>
          <a:p>
            <a:fld id="{A59B41F7-634E-4406-A470-0AEA96DBF463}" type="datetimeFigureOut">
              <a:rPr lang="tr-TR" smtClean="0"/>
              <a:t>11.05.2019</a:t>
            </a:fld>
            <a:endParaRPr lang="tr-TR"/>
          </a:p>
        </p:txBody>
      </p:sp>
      <p:sp>
        <p:nvSpPr>
          <p:cNvPr id="5" name="Altbilgi Yer Tutucusu 4"/>
          <p:cNvSpPr>
            <a:spLocks noGrp="1"/>
          </p:cNvSpPr>
          <p:nvPr>
            <p:ph type="ftr" sz="quarter" idx="3"/>
          </p:nvPr>
        </p:nvSpPr>
        <p:spPr>
          <a:xfrm>
            <a:off x="8611076" y="33370840"/>
            <a:ext cx="7980998" cy="1916907"/>
          </a:xfrm>
          <a:prstGeom prst="rect">
            <a:avLst/>
          </a:prstGeom>
        </p:spPr>
        <p:txBody>
          <a:bodyPr vert="horz" lIns="349734" tIns="174868" rIns="349734" bIns="174868" rtlCol="0" anchor="ctr"/>
          <a:lstStyle>
            <a:lvl1pPr algn="ctr">
              <a:defRPr sz="46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18062258" y="33370840"/>
            <a:ext cx="5880735" cy="1916907"/>
          </a:xfrm>
          <a:prstGeom prst="rect">
            <a:avLst/>
          </a:prstGeom>
        </p:spPr>
        <p:txBody>
          <a:bodyPr vert="horz" lIns="349734" tIns="174868" rIns="349734" bIns="174868" rtlCol="0" anchor="ctr"/>
          <a:lstStyle>
            <a:lvl1pPr algn="r">
              <a:defRPr sz="4600">
                <a:solidFill>
                  <a:schemeClr val="tx1">
                    <a:tint val="75000"/>
                  </a:schemeClr>
                </a:solidFill>
              </a:defRPr>
            </a:lvl1pPr>
          </a:lstStyle>
          <a:p>
            <a:fld id="{6897F619-058A-4D6C-9D9D-25B7D193E6F3}" type="slidenum">
              <a:rPr lang="tr-TR" smtClean="0"/>
              <a:t>‹#›</a:t>
            </a:fld>
            <a:endParaRPr lang="tr-TR"/>
          </a:p>
        </p:txBody>
      </p:sp>
    </p:spTree>
    <p:extLst>
      <p:ext uri="{BB962C8B-B14F-4D97-AF65-F5344CB8AC3E}">
        <p14:creationId xmlns:p14="http://schemas.microsoft.com/office/powerpoint/2010/main" val="4129828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343" rtl="0" eaLnBrk="1" latinLnBrk="0" hangingPunct="1">
        <a:spcBef>
          <a:spcPct val="0"/>
        </a:spcBef>
        <a:buNone/>
        <a:defRPr sz="16800" kern="1200">
          <a:solidFill>
            <a:schemeClr val="tx1"/>
          </a:solidFill>
          <a:latin typeface="+mj-lt"/>
          <a:ea typeface="+mj-ea"/>
          <a:cs typeface="+mj-cs"/>
        </a:defRPr>
      </a:lvl1pPr>
    </p:titleStyle>
    <p:bodyStyle>
      <a:lvl1pPr marL="1311503" indent="-1311503" algn="l" defTabSz="3497343"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41591" indent="-1092920" algn="l" defTabSz="3497343" rtl="0" eaLnBrk="1" latinLnBrk="0" hangingPunct="1">
        <a:spcBef>
          <a:spcPct val="20000"/>
        </a:spcBef>
        <a:buFont typeface="Arial" pitchFamily="34" charset="0"/>
        <a:buChar char="–"/>
        <a:defRPr sz="10700" kern="1200">
          <a:solidFill>
            <a:schemeClr val="tx1"/>
          </a:solidFill>
          <a:latin typeface="+mn-lt"/>
          <a:ea typeface="+mn-ea"/>
          <a:cs typeface="+mn-cs"/>
        </a:defRPr>
      </a:lvl2pPr>
      <a:lvl3pPr marL="4371679" indent="-874336" algn="l" defTabSz="3497343"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20350"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869022"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617693"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366364"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3115036"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863708"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9pPr>
    </p:bodyStyle>
    <p:otherStyle>
      <a:defPPr>
        <a:defRPr lang="tr-TR"/>
      </a:defPPr>
      <a:lvl1pPr marL="0" algn="l" defTabSz="3497343" rtl="0" eaLnBrk="1" latinLnBrk="0" hangingPunct="1">
        <a:defRPr sz="6900" kern="1200">
          <a:solidFill>
            <a:schemeClr val="tx1"/>
          </a:solidFill>
          <a:latin typeface="+mn-lt"/>
          <a:ea typeface="+mn-ea"/>
          <a:cs typeface="+mn-cs"/>
        </a:defRPr>
      </a:lvl1pPr>
      <a:lvl2pPr marL="1748671" algn="l" defTabSz="3497343" rtl="0" eaLnBrk="1" latinLnBrk="0" hangingPunct="1">
        <a:defRPr sz="6900" kern="1200">
          <a:solidFill>
            <a:schemeClr val="tx1"/>
          </a:solidFill>
          <a:latin typeface="+mn-lt"/>
          <a:ea typeface="+mn-ea"/>
          <a:cs typeface="+mn-cs"/>
        </a:defRPr>
      </a:lvl2pPr>
      <a:lvl3pPr marL="3497343" algn="l" defTabSz="3497343" rtl="0" eaLnBrk="1" latinLnBrk="0" hangingPunct="1">
        <a:defRPr sz="6900" kern="1200">
          <a:solidFill>
            <a:schemeClr val="tx1"/>
          </a:solidFill>
          <a:latin typeface="+mn-lt"/>
          <a:ea typeface="+mn-ea"/>
          <a:cs typeface="+mn-cs"/>
        </a:defRPr>
      </a:lvl3pPr>
      <a:lvl4pPr marL="5246015" algn="l" defTabSz="3497343" rtl="0" eaLnBrk="1" latinLnBrk="0" hangingPunct="1">
        <a:defRPr sz="6900" kern="1200">
          <a:solidFill>
            <a:schemeClr val="tx1"/>
          </a:solidFill>
          <a:latin typeface="+mn-lt"/>
          <a:ea typeface="+mn-ea"/>
          <a:cs typeface="+mn-cs"/>
        </a:defRPr>
      </a:lvl4pPr>
      <a:lvl5pPr marL="6994686" algn="l" defTabSz="3497343" rtl="0" eaLnBrk="1" latinLnBrk="0" hangingPunct="1">
        <a:defRPr sz="6900" kern="1200">
          <a:solidFill>
            <a:schemeClr val="tx1"/>
          </a:solidFill>
          <a:latin typeface="+mn-lt"/>
          <a:ea typeface="+mn-ea"/>
          <a:cs typeface="+mn-cs"/>
        </a:defRPr>
      </a:lvl5pPr>
      <a:lvl6pPr marL="8743357" algn="l" defTabSz="3497343" rtl="0" eaLnBrk="1" latinLnBrk="0" hangingPunct="1">
        <a:defRPr sz="6900" kern="1200">
          <a:solidFill>
            <a:schemeClr val="tx1"/>
          </a:solidFill>
          <a:latin typeface="+mn-lt"/>
          <a:ea typeface="+mn-ea"/>
          <a:cs typeface="+mn-cs"/>
        </a:defRPr>
      </a:lvl6pPr>
      <a:lvl7pPr marL="10492029" algn="l" defTabSz="3497343" rtl="0" eaLnBrk="1" latinLnBrk="0" hangingPunct="1">
        <a:defRPr sz="6900" kern="1200">
          <a:solidFill>
            <a:schemeClr val="tx1"/>
          </a:solidFill>
          <a:latin typeface="+mn-lt"/>
          <a:ea typeface="+mn-ea"/>
          <a:cs typeface="+mn-cs"/>
        </a:defRPr>
      </a:lvl7pPr>
      <a:lvl8pPr marL="12240700" algn="l" defTabSz="3497343" rtl="0" eaLnBrk="1" latinLnBrk="0" hangingPunct="1">
        <a:defRPr sz="6900" kern="1200">
          <a:solidFill>
            <a:schemeClr val="tx1"/>
          </a:solidFill>
          <a:latin typeface="+mn-lt"/>
          <a:ea typeface="+mn-ea"/>
          <a:cs typeface="+mn-cs"/>
        </a:defRPr>
      </a:lvl8pPr>
      <a:lvl9pPr marL="13989372" algn="l" defTabSz="3497343"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74525" y="1211125"/>
            <a:ext cx="23918247" cy="3830646"/>
          </a:xfrm>
        </p:spPr>
        <p:txBody>
          <a:bodyPr>
            <a:normAutofit/>
          </a:bodyPr>
          <a:lstStyle/>
          <a:p>
            <a:r>
              <a:rPr lang="en-US" sz="7000" b="1">
                <a:latin typeface="Times New Roman" pitchFamily="18" charset="0"/>
                <a:cs typeface="Times New Roman" pitchFamily="18" charset="0"/>
              </a:rPr>
              <a:t>Mobil </a:t>
            </a:r>
            <a:r>
              <a:rPr lang="en-US" sz="7000" b="1" err="1">
                <a:latin typeface="Times New Roman" pitchFamily="18" charset="0"/>
                <a:cs typeface="Times New Roman" pitchFamily="18" charset="0"/>
              </a:rPr>
              <a:t>Oyun</a:t>
            </a:r>
            <a:r>
              <a:rPr lang="en-US" sz="7000" b="1">
                <a:latin typeface="Times New Roman" pitchFamily="18" charset="0"/>
                <a:cs typeface="Times New Roman" pitchFamily="18" charset="0"/>
              </a:rPr>
              <a:t> </a:t>
            </a:r>
            <a:r>
              <a:rPr lang="en-US" sz="7000" b="1" err="1">
                <a:latin typeface="Times New Roman" pitchFamily="18" charset="0"/>
                <a:cs typeface="Times New Roman" pitchFamily="18" charset="0"/>
              </a:rPr>
              <a:t>Tasarımı</a:t>
            </a:r>
            <a:r>
              <a:rPr lang="en-US" sz="7000" b="1">
                <a:latin typeface="Times New Roman" pitchFamily="18" charset="0"/>
                <a:cs typeface="Times New Roman" pitchFamily="18" charset="0"/>
              </a:rPr>
              <a:t> </a:t>
            </a:r>
            <a:r>
              <a:rPr lang="en-US" sz="7000" b="1" err="1">
                <a:latin typeface="Times New Roman" pitchFamily="18" charset="0"/>
                <a:cs typeface="Times New Roman" pitchFamily="18" charset="0"/>
              </a:rPr>
              <a:t>ve</a:t>
            </a:r>
            <a:r>
              <a:rPr lang="en-US" sz="7000" b="1">
                <a:latin typeface="Times New Roman" pitchFamily="18" charset="0"/>
                <a:cs typeface="Times New Roman" pitchFamily="18" charset="0"/>
              </a:rPr>
              <a:t> </a:t>
            </a:r>
            <a:r>
              <a:rPr lang="en-US" sz="7000" b="1" err="1">
                <a:latin typeface="Times New Roman" pitchFamily="18" charset="0"/>
                <a:cs typeface="Times New Roman" pitchFamily="18" charset="0"/>
              </a:rPr>
              <a:t>Geliştirilmesi</a:t>
            </a:r>
            <a:br>
              <a:rPr lang="en-US" sz="7000" b="1">
                <a:latin typeface="Times New Roman" pitchFamily="18" charset="0"/>
                <a:cs typeface="Times New Roman" pitchFamily="18" charset="0"/>
              </a:rPr>
            </a:br>
            <a:r>
              <a:rPr lang="en-US" sz="7000" b="1">
                <a:latin typeface="Times New Roman" pitchFamily="18" charset="0"/>
                <a:cs typeface="Times New Roman" pitchFamily="18" charset="0"/>
              </a:rPr>
              <a:t>Crossing of the Rhine: A.D. 406</a:t>
            </a:r>
            <a:endParaRPr lang="tr-TR" sz="7000" b="1">
              <a:latin typeface="Times New Roman" pitchFamily="18" charset="0"/>
              <a:cs typeface="Times New Roman" pitchFamily="18" charset="0"/>
            </a:endParaRPr>
          </a:p>
        </p:txBody>
      </p:sp>
      <p:sp>
        <p:nvSpPr>
          <p:cNvPr id="3" name="Metin Yer Tutucusu 2"/>
          <p:cNvSpPr>
            <a:spLocks noGrp="1"/>
          </p:cNvSpPr>
          <p:nvPr>
            <p:ph type="body" idx="1"/>
          </p:nvPr>
        </p:nvSpPr>
        <p:spPr>
          <a:xfrm>
            <a:off x="670156" y="4199500"/>
            <a:ext cx="7677215" cy="2573927"/>
          </a:xfrm>
        </p:spPr>
        <p:txBody>
          <a:bodyPr>
            <a:noAutofit/>
          </a:bodyPr>
          <a:lstStyle/>
          <a:p>
            <a:pPr algn="ctr"/>
            <a:r>
              <a:rPr lang="en-US" sz="3300" b="0" i="1">
                <a:latin typeface="Times New Roman" pitchFamily="18" charset="0"/>
                <a:cs typeface="Times New Roman" pitchFamily="18" charset="0"/>
              </a:rPr>
              <a:t>Taylan Umut TOKOĞLU</a:t>
            </a:r>
            <a:endParaRPr lang="tr-TR" sz="3300" b="0" i="1" baseline="30000">
              <a:latin typeface="Times New Roman" pitchFamily="18" charset="0"/>
              <a:cs typeface="Times New Roman" pitchFamily="18" charset="0"/>
            </a:endParaRPr>
          </a:p>
          <a:p>
            <a:pPr algn="ctr"/>
            <a:r>
              <a:rPr lang="tr-TR" sz="3300" b="0">
                <a:latin typeface="Times New Roman" pitchFamily="18" charset="0"/>
                <a:cs typeface="Times New Roman" pitchFamily="18" charset="0"/>
              </a:rPr>
              <a:t>Bilgisayar Mühendisliği Bölümü</a:t>
            </a:r>
          </a:p>
          <a:p>
            <a:pPr algn="ctr"/>
            <a:r>
              <a:rPr lang="tr-TR" sz="3300" b="0">
                <a:latin typeface="Times New Roman" pitchFamily="18" charset="0"/>
                <a:cs typeface="Times New Roman" pitchFamily="18" charset="0"/>
              </a:rPr>
              <a:t>Sakarya Üniversitesi</a:t>
            </a:r>
            <a:endParaRPr lang="en-US" sz="3300" b="0">
              <a:latin typeface="Times New Roman" pitchFamily="18" charset="0"/>
              <a:cs typeface="Times New Roman" pitchFamily="18" charset="0"/>
            </a:endParaRPr>
          </a:p>
          <a:p>
            <a:pPr algn="ctr"/>
            <a:r>
              <a:rPr lang="en-US" sz="3300" b="0">
                <a:latin typeface="Times New Roman" pitchFamily="18" charset="0"/>
                <a:cs typeface="Times New Roman" pitchFamily="18" charset="0"/>
              </a:rPr>
              <a:t>umuttokoglu@gmail.com</a:t>
            </a:r>
            <a:endParaRPr lang="tr-TR" sz="3300" b="0">
              <a:latin typeface="Times New Roman" pitchFamily="18" charset="0"/>
              <a:cs typeface="Times New Roman" pitchFamily="18" charset="0"/>
            </a:endParaRPr>
          </a:p>
        </p:txBody>
      </p:sp>
      <p:sp>
        <p:nvSpPr>
          <p:cNvPr id="8" name="Metin Yer Tutucusu 4"/>
          <p:cNvSpPr txBox="1">
            <a:spLocks/>
          </p:cNvSpPr>
          <p:nvPr/>
        </p:nvSpPr>
        <p:spPr>
          <a:xfrm>
            <a:off x="902408" y="7554424"/>
            <a:ext cx="11927053" cy="4942559"/>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Aft>
                <a:spcPts val="1675"/>
              </a:spcAft>
            </a:pPr>
            <a:r>
              <a:rPr lang="tr-TR" sz="2500">
                <a:latin typeface="Times New Roman" pitchFamily="18" charset="0"/>
                <a:cs typeface="Times New Roman" pitchFamily="18" charset="0"/>
              </a:rPr>
              <a:t>Giriş</a:t>
            </a:r>
          </a:p>
          <a:p>
            <a:pPr algn="just"/>
            <a:r>
              <a:rPr lang="tr-TR" sz="2000" b="0">
                <a:latin typeface="Times New Roman" pitchFamily="18" charset="0"/>
                <a:cs typeface="Times New Roman" pitchFamily="18" charset="0"/>
              </a:rPr>
              <a:t>İnsanlar, gidemedikleri yerlere gidebildikleri, göremedikleri yerleri görebildikleri ve asla yaşayamayacağını düşündüğü şeyleri yaşayabildiği için oyunları her zaman sevmişlerdir. Kocaman bir dünyayı elimizdeki telefonlara ya da evimizdeki bilgisayarlara/oyun konsollarına getiren oyunlar her zaman yükselen bir ivmeyle ilgimizi çekmeye devam edeceklerdir. </a:t>
            </a:r>
            <a:endParaRPr lang="en-US" sz="2000" b="0">
              <a:latin typeface="Times New Roman" pitchFamily="18" charset="0"/>
              <a:cs typeface="Times New Roman" pitchFamily="18" charset="0"/>
            </a:endParaRPr>
          </a:p>
          <a:p>
            <a:pPr algn="just"/>
            <a:r>
              <a:rPr lang="tr-TR" sz="2000" b="0">
                <a:latin typeface="Times New Roman" pitchFamily="18" charset="0"/>
                <a:cs typeface="Times New Roman" pitchFamily="18" charset="0"/>
              </a:rPr>
              <a:t>Biz de tüm bu gerçekler doğrultusunda, iki boyutlu, hikâye tabanlı bir aksiyon/strateji oyunu yapmayı uygun bulduk. Özgün bir hikâyeye sahip olabilmesi için, sıra dışı bir atmosfer ve hikâye anlatımı bulmak, bizim için epey zaman alan konulardan biriydi. Sonucunda, ortaya güzel bir hikâyesi olan, oynadıkça karakterlere bir bağlılık sağlayabileceğimiz güzel bir oyunu, oyuncularla buluşturmayı hedefledik. Oyunun yayınlaması gereken doğru platformu seçme konusunda, oyun piyasasını detaylı bir şekilde analiz ettik ve bunun sonucunda, günümüzün en popüler bağımsız oyun platformlarından biri olan </a:t>
            </a:r>
            <a:r>
              <a:rPr lang="tr-TR" sz="2000" b="0" err="1">
                <a:latin typeface="Times New Roman" pitchFamily="18" charset="0"/>
                <a:cs typeface="Times New Roman" pitchFamily="18" charset="0"/>
              </a:rPr>
              <a:t>Android’in</a:t>
            </a:r>
            <a:r>
              <a:rPr lang="tr-TR" sz="2000" b="0">
                <a:latin typeface="Times New Roman" pitchFamily="18" charset="0"/>
                <a:cs typeface="Times New Roman" pitchFamily="18" charset="0"/>
              </a:rPr>
              <a:t>, bizim için en ideal platform olduğuna karar verdik. Ayrıca, projemizin başından sonuna kadar </a:t>
            </a:r>
            <a:r>
              <a:rPr lang="tr-TR" sz="2000" b="0" err="1">
                <a:latin typeface="Times New Roman" pitchFamily="18" charset="0"/>
                <a:cs typeface="Times New Roman" pitchFamily="18" charset="0"/>
              </a:rPr>
              <a:t>Ren’Py</a:t>
            </a:r>
            <a:r>
              <a:rPr lang="tr-TR" sz="2000" b="0">
                <a:latin typeface="Times New Roman" pitchFamily="18" charset="0"/>
                <a:cs typeface="Times New Roman" pitchFamily="18" charset="0"/>
              </a:rPr>
              <a:t> oyun motorunu ve bu oyun motorunun desteklediği tek dil olan </a:t>
            </a:r>
            <a:r>
              <a:rPr lang="tr-TR" sz="2000" b="0" err="1">
                <a:latin typeface="Times New Roman" pitchFamily="18" charset="0"/>
                <a:cs typeface="Times New Roman" pitchFamily="18" charset="0"/>
              </a:rPr>
              <a:t>Python’ı</a:t>
            </a:r>
            <a:r>
              <a:rPr lang="tr-TR" sz="2000" b="0">
                <a:latin typeface="Times New Roman" pitchFamily="18" charset="0"/>
                <a:cs typeface="Times New Roman" pitchFamily="18" charset="0"/>
              </a:rPr>
              <a:t> kullandık.</a:t>
            </a:r>
          </a:p>
        </p:txBody>
      </p:sp>
      <p:sp>
        <p:nvSpPr>
          <p:cNvPr id="9" name="Metin kutusu 8"/>
          <p:cNvSpPr txBox="1"/>
          <p:nvPr/>
        </p:nvSpPr>
        <p:spPr>
          <a:xfrm>
            <a:off x="1539383" y="12446808"/>
            <a:ext cx="10968094" cy="2231756"/>
          </a:xfrm>
          <a:prstGeom prst="rect">
            <a:avLst/>
          </a:prstGeom>
          <a:noFill/>
        </p:spPr>
        <p:txBody>
          <a:bodyPr wrap="square" lIns="76572" tIns="38286" rIns="76572" bIns="38286" rtlCol="0">
            <a:spAutoFit/>
          </a:bodyPr>
          <a:lstStyle/>
          <a:p>
            <a:pPr algn="ctr"/>
            <a:r>
              <a:rPr lang="en-US" sz="2000" i="1" err="1">
                <a:latin typeface="Times New Roman" pitchFamily="18" charset="0"/>
                <a:cs typeface="Times New Roman" pitchFamily="18" charset="0"/>
              </a:rPr>
              <a:t>Tablo</a:t>
            </a:r>
            <a:r>
              <a:rPr lang="tr-TR" sz="2000" i="1">
                <a:latin typeface="Times New Roman" pitchFamily="18" charset="0"/>
                <a:cs typeface="Times New Roman" pitchFamily="18" charset="0"/>
              </a:rPr>
              <a:t> 1</a:t>
            </a:r>
            <a:r>
              <a:rPr lang="tr-TR" sz="2000">
                <a:latin typeface="Times New Roman" pitchFamily="18" charset="0"/>
                <a:cs typeface="Times New Roman" pitchFamily="18" charset="0"/>
              </a:rPr>
              <a:t>: </a:t>
            </a:r>
            <a:r>
              <a:rPr lang="en-US" sz="2000" err="1">
                <a:latin typeface="Times New Roman" pitchFamily="18" charset="0"/>
                <a:cs typeface="Times New Roman" pitchFamily="18" charset="0"/>
              </a:rPr>
              <a:t>Piyasa</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analizlerinin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sonucu</a:t>
            </a:r>
            <a:endParaRPr lang="en-US" sz="2000">
              <a:latin typeface="Times New Roman" pitchFamily="18" charset="0"/>
              <a:cs typeface="Times New Roman" pitchFamily="18" charset="0"/>
            </a:endParaRPr>
          </a:p>
          <a:p>
            <a:pPr algn="ctr"/>
            <a:endParaRPr lang="en-US" sz="2000">
              <a:latin typeface="Times New Roman" pitchFamily="18" charset="0"/>
              <a:cs typeface="Times New Roman" pitchFamily="18" charset="0"/>
            </a:endParaRPr>
          </a:p>
          <a:p>
            <a:pPr algn="ctr"/>
            <a:endParaRPr lang="en-US" sz="2000">
              <a:latin typeface="Times New Roman" pitchFamily="18" charset="0"/>
              <a:cs typeface="Times New Roman" pitchFamily="18" charset="0"/>
            </a:endParaRPr>
          </a:p>
          <a:p>
            <a:pPr algn="ctr"/>
            <a:endParaRPr lang="en-US" sz="2000">
              <a:latin typeface="Times New Roman" pitchFamily="18" charset="0"/>
              <a:cs typeface="Times New Roman" pitchFamily="18" charset="0"/>
            </a:endParaRPr>
          </a:p>
          <a:p>
            <a:pPr algn="ctr"/>
            <a:endParaRPr lang="en-US" sz="2000">
              <a:latin typeface="Times New Roman" pitchFamily="18" charset="0"/>
              <a:cs typeface="Times New Roman" pitchFamily="18" charset="0"/>
            </a:endParaRPr>
          </a:p>
          <a:p>
            <a:pPr algn="ctr"/>
            <a:endParaRPr lang="tr-TR" sz="2000">
              <a:latin typeface="Times New Roman" pitchFamily="18" charset="0"/>
              <a:cs typeface="Times New Roman" pitchFamily="18" charset="0"/>
            </a:endParaRPr>
          </a:p>
          <a:p>
            <a:endParaRPr lang="tr-TR" sz="2000">
              <a:latin typeface="Times New Roman" pitchFamily="18" charset="0"/>
              <a:cs typeface="Times New Roman" pitchFamily="18" charset="0"/>
            </a:endParaRPr>
          </a:p>
        </p:txBody>
      </p:sp>
      <p:sp>
        <p:nvSpPr>
          <p:cNvPr id="11" name="Metin Yer Tutucusu 4"/>
          <p:cNvSpPr txBox="1">
            <a:spLocks/>
          </p:cNvSpPr>
          <p:nvPr/>
        </p:nvSpPr>
        <p:spPr>
          <a:xfrm>
            <a:off x="670156" y="16335074"/>
            <a:ext cx="11927054" cy="986471"/>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Aft>
                <a:spcPts val="1675"/>
              </a:spcAft>
            </a:pPr>
            <a:r>
              <a:rPr lang="tr-TR" sz="2500">
                <a:latin typeface="Times New Roman" pitchFamily="18" charset="0"/>
                <a:cs typeface="Times New Roman" pitchFamily="18" charset="0"/>
              </a:rPr>
              <a:t>Geliştirilen </a:t>
            </a:r>
            <a:r>
              <a:rPr lang="en-US" sz="2500">
                <a:latin typeface="Times New Roman" pitchFamily="18" charset="0"/>
                <a:cs typeface="Times New Roman" pitchFamily="18" charset="0"/>
              </a:rPr>
              <a:t>Yazılım</a:t>
            </a:r>
            <a:endParaRPr lang="tr-TR" sz="2500">
              <a:latin typeface="Times New Roman" pitchFamily="18" charset="0"/>
              <a:cs typeface="Times New Roman" pitchFamily="18" charset="0"/>
            </a:endParaRPr>
          </a:p>
          <a:p>
            <a:pPr algn="ctr"/>
            <a:endParaRPr lang="tr-TR" sz="2100">
              <a:latin typeface="Times New Roman" pitchFamily="18" charset="0"/>
              <a:cs typeface="Times New Roman" pitchFamily="18" charset="0"/>
            </a:endParaRPr>
          </a:p>
        </p:txBody>
      </p:sp>
      <p:sp>
        <p:nvSpPr>
          <p:cNvPr id="16" name="Metin Yer Tutucusu 4"/>
          <p:cNvSpPr txBox="1">
            <a:spLocks/>
          </p:cNvSpPr>
          <p:nvPr/>
        </p:nvSpPr>
        <p:spPr>
          <a:xfrm>
            <a:off x="894098" y="23921246"/>
            <a:ext cx="11927054" cy="2503312"/>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just"/>
            <a:r>
              <a:rPr lang="tr-TR" sz="2000" b="0">
                <a:latin typeface="Times New Roman" pitchFamily="18" charset="0"/>
                <a:cs typeface="Times New Roman" pitchFamily="18" charset="0"/>
              </a:rPr>
              <a:t>Modern oyun geliştirme aşamalarının en altında oyun motorları bulunmaktadır. Bu oyun motorları, oyunun geliştiren kişi ya da kişiler için sağlam bir temel oluşturmaktadır. Kısaca özetlemek gerekirse, oyunun oluşturulmasında kullanılan kodlar, görseller, sesler ve benzeri elementleri bir arada tutan ve bunların dinamik olarak kullanılmasını sağlayan yazılıma oyun motoru denir. Biz de, projemize en uygun olan oyun motorunu bulabilmek için piyasa araştırması yapmaya başladık ve bu araştırmalarımızın sonucunda </a:t>
            </a:r>
            <a:r>
              <a:rPr lang="tr-TR" sz="2000" b="0" err="1">
                <a:latin typeface="Times New Roman" pitchFamily="18" charset="0"/>
                <a:cs typeface="Times New Roman" pitchFamily="18" charset="0"/>
              </a:rPr>
              <a:t>Ren’Py</a:t>
            </a:r>
            <a:r>
              <a:rPr lang="tr-TR" sz="2000" b="0">
                <a:latin typeface="Times New Roman" pitchFamily="18" charset="0"/>
                <a:cs typeface="Times New Roman" pitchFamily="18" charset="0"/>
              </a:rPr>
              <a:t> adı verilen, özelleştirilmiş </a:t>
            </a:r>
            <a:r>
              <a:rPr lang="tr-TR" sz="2000" b="0" err="1">
                <a:latin typeface="Times New Roman" pitchFamily="18" charset="0"/>
                <a:cs typeface="Times New Roman" pitchFamily="18" charset="0"/>
              </a:rPr>
              <a:t>Python</a:t>
            </a:r>
            <a:r>
              <a:rPr lang="tr-TR" sz="2000" b="0">
                <a:latin typeface="Times New Roman" pitchFamily="18" charset="0"/>
                <a:cs typeface="Times New Roman" pitchFamily="18" charset="0"/>
              </a:rPr>
              <a:t> programlama dilini kullanan, açık kaynak kodlu, ücretsiz ve bizim de geliştirmek istediğimiz hikaye tabanlı oyunlar için oldukça uygun olan bu oyun motorunu kullanmaya karar verdik.</a:t>
            </a:r>
          </a:p>
        </p:txBody>
      </p:sp>
      <p:sp>
        <p:nvSpPr>
          <p:cNvPr id="4" name="Dikdörtgen 3"/>
          <p:cNvSpPr/>
          <p:nvPr/>
        </p:nvSpPr>
        <p:spPr>
          <a:xfrm>
            <a:off x="2094185" y="19924815"/>
            <a:ext cx="3604302" cy="385096"/>
          </a:xfrm>
          <a:prstGeom prst="rect">
            <a:avLst/>
          </a:prstGeom>
        </p:spPr>
        <p:txBody>
          <a:bodyPr wrap="none" lIns="76572" tIns="38286" rIns="76572" bIns="38286">
            <a:spAutoFit/>
          </a:bodyPr>
          <a:lstStyle/>
          <a:p>
            <a:r>
              <a:rPr lang="tr-TR" sz="2000" i="1">
                <a:latin typeface="Times New Roman" pitchFamily="18" charset="0"/>
                <a:cs typeface="Times New Roman" pitchFamily="18" charset="0"/>
              </a:rPr>
              <a:t>Şekil 1</a:t>
            </a:r>
            <a:r>
              <a:rPr lang="tr-TR" sz="2000">
                <a:latin typeface="Times New Roman" pitchFamily="18" charset="0"/>
                <a:cs typeface="Times New Roman" pitchFamily="18" charset="0"/>
              </a:rPr>
              <a:t>: </a:t>
            </a:r>
            <a:r>
              <a:rPr lang="en-US" sz="2000" err="1">
                <a:latin typeface="Times New Roman" pitchFamily="18" charset="0"/>
                <a:cs typeface="Times New Roman" pitchFamily="18" charset="0"/>
              </a:rPr>
              <a:t>Oyunun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başlangıç</a:t>
            </a:r>
            <a:r>
              <a:rPr lang="en-US" sz="2000">
                <a:latin typeface="Times New Roman" pitchFamily="18" charset="0"/>
                <a:cs typeface="Times New Roman" pitchFamily="18" charset="0"/>
              </a:rPr>
              <a:t> </a:t>
            </a:r>
            <a:r>
              <a:rPr lang="tr-TR" sz="2000">
                <a:latin typeface="Times New Roman" pitchFamily="18" charset="0"/>
                <a:cs typeface="Times New Roman" pitchFamily="18" charset="0"/>
              </a:rPr>
              <a:t>ekranı</a:t>
            </a:r>
            <a:endParaRPr lang="tr-TR" sz="2000" i="1">
              <a:latin typeface="Times New Roman" pitchFamily="18" charset="0"/>
              <a:cs typeface="Times New Roman" pitchFamily="18" charset="0"/>
            </a:endParaRPr>
          </a:p>
        </p:txBody>
      </p:sp>
      <p:sp>
        <p:nvSpPr>
          <p:cNvPr id="6" name="Dikdörtgen 5"/>
          <p:cNvSpPr/>
          <p:nvPr/>
        </p:nvSpPr>
        <p:spPr>
          <a:xfrm>
            <a:off x="7994318" y="19921173"/>
            <a:ext cx="3418354" cy="385096"/>
          </a:xfrm>
          <a:prstGeom prst="rect">
            <a:avLst/>
          </a:prstGeom>
        </p:spPr>
        <p:txBody>
          <a:bodyPr wrap="none" lIns="76572" tIns="38286" rIns="76572" bIns="38286">
            <a:spAutoFit/>
          </a:bodyPr>
          <a:lstStyle/>
          <a:p>
            <a:r>
              <a:rPr lang="tr-TR" sz="2000" i="1">
                <a:latin typeface="Times New Roman" pitchFamily="18" charset="0"/>
                <a:cs typeface="Times New Roman" pitchFamily="18" charset="0"/>
              </a:rPr>
              <a:t>Şekil 2</a:t>
            </a:r>
            <a:r>
              <a:rPr lang="tr-TR" sz="2000">
                <a:latin typeface="Times New Roman" pitchFamily="18" charset="0"/>
                <a:cs typeface="Times New Roman" pitchFamily="18" charset="0"/>
              </a:rPr>
              <a:t>: </a:t>
            </a:r>
            <a:r>
              <a:rPr lang="en-US" sz="2000" err="1">
                <a:latin typeface="Times New Roman" pitchFamily="18" charset="0"/>
                <a:cs typeface="Times New Roman" pitchFamily="18" charset="0"/>
              </a:rPr>
              <a:t>Oyunun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oynanış</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ekranı</a:t>
            </a:r>
            <a:endParaRPr lang="tr-TR" sz="1500" i="1">
              <a:latin typeface="Times New Roman" pitchFamily="18" charset="0"/>
              <a:cs typeface="Times New Roman" pitchFamily="18" charset="0"/>
            </a:endParaRPr>
          </a:p>
        </p:txBody>
      </p:sp>
      <p:sp>
        <p:nvSpPr>
          <p:cNvPr id="19" name="Metin Yer Tutucusu 4"/>
          <p:cNvSpPr txBox="1">
            <a:spLocks/>
          </p:cNvSpPr>
          <p:nvPr/>
        </p:nvSpPr>
        <p:spPr>
          <a:xfrm>
            <a:off x="902408" y="27231642"/>
            <a:ext cx="11927053" cy="1757558"/>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lvl="0"/>
            <a:r>
              <a:rPr lang="tr-TR" sz="1500" b="0">
                <a:latin typeface="Times New Roman" pitchFamily="18" charset="0"/>
                <a:cs typeface="Times New Roman" pitchFamily="18" charset="0"/>
              </a:rPr>
              <a:t>  </a:t>
            </a:r>
          </a:p>
          <a:p>
            <a:pPr marL="0" lvl="1" algn="ctr">
              <a:spcBef>
                <a:spcPts val="0"/>
              </a:spcBef>
              <a:spcAft>
                <a:spcPts val="1675"/>
              </a:spcAft>
            </a:pPr>
            <a:r>
              <a:rPr lang="tr-TR" sz="2500">
                <a:latin typeface="Times New Roman" pitchFamily="18" charset="0"/>
                <a:cs typeface="Times New Roman" pitchFamily="18" charset="0"/>
              </a:rPr>
              <a:t>Kullanılan Yöntem</a:t>
            </a:r>
            <a:r>
              <a:rPr lang="en-US" sz="2500">
                <a:latin typeface="Times New Roman" pitchFamily="18" charset="0"/>
                <a:cs typeface="Times New Roman" pitchFamily="18" charset="0"/>
              </a:rPr>
              <a:t>ler</a:t>
            </a:r>
            <a:endParaRPr lang="tr-TR" sz="2500">
              <a:latin typeface="Times New Roman" pitchFamily="18" charset="0"/>
              <a:cs typeface="Times New Roman" pitchFamily="18" charset="0"/>
            </a:endParaRPr>
          </a:p>
          <a:p>
            <a:pPr algn="just"/>
            <a:r>
              <a:rPr lang="en-US" sz="2000" b="0">
                <a:latin typeface="Times New Roman" pitchFamily="18" charset="0"/>
                <a:cs typeface="Times New Roman" pitchFamily="18" charset="0"/>
              </a:rPr>
              <a:t>Günümüz oyuncularının, yapılan araştırmalara göre oyunlardan beklediği en önemli özelliklerden biri hikâye anlatımıdır. Bu sebepten dolayı biz de oyunumuzun daha geniş bir kitleye ulaşabilmesini sağlamak için, oyunculara ilgi çekici olacağını düşündüğümüz bir hikaye ve atmosfer sunmak istedik. Böylelikle hem daha fazla insanın ilgisini çekmiş, hem de oyunculara yaptırmak istediğimiz seçimler için sağlam bir zemin hazırlamış olduk.</a:t>
            </a:r>
            <a:endParaRPr lang="tr-TR" sz="2000" b="0">
              <a:latin typeface="Times New Roman" pitchFamily="18" charset="0"/>
              <a:cs typeface="Times New Roman" pitchFamily="18" charset="0"/>
            </a:endParaRPr>
          </a:p>
        </p:txBody>
      </p:sp>
      <p:sp>
        <p:nvSpPr>
          <p:cNvPr id="10" name="Rectangle 2"/>
          <p:cNvSpPr>
            <a:spLocks noChangeArrowheads="1"/>
          </p:cNvSpPr>
          <p:nvPr/>
        </p:nvSpPr>
        <p:spPr bwMode="auto">
          <a:xfrm>
            <a:off x="0" y="-377308"/>
            <a:ext cx="154704" cy="113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572" tIns="38286" rIns="76572" bIns="38286" numCol="1" anchor="ctr" anchorCtr="0" compatLnSpc="1">
            <a:prstTxWarp prst="textNoShape">
              <a:avLst/>
            </a:prstTxWarp>
            <a:spAutoFit/>
          </a:bodyPr>
          <a:lstStyle/>
          <a:p>
            <a:endParaRPr lang="tr-TR"/>
          </a:p>
        </p:txBody>
      </p:sp>
      <p:sp>
        <p:nvSpPr>
          <p:cNvPr id="17" name="Rectangle 3"/>
          <p:cNvSpPr>
            <a:spLocks noChangeArrowheads="1"/>
          </p:cNvSpPr>
          <p:nvPr/>
        </p:nvSpPr>
        <p:spPr bwMode="auto">
          <a:xfrm>
            <a:off x="907349" y="32690652"/>
            <a:ext cx="11927050" cy="38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572" tIns="38286" rIns="76572" bIns="38286" numCol="1" anchor="ctr" anchorCtr="0" compatLnSpc="1">
            <a:prstTxWarp prst="textNoShape">
              <a:avLst/>
            </a:prstTxWarp>
            <a:spAutoFit/>
          </a:bodyPr>
          <a:lstStyle/>
          <a:p>
            <a:pPr algn="ctr" defTabSz="765719" fontAlgn="base">
              <a:spcBef>
                <a:spcPct val="0"/>
              </a:spcBef>
              <a:spcAft>
                <a:spcPct val="0"/>
              </a:spcAft>
            </a:pPr>
            <a:r>
              <a:rPr lang="tr-TR" sz="2000" i="1">
                <a:latin typeface="Times New Roman" pitchFamily="18" charset="0"/>
                <a:cs typeface="Times New Roman" pitchFamily="18" charset="0"/>
              </a:rPr>
              <a:t>Şekil </a:t>
            </a:r>
            <a:r>
              <a:rPr lang="en-US" sz="2000" i="1">
                <a:latin typeface="Times New Roman" pitchFamily="18" charset="0"/>
                <a:cs typeface="Times New Roman" pitchFamily="18" charset="0"/>
              </a:rPr>
              <a:t>4</a:t>
            </a:r>
            <a:r>
              <a:rPr lang="tr-TR" sz="2000" i="1">
                <a:latin typeface="Times New Roman" pitchFamily="18" charset="0"/>
                <a:cs typeface="Times New Roman" pitchFamily="18" charset="0"/>
              </a:rPr>
              <a:t>: </a:t>
            </a:r>
            <a:r>
              <a:rPr lang="en-US" sz="2000" i="1">
                <a:latin typeface="Times New Roman" pitchFamily="18" charset="0"/>
                <a:cs typeface="Times New Roman" pitchFamily="18" charset="0"/>
              </a:rPr>
              <a:t>Örnek hikaye ve bilgi akış diyagramı</a:t>
            </a:r>
            <a:endParaRPr lang="tr-TR" sz="2000">
              <a:latin typeface="Times New Roman" pitchFamily="18" charset="0"/>
              <a:cs typeface="Times New Roman" pitchFamily="18" charset="0"/>
            </a:endParaRPr>
          </a:p>
        </p:txBody>
      </p:sp>
      <p:sp>
        <p:nvSpPr>
          <p:cNvPr id="18" name="Dikdörtgen 17"/>
          <p:cNvSpPr/>
          <p:nvPr/>
        </p:nvSpPr>
        <p:spPr>
          <a:xfrm>
            <a:off x="880099" y="33478327"/>
            <a:ext cx="11627378" cy="1616203"/>
          </a:xfrm>
          <a:prstGeom prst="rect">
            <a:avLst/>
          </a:prstGeom>
        </p:spPr>
        <p:txBody>
          <a:bodyPr wrap="square" lIns="76572" tIns="38286" rIns="76572" bIns="38286">
            <a:spAutoFit/>
          </a:bodyPr>
          <a:lstStyle/>
          <a:p>
            <a:pPr marL="215358" algn="just"/>
            <a:r>
              <a:rPr lang="en-US" sz="2000">
                <a:latin typeface="Times New Roman" pitchFamily="18" charset="0"/>
                <a:cs typeface="Times New Roman" pitchFamily="18" charset="0"/>
              </a:rPr>
              <a:t>Projemizin merkezine yapılan seçimleri ve seçimlerin ilerlediği akışı koyduğumuz için, tasarım aşamasında en çok bir hikâye içerisindeki dallanmaya önem verdik. Oyuncunun takip etmesini istediğimiz hikayeyi hazırladıktan sonra bir akış şeması hazırladık ve oyuncunun yaptığı seçimlerin, oyunun hangi bölümlerinde olacağını, yaptığı seçimin nereyi, nasıl bir şekilde etkileyeceğini kararlaştırdık. Bundan sonra geriye kalan oyunun geliştirilme aşamasına geçmekti.</a:t>
            </a:r>
          </a:p>
        </p:txBody>
      </p:sp>
      <p:sp>
        <p:nvSpPr>
          <p:cNvPr id="26" name="Metin Yer Tutucusu 4"/>
          <p:cNvSpPr txBox="1">
            <a:spLocks/>
          </p:cNvSpPr>
          <p:nvPr/>
        </p:nvSpPr>
        <p:spPr>
          <a:xfrm>
            <a:off x="12579995" y="8038394"/>
            <a:ext cx="11991198" cy="2926572"/>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marL="1330" lvl="1" algn="ctr">
              <a:spcBef>
                <a:spcPts val="0"/>
              </a:spcBef>
              <a:spcAft>
                <a:spcPts val="1675"/>
              </a:spcAft>
            </a:pPr>
            <a:r>
              <a:rPr lang="en-US" sz="2500">
                <a:latin typeface="Times New Roman" pitchFamily="18" charset="0"/>
                <a:cs typeface="Times New Roman" pitchFamily="18" charset="0"/>
              </a:rPr>
              <a:t>Oyunun Amacı ve Senaryosu</a:t>
            </a:r>
            <a:endParaRPr lang="tr-TR" sz="2500">
              <a:latin typeface="Times New Roman" pitchFamily="18" charset="0"/>
              <a:cs typeface="Times New Roman" pitchFamily="18" charset="0"/>
            </a:endParaRPr>
          </a:p>
          <a:p>
            <a:pPr algn="just"/>
            <a:r>
              <a:rPr lang="en-US" sz="2000" b="0">
                <a:latin typeface="Times New Roman" pitchFamily="18" charset="0"/>
                <a:cs typeface="Times New Roman" pitchFamily="18" charset="0"/>
              </a:rPr>
              <a:t>Crossing of the Rhine A.D. 406 adını verdiğimiz oyunumuz, yaşanmış tarihi bir olayı konu almaktadır. Tarihte, Moğol zulmünden batıya kaçan kabilelerin Kavimler Göçü’nü nasıl başlattığını hikayeleştirilmiş bir anlatımla deneyimleme imkanı sağlıyoruz. Her yaş grubunu hedef alarak geniş bir kitleye ulaşmaya çalışıyoruz.</a:t>
            </a:r>
          </a:p>
          <a:p>
            <a:pPr algn="just"/>
            <a:r>
              <a:rPr lang="en-US" sz="2000" b="0">
                <a:latin typeface="Times New Roman" pitchFamily="18" charset="0"/>
                <a:cs typeface="Times New Roman" pitchFamily="18" charset="0"/>
              </a:rPr>
              <a:t>Bu oyunu oynayan kişilere, hikayeli oyunları sevdirmek en önemli amaçlarımızdan. Oyun içinde anlatılan hikaye, kişinin verdiği kararlara göre şekillendiği ve değiştiği için oynayan kişi kendini oyundaki karakterlerin yerine koyabilir, tarihe kendisi etki ediyormuş ilüzyonuna erişebilir. Bu illüzyonu oyunda ki birçok sonla pekiştirerek daha yüksek etkili bir hale getirdik.</a:t>
            </a:r>
          </a:p>
        </p:txBody>
      </p:sp>
      <p:sp>
        <p:nvSpPr>
          <p:cNvPr id="34" name="Metin Yer Tutucusu 4"/>
          <p:cNvSpPr txBox="1">
            <a:spLocks/>
          </p:cNvSpPr>
          <p:nvPr/>
        </p:nvSpPr>
        <p:spPr>
          <a:xfrm>
            <a:off x="12821152" y="25252159"/>
            <a:ext cx="11991198" cy="6395834"/>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Bef>
                <a:spcPts val="0"/>
              </a:spcBef>
              <a:spcAft>
                <a:spcPts val="1675"/>
              </a:spcAft>
            </a:pPr>
            <a:r>
              <a:rPr lang="tr-TR" sz="2500">
                <a:latin typeface="Times New Roman" pitchFamily="18" charset="0"/>
                <a:cs typeface="Times New Roman" pitchFamily="18" charset="0"/>
              </a:rPr>
              <a:t>Sonuçlar</a:t>
            </a:r>
          </a:p>
          <a:p>
            <a:pPr algn="just"/>
            <a:r>
              <a:rPr lang="en-US" sz="2000" b="0">
                <a:latin typeface="Times New Roman" pitchFamily="18" charset="0"/>
                <a:cs typeface="Times New Roman" pitchFamily="18" charset="0"/>
              </a:rPr>
              <a:t>Projemize başlarken, oyunun en son hali ortaya çıktığı zamana kadar gerçekleştirmek istediğimiz ana hedeflerimiz vardı. Bunlar:</a:t>
            </a:r>
          </a:p>
          <a:p>
            <a:pPr algn="just"/>
            <a:r>
              <a:rPr lang="en-US" sz="2000" b="0">
                <a:latin typeface="Times New Roman" pitchFamily="18" charset="0"/>
                <a:cs typeface="Times New Roman" pitchFamily="18" charset="0"/>
              </a:rPr>
              <a:t>• Oyuncuları etkileyecek, orjinal bir hikaye örgüsü</a:t>
            </a:r>
          </a:p>
          <a:p>
            <a:pPr algn="just"/>
            <a:r>
              <a:rPr lang="en-US" sz="2000" b="0">
                <a:latin typeface="Times New Roman" pitchFamily="18" charset="0"/>
                <a:cs typeface="Times New Roman" pitchFamily="18" charset="0"/>
              </a:rPr>
              <a:t>• Verilen kararların, yapılan seçimlerin, oyunun sonunu ve gidişatını etkilemesi</a:t>
            </a:r>
          </a:p>
          <a:p>
            <a:pPr algn="just"/>
            <a:r>
              <a:rPr lang="en-US" sz="2000" b="0">
                <a:latin typeface="Times New Roman" pitchFamily="18" charset="0"/>
                <a:cs typeface="Times New Roman" pitchFamily="18" charset="0"/>
              </a:rPr>
              <a:t>• Oyuncuları sıkmayacak bir aksiyon sistemi</a:t>
            </a:r>
          </a:p>
          <a:p>
            <a:pPr algn="just"/>
            <a:r>
              <a:rPr lang="en-US" sz="2000" b="0">
                <a:latin typeface="Times New Roman" pitchFamily="18" charset="0"/>
                <a:cs typeface="Times New Roman" pitchFamily="18" charset="0"/>
              </a:rPr>
              <a:t>Bu hedeflerin ilk ikisinde başarıya ulaştığımızı söyleyebiliriz. Ortaya çıkan sonuçlara bakarak, göz ardı etmememiz gerektiğini düşündüğümüz en önemli yorumlar, oyunun bitirilme süresi ve oyun sonlarının çeşitliliği üzerine olacaktır. Zaman kısıtlamasını doğru bir şekilde hesaplayamadığımız ve bu tarz bir proje üzerinde ilk defa çalışmamızın doğurduğu bir sonuç olarak, kusursuz bir plan yapmadığımızı söylememiz gerekiyor. Ve bunun sonucunu, en çok kötü yorum alan aksiyon sistemimizde görüyoruz. Yeterince eğlenceli ve ilgi çekici olmayan, oldukça tekrara binen ve kısa sürede oyuncuyu sıkan aksiyon mekaniklerimiz, bu projemizi tekrardan ele alıyor olsak, en çok önem vereceğimizi düşündüğümüz başlık olmaktadır. Bu tarz bir proje üzerinde tekrar çalışmak istersek, ileriye yönelik olarak, daha detaylı bir planlama yapmamızı ve bize, daha çok esmeklik sağlayabilecek, farklı bir oyun motoru üzerinde deneme yapmamız gerektiğini düşünüyoruz. Buna rağmen, oyunumuzda gerçekleştirmek istediğimiz özgün, orjinal ve ilgi çekici hikaye örgüsü oluşturmayı, seçimlerle oyunculara farklı deneyimler yaşatmayı başarabilmiş olmamız, bir sonraki oyun projemizde bu mekaniklere tekrardan yer vermemiz gerektiği konusunda bizi ikna etti.</a:t>
            </a:r>
          </a:p>
        </p:txBody>
      </p:sp>
      <p:sp>
        <p:nvSpPr>
          <p:cNvPr id="35" name="Metin Yer Tutucusu 2">
            <a:extLst>
              <a:ext uri="{FF2B5EF4-FFF2-40B4-BE49-F238E27FC236}">
                <a16:creationId xmlns:a16="http://schemas.microsoft.com/office/drawing/2014/main" id="{5534F9DC-03BA-4E6E-B70D-2BAFF0AF0FC3}"/>
              </a:ext>
            </a:extLst>
          </p:cNvPr>
          <p:cNvSpPr txBox="1">
            <a:spLocks/>
          </p:cNvSpPr>
          <p:nvPr/>
        </p:nvSpPr>
        <p:spPr>
          <a:xfrm>
            <a:off x="8792856" y="4410729"/>
            <a:ext cx="7677215" cy="2573927"/>
          </a:xfrm>
          <a:prstGeom prst="rect">
            <a:avLst/>
          </a:prstGeom>
        </p:spPr>
        <p:txBody>
          <a:bodyPr vert="horz" lIns="349734" tIns="174868" rIns="349734" bIns="174868" rtlCol="0" anchor="b">
            <a:noAutofit/>
          </a:bodyPr>
          <a:lstStyle>
            <a:lvl1pPr marL="0" indent="0" algn="l" defTabSz="3497343" rtl="0" eaLnBrk="1" latinLnBrk="0" hangingPunct="1">
              <a:spcBef>
                <a:spcPct val="20000"/>
              </a:spcBef>
              <a:buFont typeface="Arial" pitchFamily="34" charset="0"/>
              <a:buNone/>
              <a:defRPr sz="9200" b="1" kern="1200">
                <a:solidFill>
                  <a:schemeClr val="tx1"/>
                </a:solidFill>
                <a:latin typeface="+mn-lt"/>
                <a:ea typeface="+mn-ea"/>
                <a:cs typeface="+mn-cs"/>
              </a:defRPr>
            </a:lvl1pPr>
            <a:lvl2pPr marL="1748671" indent="0" algn="l" defTabSz="3497343" rtl="0" eaLnBrk="1" latinLnBrk="0" hangingPunct="1">
              <a:spcBef>
                <a:spcPct val="20000"/>
              </a:spcBef>
              <a:buFont typeface="Arial" pitchFamily="34" charset="0"/>
              <a:buNone/>
              <a:defRPr sz="7600" b="1" kern="1200">
                <a:solidFill>
                  <a:schemeClr val="tx1"/>
                </a:solidFill>
                <a:latin typeface="+mn-lt"/>
                <a:ea typeface="+mn-ea"/>
                <a:cs typeface="+mn-cs"/>
              </a:defRPr>
            </a:lvl2pPr>
            <a:lvl3pPr marL="3497343" indent="0" algn="l" defTabSz="3497343" rtl="0" eaLnBrk="1" latinLnBrk="0" hangingPunct="1">
              <a:spcBef>
                <a:spcPct val="20000"/>
              </a:spcBef>
              <a:buFont typeface="Arial" pitchFamily="34" charset="0"/>
              <a:buNone/>
              <a:defRPr sz="6900" b="1" kern="1200">
                <a:solidFill>
                  <a:schemeClr val="tx1"/>
                </a:solidFill>
                <a:latin typeface="+mn-lt"/>
                <a:ea typeface="+mn-ea"/>
                <a:cs typeface="+mn-cs"/>
              </a:defRPr>
            </a:lvl3pPr>
            <a:lvl4pPr marL="5246015"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4pPr>
            <a:lvl5pPr marL="6994686"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5pPr>
            <a:lvl6pPr marL="8743357"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6pPr>
            <a:lvl7pPr marL="10492029"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7pPr>
            <a:lvl8pPr marL="12240700"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8pPr>
            <a:lvl9pPr marL="13989372"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9pPr>
          </a:lstStyle>
          <a:p>
            <a:pPr algn="ctr"/>
            <a:r>
              <a:rPr lang="en-US" sz="3300" b="0" i="1">
                <a:latin typeface="Times New Roman" pitchFamily="18" charset="0"/>
                <a:cs typeface="Times New Roman" pitchFamily="18" charset="0"/>
              </a:rPr>
              <a:t>Erbil NAS</a:t>
            </a:r>
            <a:endParaRPr lang="tr-TR" sz="3300" b="0" i="1" baseline="30000">
              <a:latin typeface="Times New Roman" pitchFamily="18" charset="0"/>
              <a:cs typeface="Times New Roman" pitchFamily="18" charset="0"/>
            </a:endParaRPr>
          </a:p>
          <a:p>
            <a:pPr algn="ctr"/>
            <a:r>
              <a:rPr lang="tr-TR" sz="3300" b="0">
                <a:latin typeface="Times New Roman" pitchFamily="18" charset="0"/>
                <a:cs typeface="Times New Roman" pitchFamily="18" charset="0"/>
              </a:rPr>
              <a:t>Bilgisayar Mühendisliği Bölümü</a:t>
            </a:r>
          </a:p>
          <a:p>
            <a:pPr algn="ctr"/>
            <a:r>
              <a:rPr lang="tr-TR" sz="3300" b="0">
                <a:latin typeface="Times New Roman" pitchFamily="18" charset="0"/>
                <a:cs typeface="Times New Roman" pitchFamily="18" charset="0"/>
              </a:rPr>
              <a:t>Sakarya Üniversitesi</a:t>
            </a:r>
          </a:p>
          <a:p>
            <a:pPr algn="ctr"/>
            <a:r>
              <a:rPr lang="en-US" sz="3300" b="0">
                <a:latin typeface="Times New Roman" pitchFamily="18" charset="0"/>
                <a:cs typeface="Times New Roman" pitchFamily="18" charset="0"/>
              </a:rPr>
              <a:t>info@erbilnas.com</a:t>
            </a:r>
            <a:endParaRPr lang="tr-TR" sz="3300" b="0">
              <a:latin typeface="Times New Roman" pitchFamily="18" charset="0"/>
              <a:cs typeface="Times New Roman" pitchFamily="18" charset="0"/>
            </a:endParaRPr>
          </a:p>
        </p:txBody>
      </p:sp>
      <p:sp>
        <p:nvSpPr>
          <p:cNvPr id="36" name="Metin Yer Tutucusu 2">
            <a:extLst>
              <a:ext uri="{FF2B5EF4-FFF2-40B4-BE49-F238E27FC236}">
                <a16:creationId xmlns:a16="http://schemas.microsoft.com/office/drawing/2014/main" id="{C840357F-622A-496A-B946-4AADE1717CC5}"/>
              </a:ext>
            </a:extLst>
          </p:cNvPr>
          <p:cNvSpPr txBox="1">
            <a:spLocks/>
          </p:cNvSpPr>
          <p:nvPr/>
        </p:nvSpPr>
        <p:spPr>
          <a:xfrm>
            <a:off x="16245737" y="4202488"/>
            <a:ext cx="7677215" cy="2573927"/>
          </a:xfrm>
          <a:prstGeom prst="rect">
            <a:avLst/>
          </a:prstGeom>
        </p:spPr>
        <p:txBody>
          <a:bodyPr vert="horz" lIns="349734" tIns="174868" rIns="349734" bIns="174868" rtlCol="0" anchor="b">
            <a:noAutofit/>
          </a:bodyPr>
          <a:lstStyle>
            <a:lvl1pPr marL="0" indent="0" algn="l" defTabSz="3497343" rtl="0" eaLnBrk="1" latinLnBrk="0" hangingPunct="1">
              <a:spcBef>
                <a:spcPct val="20000"/>
              </a:spcBef>
              <a:buFont typeface="Arial" pitchFamily="34" charset="0"/>
              <a:buNone/>
              <a:defRPr sz="9200" b="1" kern="1200">
                <a:solidFill>
                  <a:schemeClr val="tx1"/>
                </a:solidFill>
                <a:latin typeface="+mn-lt"/>
                <a:ea typeface="+mn-ea"/>
                <a:cs typeface="+mn-cs"/>
              </a:defRPr>
            </a:lvl1pPr>
            <a:lvl2pPr marL="1748671" indent="0" algn="l" defTabSz="3497343" rtl="0" eaLnBrk="1" latinLnBrk="0" hangingPunct="1">
              <a:spcBef>
                <a:spcPct val="20000"/>
              </a:spcBef>
              <a:buFont typeface="Arial" pitchFamily="34" charset="0"/>
              <a:buNone/>
              <a:defRPr sz="7600" b="1" kern="1200">
                <a:solidFill>
                  <a:schemeClr val="tx1"/>
                </a:solidFill>
                <a:latin typeface="+mn-lt"/>
                <a:ea typeface="+mn-ea"/>
                <a:cs typeface="+mn-cs"/>
              </a:defRPr>
            </a:lvl2pPr>
            <a:lvl3pPr marL="3497343" indent="0" algn="l" defTabSz="3497343" rtl="0" eaLnBrk="1" latinLnBrk="0" hangingPunct="1">
              <a:spcBef>
                <a:spcPct val="20000"/>
              </a:spcBef>
              <a:buFont typeface="Arial" pitchFamily="34" charset="0"/>
              <a:buNone/>
              <a:defRPr sz="6900" b="1" kern="1200">
                <a:solidFill>
                  <a:schemeClr val="tx1"/>
                </a:solidFill>
                <a:latin typeface="+mn-lt"/>
                <a:ea typeface="+mn-ea"/>
                <a:cs typeface="+mn-cs"/>
              </a:defRPr>
            </a:lvl3pPr>
            <a:lvl4pPr marL="5246015"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4pPr>
            <a:lvl5pPr marL="6994686"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5pPr>
            <a:lvl6pPr marL="8743357"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6pPr>
            <a:lvl7pPr marL="10492029"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7pPr>
            <a:lvl8pPr marL="12240700"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8pPr>
            <a:lvl9pPr marL="13989372"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9pPr>
          </a:lstStyle>
          <a:p>
            <a:pPr algn="ctr"/>
            <a:r>
              <a:rPr lang="en-US" sz="3300" b="0" i="1" err="1">
                <a:latin typeface="Times New Roman" pitchFamily="18" charset="0"/>
                <a:cs typeface="Times New Roman" pitchFamily="18" charset="0"/>
              </a:rPr>
              <a:t>Ömer</a:t>
            </a:r>
            <a:r>
              <a:rPr lang="en-US" sz="3300" b="0" i="1">
                <a:latin typeface="Times New Roman" pitchFamily="18" charset="0"/>
                <a:cs typeface="Times New Roman" pitchFamily="18" charset="0"/>
              </a:rPr>
              <a:t> Faruk COŞGUN</a:t>
            </a:r>
            <a:endParaRPr lang="tr-TR" sz="3300" b="0" i="1" baseline="30000">
              <a:latin typeface="Times New Roman" pitchFamily="18" charset="0"/>
              <a:cs typeface="Times New Roman" pitchFamily="18" charset="0"/>
            </a:endParaRPr>
          </a:p>
          <a:p>
            <a:pPr algn="ctr"/>
            <a:r>
              <a:rPr lang="tr-TR" sz="3300" b="0">
                <a:latin typeface="Times New Roman" pitchFamily="18" charset="0"/>
                <a:cs typeface="Times New Roman" pitchFamily="18" charset="0"/>
              </a:rPr>
              <a:t>Bilgisayar Mühendisliği Bölümü</a:t>
            </a:r>
          </a:p>
          <a:p>
            <a:pPr algn="ctr"/>
            <a:r>
              <a:rPr lang="tr-TR" sz="3300" b="0">
                <a:latin typeface="Times New Roman" pitchFamily="18" charset="0"/>
                <a:cs typeface="Times New Roman" pitchFamily="18" charset="0"/>
              </a:rPr>
              <a:t>Sakarya Üniversitesi</a:t>
            </a:r>
            <a:endParaRPr lang="en-US" sz="3300" b="0">
              <a:latin typeface="Times New Roman" pitchFamily="18" charset="0"/>
              <a:cs typeface="Times New Roman" pitchFamily="18" charset="0"/>
            </a:endParaRPr>
          </a:p>
          <a:p>
            <a:pPr algn="ctr"/>
            <a:r>
              <a:rPr lang="tr-TR" sz="3300" b="0">
                <a:latin typeface="Times New Roman" pitchFamily="18" charset="0"/>
                <a:cs typeface="Times New Roman" pitchFamily="18" charset="0"/>
              </a:rPr>
              <a:t>omer.f.cosgun@gmail</a:t>
            </a:r>
            <a:r>
              <a:rPr lang="en-US" sz="3300" b="0">
                <a:latin typeface="Times New Roman" pitchFamily="18" charset="0"/>
                <a:cs typeface="Times New Roman" pitchFamily="18" charset="0"/>
              </a:rPr>
              <a:t>.com</a:t>
            </a:r>
            <a:endParaRPr lang="tr-TR" sz="3300" b="0">
              <a:latin typeface="Times New Roman" pitchFamily="18" charset="0"/>
              <a:cs typeface="Times New Roman" pitchFamily="18" charset="0"/>
            </a:endParaRPr>
          </a:p>
        </p:txBody>
      </p:sp>
      <p:pic>
        <p:nvPicPr>
          <p:cNvPr id="29" name="Resim 28">
            <a:extLst>
              <a:ext uri="{FF2B5EF4-FFF2-40B4-BE49-F238E27FC236}">
                <a16:creationId xmlns:a16="http://schemas.microsoft.com/office/drawing/2014/main" id="{48132051-8222-4B2C-936C-3BBC1791C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834" y="12931314"/>
            <a:ext cx="5701004" cy="3003785"/>
          </a:xfrm>
          <a:prstGeom prst="rect">
            <a:avLst/>
          </a:prstGeom>
        </p:spPr>
      </p:pic>
      <p:pic>
        <p:nvPicPr>
          <p:cNvPr id="31" name="Resim 30">
            <a:extLst>
              <a:ext uri="{FF2B5EF4-FFF2-40B4-BE49-F238E27FC236}">
                <a16:creationId xmlns:a16="http://schemas.microsoft.com/office/drawing/2014/main" id="{EA7EB29F-C780-4E75-85A4-4D53557F7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9512" y="12931314"/>
            <a:ext cx="5607966" cy="3008123"/>
          </a:xfrm>
          <a:prstGeom prst="rect">
            <a:avLst/>
          </a:prstGeom>
        </p:spPr>
      </p:pic>
      <p:pic>
        <p:nvPicPr>
          <p:cNvPr id="39" name="Resim 38">
            <a:extLst>
              <a:ext uri="{FF2B5EF4-FFF2-40B4-BE49-F238E27FC236}">
                <a16:creationId xmlns:a16="http://schemas.microsoft.com/office/drawing/2014/main" id="{311749EF-0463-4244-8962-F3984FE46D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5834" y="16806362"/>
            <a:ext cx="5573218" cy="3118454"/>
          </a:xfrm>
          <a:prstGeom prst="rect">
            <a:avLst/>
          </a:prstGeom>
        </p:spPr>
      </p:pic>
      <p:pic>
        <p:nvPicPr>
          <p:cNvPr id="41" name="Resim 40">
            <a:extLst>
              <a:ext uri="{FF2B5EF4-FFF2-40B4-BE49-F238E27FC236}">
                <a16:creationId xmlns:a16="http://schemas.microsoft.com/office/drawing/2014/main" id="{B9C2EFE3-6319-4266-BE4B-9B37E1C7F3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7930" y="16828501"/>
            <a:ext cx="5728011" cy="3103029"/>
          </a:xfrm>
          <a:prstGeom prst="rect">
            <a:avLst/>
          </a:prstGeom>
        </p:spPr>
      </p:pic>
      <p:pic>
        <p:nvPicPr>
          <p:cNvPr id="43" name="Resim 42">
            <a:extLst>
              <a:ext uri="{FF2B5EF4-FFF2-40B4-BE49-F238E27FC236}">
                <a16:creationId xmlns:a16="http://schemas.microsoft.com/office/drawing/2014/main" id="{7D3C5D10-85F6-428A-AA21-3892887754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3467" y="29177153"/>
            <a:ext cx="9973901" cy="3326834"/>
          </a:xfrm>
          <a:prstGeom prst="rect">
            <a:avLst/>
          </a:prstGeom>
        </p:spPr>
      </p:pic>
      <p:sp>
        <p:nvSpPr>
          <p:cNvPr id="48" name="Metin Yer Tutucusu 4">
            <a:extLst>
              <a:ext uri="{FF2B5EF4-FFF2-40B4-BE49-F238E27FC236}">
                <a16:creationId xmlns:a16="http://schemas.microsoft.com/office/drawing/2014/main" id="{FDA6100F-1A92-4814-8383-4A39A991C4DE}"/>
              </a:ext>
            </a:extLst>
          </p:cNvPr>
          <p:cNvSpPr txBox="1">
            <a:spLocks/>
          </p:cNvSpPr>
          <p:nvPr/>
        </p:nvSpPr>
        <p:spPr>
          <a:xfrm>
            <a:off x="12578603" y="14580432"/>
            <a:ext cx="11991198" cy="3589459"/>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marL="1330" lvl="1" algn="ctr">
              <a:spcBef>
                <a:spcPts val="0"/>
              </a:spcBef>
              <a:spcAft>
                <a:spcPts val="1675"/>
              </a:spcAft>
            </a:pPr>
            <a:r>
              <a:rPr lang="en-US" sz="2500">
                <a:latin typeface="Times New Roman" pitchFamily="18" charset="0"/>
                <a:cs typeface="Times New Roman" pitchFamily="18" charset="0"/>
              </a:rPr>
              <a:t>Oyunda Kullanılan Materyaller</a:t>
            </a:r>
            <a:endParaRPr lang="tr-TR" sz="2500">
              <a:latin typeface="Times New Roman" pitchFamily="18" charset="0"/>
              <a:cs typeface="Times New Roman" pitchFamily="18" charset="0"/>
            </a:endParaRPr>
          </a:p>
          <a:p>
            <a:pPr algn="just"/>
            <a:r>
              <a:rPr lang="en-US" sz="2000" b="0">
                <a:latin typeface="Times New Roman" pitchFamily="18" charset="0"/>
                <a:cs typeface="Times New Roman" pitchFamily="18" charset="0"/>
              </a:rPr>
              <a:t>Tasarımları yaparken nelere dikkat ettiğimizi daha iyi açıklayabilmek için ilk önce UI ve UX kavramlarını kısaca tanıyalım. UX (User Experience); yani kullanıcı deneyimi, şirketlerin müşterileri ya da kullanıcıları için sürdürülebilir memnuniyet sağlamak adına yürütülen tasarım ve geliştirme çalışmalarıdır. UI (User Interface) ise; kullanıcı arayüzü anlamına gelir ve internet ya da mobil kullanıcıları için doğru yönlendirmeler yaparak daha uzun süreli ve kaliteli etkileşim yaratmayı amaçlayan tasarımlardır. Bunu kısaca anlattıktan sonra geliştirmekte olduğumuz projeyi tanıtmaya geçebiliriz.</a:t>
            </a:r>
          </a:p>
          <a:p>
            <a:pPr algn="just"/>
            <a:r>
              <a:rPr lang="en-US" sz="2000" b="0">
                <a:latin typeface="Times New Roman" pitchFamily="18" charset="0"/>
                <a:cs typeface="Times New Roman" pitchFamily="18" charset="0"/>
              </a:rPr>
              <a:t>Kullanıcı arayüzünü tasarlarken sade, anlaşılır, amaca hizmet eden ve oynanabilirlik için bir sorun teşkil etmemesine çaba gösterdik. Kullanıcı deneyimini arttırmak için sade tasarlanmış bir ekranda daha büyük butonlar kullanmaya özen gösterdik.</a:t>
            </a:r>
          </a:p>
        </p:txBody>
      </p:sp>
      <p:pic>
        <p:nvPicPr>
          <p:cNvPr id="45" name="Resim 44">
            <a:extLst>
              <a:ext uri="{FF2B5EF4-FFF2-40B4-BE49-F238E27FC236}">
                <a16:creationId xmlns:a16="http://schemas.microsoft.com/office/drawing/2014/main" id="{71773301-D8BE-49D2-80F8-69EA49D70A6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821152" y="18175503"/>
            <a:ext cx="5626171" cy="3164721"/>
          </a:xfrm>
          <a:prstGeom prst="rect">
            <a:avLst/>
          </a:prstGeom>
        </p:spPr>
      </p:pic>
      <p:pic>
        <p:nvPicPr>
          <p:cNvPr id="47" name="Resim 46">
            <a:extLst>
              <a:ext uri="{FF2B5EF4-FFF2-40B4-BE49-F238E27FC236}">
                <a16:creationId xmlns:a16="http://schemas.microsoft.com/office/drawing/2014/main" id="{D8D8319F-D3B6-4B19-A9E9-6F0EA98A3D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708799" y="17774232"/>
            <a:ext cx="2496992" cy="3565992"/>
          </a:xfrm>
          <a:prstGeom prst="rect">
            <a:avLst/>
          </a:prstGeom>
        </p:spPr>
      </p:pic>
      <p:sp>
        <p:nvSpPr>
          <p:cNvPr id="53" name="Dikdörtgen 52">
            <a:extLst>
              <a:ext uri="{FF2B5EF4-FFF2-40B4-BE49-F238E27FC236}">
                <a16:creationId xmlns:a16="http://schemas.microsoft.com/office/drawing/2014/main" id="{1F3E19A8-1BA3-49C5-A621-1A9A950C3FFA}"/>
              </a:ext>
            </a:extLst>
          </p:cNvPr>
          <p:cNvSpPr/>
          <p:nvPr/>
        </p:nvSpPr>
        <p:spPr>
          <a:xfrm>
            <a:off x="13093064" y="21363358"/>
            <a:ext cx="5082271" cy="385096"/>
          </a:xfrm>
          <a:prstGeom prst="rect">
            <a:avLst/>
          </a:prstGeom>
        </p:spPr>
        <p:txBody>
          <a:bodyPr wrap="none" lIns="76572" tIns="38286" rIns="76572" bIns="38286">
            <a:spAutoFit/>
          </a:bodyPr>
          <a:lstStyle/>
          <a:p>
            <a:r>
              <a:rPr lang="tr-TR" sz="2000" i="1">
                <a:latin typeface="Times New Roman" pitchFamily="18" charset="0"/>
                <a:cs typeface="Times New Roman" pitchFamily="18" charset="0"/>
              </a:rPr>
              <a:t>Şekil </a:t>
            </a:r>
            <a:r>
              <a:rPr lang="en-US" sz="2000" i="1">
                <a:latin typeface="Times New Roman" pitchFamily="18" charset="0"/>
                <a:cs typeface="Times New Roman" pitchFamily="18" charset="0"/>
              </a:rPr>
              <a:t>7</a:t>
            </a:r>
            <a:r>
              <a:rPr lang="tr-TR" sz="2000">
                <a:latin typeface="Times New Roman" pitchFamily="18" charset="0"/>
                <a:cs typeface="Times New Roman" pitchFamily="18" charset="0"/>
              </a:rPr>
              <a:t>: </a:t>
            </a:r>
            <a:r>
              <a:rPr lang="en-US" sz="2000">
                <a:latin typeface="Times New Roman" pitchFamily="18" charset="0"/>
                <a:cs typeface="Times New Roman" pitchFamily="18" charset="0"/>
              </a:rPr>
              <a:t>Oyundaki bir sahnenin arka plan görseli</a:t>
            </a:r>
            <a:endParaRPr lang="tr-TR" sz="2000" i="1">
              <a:latin typeface="Times New Roman" pitchFamily="18" charset="0"/>
              <a:cs typeface="Times New Roman" pitchFamily="18" charset="0"/>
            </a:endParaRPr>
          </a:p>
        </p:txBody>
      </p:sp>
      <p:sp>
        <p:nvSpPr>
          <p:cNvPr id="54" name="Dikdörtgen 53">
            <a:extLst>
              <a:ext uri="{FF2B5EF4-FFF2-40B4-BE49-F238E27FC236}">
                <a16:creationId xmlns:a16="http://schemas.microsoft.com/office/drawing/2014/main" id="{4456589A-943E-4D0D-95ED-EC89C59B11F5}"/>
              </a:ext>
            </a:extLst>
          </p:cNvPr>
          <p:cNvSpPr/>
          <p:nvPr/>
        </p:nvSpPr>
        <p:spPr>
          <a:xfrm>
            <a:off x="19991638" y="21363358"/>
            <a:ext cx="3931314" cy="385096"/>
          </a:xfrm>
          <a:prstGeom prst="rect">
            <a:avLst/>
          </a:prstGeom>
        </p:spPr>
        <p:txBody>
          <a:bodyPr wrap="none" lIns="76572" tIns="38286" rIns="76572" bIns="38286">
            <a:spAutoFit/>
          </a:bodyPr>
          <a:lstStyle/>
          <a:p>
            <a:r>
              <a:rPr lang="tr-TR" sz="2000" i="1">
                <a:latin typeface="Times New Roman" pitchFamily="18" charset="0"/>
                <a:cs typeface="Times New Roman" pitchFamily="18" charset="0"/>
              </a:rPr>
              <a:t>Şekil</a:t>
            </a:r>
            <a:r>
              <a:rPr lang="en-US" sz="2000" i="1">
                <a:latin typeface="Times New Roman" pitchFamily="18" charset="0"/>
                <a:cs typeface="Times New Roman" pitchFamily="18" charset="0"/>
              </a:rPr>
              <a:t> 8</a:t>
            </a:r>
            <a:r>
              <a:rPr lang="tr-TR" sz="2000">
                <a:latin typeface="Times New Roman" pitchFamily="18" charset="0"/>
                <a:cs typeface="Times New Roman" pitchFamily="18" charset="0"/>
              </a:rPr>
              <a:t>: </a:t>
            </a:r>
            <a:r>
              <a:rPr lang="en-US" sz="2000">
                <a:latin typeface="Times New Roman" pitchFamily="18" charset="0"/>
                <a:cs typeface="Times New Roman" pitchFamily="18" charset="0"/>
              </a:rPr>
              <a:t>Oyunda bulunan bir karakter</a:t>
            </a:r>
            <a:endParaRPr lang="tr-TR" sz="2000" i="1">
              <a:latin typeface="Times New Roman" pitchFamily="18" charset="0"/>
              <a:cs typeface="Times New Roman" pitchFamily="18" charset="0"/>
            </a:endParaRPr>
          </a:p>
        </p:txBody>
      </p:sp>
      <p:pic>
        <p:nvPicPr>
          <p:cNvPr id="50" name="Resim 49">
            <a:extLst>
              <a:ext uri="{FF2B5EF4-FFF2-40B4-BE49-F238E27FC236}">
                <a16:creationId xmlns:a16="http://schemas.microsoft.com/office/drawing/2014/main" id="{4EA93874-73E7-4B9F-946B-E7CF3A7DFC6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923898" y="21870159"/>
            <a:ext cx="5303392" cy="2979709"/>
          </a:xfrm>
          <a:prstGeom prst="rect">
            <a:avLst/>
          </a:prstGeom>
        </p:spPr>
      </p:pic>
      <p:sp>
        <p:nvSpPr>
          <p:cNvPr id="57" name="Dikdörtgen 56">
            <a:extLst>
              <a:ext uri="{FF2B5EF4-FFF2-40B4-BE49-F238E27FC236}">
                <a16:creationId xmlns:a16="http://schemas.microsoft.com/office/drawing/2014/main" id="{CF465326-AB43-4766-9B44-64C7C845B362}"/>
              </a:ext>
            </a:extLst>
          </p:cNvPr>
          <p:cNvSpPr/>
          <p:nvPr/>
        </p:nvSpPr>
        <p:spPr>
          <a:xfrm>
            <a:off x="14342673" y="24828010"/>
            <a:ext cx="8576817" cy="385096"/>
          </a:xfrm>
          <a:prstGeom prst="rect">
            <a:avLst/>
          </a:prstGeom>
        </p:spPr>
        <p:txBody>
          <a:bodyPr wrap="none" lIns="76572" tIns="38286" rIns="76572" bIns="38286">
            <a:spAutoFit/>
          </a:bodyPr>
          <a:lstStyle/>
          <a:p>
            <a:r>
              <a:rPr lang="tr-TR" sz="2000" i="1">
                <a:latin typeface="Times New Roman" pitchFamily="18" charset="0"/>
                <a:cs typeface="Times New Roman" pitchFamily="18" charset="0"/>
              </a:rPr>
              <a:t>Şekil </a:t>
            </a:r>
            <a:r>
              <a:rPr lang="en-US" sz="2000" i="1">
                <a:latin typeface="Times New Roman" pitchFamily="18" charset="0"/>
                <a:cs typeface="Times New Roman" pitchFamily="18" charset="0"/>
              </a:rPr>
              <a:t>9: </a:t>
            </a:r>
            <a:r>
              <a:rPr lang="tr-TR" sz="2000">
                <a:latin typeface="Times New Roman" pitchFamily="18" charset="0"/>
                <a:cs typeface="Times New Roman" pitchFamily="18" charset="0"/>
              </a:rPr>
              <a:t>Kullanıcı arayüzünü tasarlarken</a:t>
            </a:r>
            <a:r>
              <a:rPr lang="en-US" sz="2000">
                <a:latin typeface="Times New Roman" pitchFamily="18" charset="0"/>
                <a:cs typeface="Times New Roman" pitchFamily="18" charset="0"/>
              </a:rPr>
              <a:t>,</a:t>
            </a:r>
            <a:r>
              <a:rPr lang="tr-TR" sz="2000">
                <a:latin typeface="Times New Roman" pitchFamily="18" charset="0"/>
                <a:cs typeface="Times New Roman" pitchFamily="18" charset="0"/>
              </a:rPr>
              <a:t> sade</a:t>
            </a:r>
            <a:r>
              <a:rPr lang="en-US" sz="2000">
                <a:latin typeface="Times New Roman" pitchFamily="18" charset="0"/>
                <a:cs typeface="Times New Roman" pitchFamily="18" charset="0"/>
              </a:rPr>
              <a:t> ve anlaşılır olmasına </a:t>
            </a:r>
            <a:r>
              <a:rPr lang="tr-TR" sz="2000">
                <a:latin typeface="Times New Roman" pitchFamily="18" charset="0"/>
                <a:cs typeface="Times New Roman" pitchFamily="18" charset="0"/>
              </a:rPr>
              <a:t>çaba gösterdik</a:t>
            </a:r>
            <a:endParaRPr lang="tr-TR" sz="2000" i="1">
              <a:latin typeface="Times New Roman" pitchFamily="18" charset="0"/>
              <a:cs typeface="Times New Roman" pitchFamily="18" charset="0"/>
            </a:endParaRPr>
          </a:p>
        </p:txBody>
      </p:sp>
      <p:pic>
        <p:nvPicPr>
          <p:cNvPr id="52" name="Resim 51">
            <a:extLst>
              <a:ext uri="{FF2B5EF4-FFF2-40B4-BE49-F238E27FC236}">
                <a16:creationId xmlns:a16="http://schemas.microsoft.com/office/drawing/2014/main" id="{2E004C5F-10FD-45DF-88EE-8187BC486D1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093091" y="31687046"/>
            <a:ext cx="5675081" cy="3008869"/>
          </a:xfrm>
          <a:prstGeom prst="rect">
            <a:avLst/>
          </a:prstGeom>
        </p:spPr>
        <p:style>
          <a:lnRef idx="2">
            <a:schemeClr val="dk1"/>
          </a:lnRef>
          <a:fillRef idx="1">
            <a:schemeClr val="lt1"/>
          </a:fillRef>
          <a:effectRef idx="0">
            <a:schemeClr val="dk1"/>
          </a:effectRef>
          <a:fontRef idx="minor">
            <a:schemeClr val="dk1"/>
          </a:fontRef>
        </p:style>
      </p:pic>
      <p:pic>
        <p:nvPicPr>
          <p:cNvPr id="56" name="Resim 55">
            <a:extLst>
              <a:ext uri="{FF2B5EF4-FFF2-40B4-BE49-F238E27FC236}">
                <a16:creationId xmlns:a16="http://schemas.microsoft.com/office/drawing/2014/main" id="{45664851-F8A1-4638-B229-E30DCE87DF3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944088" y="31677094"/>
            <a:ext cx="5625713" cy="3008868"/>
          </a:xfrm>
          <a:prstGeom prst="rect">
            <a:avLst/>
          </a:prstGeom>
        </p:spPr>
        <p:style>
          <a:lnRef idx="2">
            <a:schemeClr val="dk1"/>
          </a:lnRef>
          <a:fillRef idx="1">
            <a:schemeClr val="lt1"/>
          </a:fillRef>
          <a:effectRef idx="0">
            <a:schemeClr val="dk1"/>
          </a:effectRef>
          <a:fontRef idx="minor">
            <a:schemeClr val="dk1"/>
          </a:fontRef>
        </p:style>
      </p:pic>
      <p:sp>
        <p:nvSpPr>
          <p:cNvPr id="62" name="Dikdörtgen 61">
            <a:extLst>
              <a:ext uri="{FF2B5EF4-FFF2-40B4-BE49-F238E27FC236}">
                <a16:creationId xmlns:a16="http://schemas.microsoft.com/office/drawing/2014/main" id="{68964ED1-48DE-4408-BBCF-CE49368D53CE}"/>
              </a:ext>
            </a:extLst>
          </p:cNvPr>
          <p:cNvSpPr/>
          <p:nvPr/>
        </p:nvSpPr>
        <p:spPr>
          <a:xfrm>
            <a:off x="14499730" y="34793375"/>
            <a:ext cx="10983816" cy="385096"/>
          </a:xfrm>
          <a:prstGeom prst="rect">
            <a:avLst/>
          </a:prstGeom>
        </p:spPr>
        <p:txBody>
          <a:bodyPr wrap="square" lIns="76572" tIns="38286" rIns="76572" bIns="38286">
            <a:spAutoFit/>
          </a:bodyPr>
          <a:lstStyle/>
          <a:p>
            <a:r>
              <a:rPr lang="tr-TR" sz="2000" i="1">
                <a:latin typeface="Times New Roman" pitchFamily="18" charset="0"/>
                <a:cs typeface="Times New Roman" pitchFamily="18" charset="0"/>
              </a:rPr>
              <a:t>Şekil </a:t>
            </a:r>
            <a:r>
              <a:rPr lang="en-US" sz="2000" i="1">
                <a:latin typeface="Times New Roman" pitchFamily="18" charset="0"/>
                <a:cs typeface="Times New Roman" pitchFamily="18" charset="0"/>
              </a:rPr>
              <a:t>10: Oyunun çalışma düzenini ve verimliliğini kontrol ettiğimiz performans testleri</a:t>
            </a:r>
            <a:endParaRPr lang="tr-TR" sz="2000" i="1">
              <a:latin typeface="Times New Roman" pitchFamily="18" charset="0"/>
              <a:cs typeface="Times New Roman" pitchFamily="18" charset="0"/>
            </a:endParaRPr>
          </a:p>
        </p:txBody>
      </p:sp>
      <p:sp>
        <p:nvSpPr>
          <p:cNvPr id="33" name="Dikdörtgen 52">
            <a:extLst>
              <a:ext uri="{FF2B5EF4-FFF2-40B4-BE49-F238E27FC236}">
                <a16:creationId xmlns:a16="http://schemas.microsoft.com/office/drawing/2014/main" id="{B795AAE1-CEB2-48A9-9C9F-2BC57C46F53C}"/>
              </a:ext>
            </a:extLst>
          </p:cNvPr>
          <p:cNvSpPr/>
          <p:nvPr/>
        </p:nvSpPr>
        <p:spPr>
          <a:xfrm>
            <a:off x="12670365" y="14036224"/>
            <a:ext cx="5960716" cy="385096"/>
          </a:xfrm>
          <a:prstGeom prst="rect">
            <a:avLst/>
          </a:prstGeom>
        </p:spPr>
        <p:txBody>
          <a:bodyPr wrap="none" lIns="76572" tIns="38286" rIns="76572" bIns="38286">
            <a:spAutoFit/>
          </a:bodyPr>
          <a:lstStyle/>
          <a:p>
            <a:r>
              <a:rPr lang="tr-TR" sz="2000" i="1">
                <a:latin typeface="Times New Roman" pitchFamily="18" charset="0"/>
                <a:cs typeface="Times New Roman" pitchFamily="18" charset="0"/>
              </a:rPr>
              <a:t>Şekil </a:t>
            </a:r>
            <a:r>
              <a:rPr lang="en-US" sz="2000" i="1">
                <a:latin typeface="Times New Roman" pitchFamily="18" charset="0"/>
                <a:cs typeface="Times New Roman" pitchFamily="18" charset="0"/>
              </a:rPr>
              <a:t>5</a:t>
            </a:r>
            <a:r>
              <a:rPr lang="tr-TR" sz="2000">
                <a:latin typeface="Times New Roman" pitchFamily="18" charset="0"/>
                <a:cs typeface="Times New Roman" pitchFamily="18" charset="0"/>
              </a:rPr>
              <a:t>: </a:t>
            </a:r>
            <a:r>
              <a:rPr lang="en-US" sz="2000">
                <a:latin typeface="Times New Roman" pitchFamily="18" charset="0"/>
                <a:cs typeface="Times New Roman" pitchFamily="18" charset="0"/>
              </a:rPr>
              <a:t>Kendinizi, karakterin yerine koymanızı istiyoruz</a:t>
            </a:r>
            <a:endParaRPr lang="tr-TR" sz="2000" i="1">
              <a:latin typeface="Times New Roman" pitchFamily="18" charset="0"/>
              <a:cs typeface="Times New Roman" pitchFamily="18" charset="0"/>
            </a:endParaRPr>
          </a:p>
        </p:txBody>
      </p:sp>
      <p:sp>
        <p:nvSpPr>
          <p:cNvPr id="37" name="Dikdörtgen 52">
            <a:extLst>
              <a:ext uri="{FF2B5EF4-FFF2-40B4-BE49-F238E27FC236}">
                <a16:creationId xmlns:a16="http://schemas.microsoft.com/office/drawing/2014/main" id="{F3246616-FA85-4DDD-9B84-9C0E3B82CBA1}"/>
              </a:ext>
            </a:extLst>
          </p:cNvPr>
          <p:cNvSpPr/>
          <p:nvPr/>
        </p:nvSpPr>
        <p:spPr>
          <a:xfrm>
            <a:off x="18876686" y="14048110"/>
            <a:ext cx="5014944" cy="385096"/>
          </a:xfrm>
          <a:prstGeom prst="rect">
            <a:avLst/>
          </a:prstGeom>
        </p:spPr>
        <p:txBody>
          <a:bodyPr wrap="none" lIns="76572" tIns="38286" rIns="76572" bIns="38286">
            <a:spAutoFit/>
          </a:bodyPr>
          <a:lstStyle/>
          <a:p>
            <a:r>
              <a:rPr lang="tr-TR" sz="2000" i="1">
                <a:latin typeface="Times New Roman" pitchFamily="18" charset="0"/>
                <a:cs typeface="Times New Roman" pitchFamily="18" charset="0"/>
              </a:rPr>
              <a:t>Şekil </a:t>
            </a:r>
            <a:r>
              <a:rPr lang="en-US" sz="2000" i="1">
                <a:latin typeface="Times New Roman" pitchFamily="18" charset="0"/>
                <a:cs typeface="Times New Roman" pitchFamily="18" charset="0"/>
              </a:rPr>
              <a:t>6</a:t>
            </a:r>
            <a:r>
              <a:rPr lang="tr-TR" sz="2000">
                <a:latin typeface="Times New Roman" pitchFamily="18" charset="0"/>
                <a:cs typeface="Times New Roman" pitchFamily="18" charset="0"/>
              </a:rPr>
              <a:t>: </a:t>
            </a:r>
            <a:r>
              <a:rPr lang="en-US" sz="2000">
                <a:latin typeface="Times New Roman" pitchFamily="18" charset="0"/>
                <a:cs typeface="Times New Roman" pitchFamily="18" charset="0"/>
              </a:rPr>
              <a:t>Karakterlerle diyaloğa girebiliyorsunuz</a:t>
            </a:r>
            <a:endParaRPr lang="tr-TR" sz="2000" i="1">
              <a:latin typeface="Times New Roman" pitchFamily="18" charset="0"/>
              <a:cs typeface="Times New Roman" pitchFamily="18" charset="0"/>
            </a:endParaRPr>
          </a:p>
        </p:txBody>
      </p:sp>
      <p:pic>
        <p:nvPicPr>
          <p:cNvPr id="7" name="Picture 6" descr="A picture containing object&#10;&#10;Description automatically generated">
            <a:extLst>
              <a:ext uri="{FF2B5EF4-FFF2-40B4-BE49-F238E27FC236}">
                <a16:creationId xmlns:a16="http://schemas.microsoft.com/office/drawing/2014/main" id="{7A8ACA01-B848-404B-8F6C-FB3E7FA2FA2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07179" y="20471924"/>
            <a:ext cx="5573218" cy="3024452"/>
          </a:xfrm>
          <a:prstGeom prst="rect">
            <a:avLst/>
          </a:prstGeom>
        </p:spPr>
      </p:pic>
      <p:sp>
        <p:nvSpPr>
          <p:cNvPr id="38" name="Dikdörtgen 5">
            <a:extLst>
              <a:ext uri="{FF2B5EF4-FFF2-40B4-BE49-F238E27FC236}">
                <a16:creationId xmlns:a16="http://schemas.microsoft.com/office/drawing/2014/main" id="{036CCF9B-EDB1-41E8-B618-A5D282476690}"/>
              </a:ext>
            </a:extLst>
          </p:cNvPr>
          <p:cNvSpPr/>
          <p:nvPr/>
        </p:nvSpPr>
        <p:spPr>
          <a:xfrm>
            <a:off x="4788394" y="23490493"/>
            <a:ext cx="3916888" cy="385096"/>
          </a:xfrm>
          <a:prstGeom prst="rect">
            <a:avLst/>
          </a:prstGeom>
        </p:spPr>
        <p:txBody>
          <a:bodyPr wrap="none" lIns="76572" tIns="38286" rIns="76572" bIns="38286">
            <a:spAutoFit/>
          </a:bodyPr>
          <a:lstStyle/>
          <a:p>
            <a:r>
              <a:rPr lang="tr-TR" sz="2000" i="1">
                <a:latin typeface="Times New Roman" pitchFamily="18" charset="0"/>
                <a:cs typeface="Times New Roman" pitchFamily="18" charset="0"/>
              </a:rPr>
              <a:t>Şekil </a:t>
            </a:r>
            <a:r>
              <a:rPr lang="en-US" sz="2000" i="1">
                <a:latin typeface="Times New Roman" pitchFamily="18" charset="0"/>
                <a:cs typeface="Times New Roman" pitchFamily="18" charset="0"/>
              </a:rPr>
              <a:t>3</a:t>
            </a:r>
            <a:r>
              <a:rPr lang="tr-TR" sz="2000">
                <a:latin typeface="Times New Roman" pitchFamily="18" charset="0"/>
                <a:cs typeface="Times New Roman" pitchFamily="18" charset="0"/>
              </a:rPr>
              <a:t>: </a:t>
            </a:r>
            <a:r>
              <a:rPr lang="en-US" sz="2000" err="1">
                <a:latin typeface="Times New Roman" pitchFamily="18" charset="0"/>
                <a:cs typeface="Times New Roman" pitchFamily="18" charset="0"/>
              </a:rPr>
              <a:t>Oyunun</a:t>
            </a:r>
            <a:r>
              <a:rPr lang="en-US" sz="2000">
                <a:latin typeface="Times New Roman" pitchFamily="18" charset="0"/>
                <a:cs typeface="Times New Roman" pitchFamily="18" charset="0"/>
              </a:rPr>
              <a:t> seçim yapma ekranı</a:t>
            </a:r>
            <a:endParaRPr lang="tr-TR" sz="1500" i="1">
              <a:latin typeface="Times New Roman" pitchFamily="18" charset="0"/>
              <a:cs typeface="Times New Roman" pitchFamily="18" charset="0"/>
            </a:endParaRPr>
          </a:p>
        </p:txBody>
      </p:sp>
      <p:pic>
        <p:nvPicPr>
          <p:cNvPr id="13" name="Picture 12" descr="A screen shot of a person&#10;&#10;Description automatically generated">
            <a:extLst>
              <a:ext uri="{FF2B5EF4-FFF2-40B4-BE49-F238E27FC236}">
                <a16:creationId xmlns:a16="http://schemas.microsoft.com/office/drawing/2014/main" id="{07E93BBD-5076-4110-BF8F-15BE85EB4AA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2829461" y="11023776"/>
            <a:ext cx="5468704" cy="3006836"/>
          </a:xfrm>
          <a:prstGeom prst="rect">
            <a:avLst/>
          </a:prstGeom>
        </p:spPr>
      </p:pic>
      <p:pic>
        <p:nvPicPr>
          <p:cNvPr id="15" name="Picture 14" descr="A person standing in front of a statue&#10;&#10;Description automatically generated">
            <a:extLst>
              <a:ext uri="{FF2B5EF4-FFF2-40B4-BE49-F238E27FC236}">
                <a16:creationId xmlns:a16="http://schemas.microsoft.com/office/drawing/2014/main" id="{40CF9794-1324-43C1-917E-B7A04ECF8FE7}"/>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8673891" y="11055711"/>
            <a:ext cx="5420535" cy="2952248"/>
          </a:xfrm>
          <a:prstGeom prst="rect">
            <a:avLst/>
          </a:prstGeom>
        </p:spPr>
      </p:pic>
      <p:sp>
        <p:nvSpPr>
          <p:cNvPr id="40" name="Metin Yer Tutucusu 2">
            <a:extLst>
              <a:ext uri="{FF2B5EF4-FFF2-40B4-BE49-F238E27FC236}">
                <a16:creationId xmlns:a16="http://schemas.microsoft.com/office/drawing/2014/main" id="{E82C3FB1-95B1-4230-96CD-16F1D0EB6686}"/>
              </a:ext>
            </a:extLst>
          </p:cNvPr>
          <p:cNvSpPr txBox="1">
            <a:spLocks/>
          </p:cNvSpPr>
          <p:nvPr/>
        </p:nvSpPr>
        <p:spPr>
          <a:xfrm>
            <a:off x="8447111" y="7078335"/>
            <a:ext cx="8764699" cy="689333"/>
          </a:xfrm>
          <a:prstGeom prst="rect">
            <a:avLst/>
          </a:prstGeom>
        </p:spPr>
        <p:txBody>
          <a:bodyPr vert="horz" lIns="349734" tIns="174868" rIns="349734" bIns="174868" rtlCol="0" anchor="b">
            <a:noAutofit/>
          </a:bodyPr>
          <a:lstStyle>
            <a:lvl1pPr marL="0" indent="0" algn="l" defTabSz="3497343" rtl="0" eaLnBrk="1" latinLnBrk="0" hangingPunct="1">
              <a:spcBef>
                <a:spcPct val="20000"/>
              </a:spcBef>
              <a:buFont typeface="Arial" pitchFamily="34" charset="0"/>
              <a:buNone/>
              <a:defRPr sz="9200" b="1" kern="1200">
                <a:solidFill>
                  <a:schemeClr val="tx1"/>
                </a:solidFill>
                <a:latin typeface="+mn-lt"/>
                <a:ea typeface="+mn-ea"/>
                <a:cs typeface="+mn-cs"/>
              </a:defRPr>
            </a:lvl1pPr>
            <a:lvl2pPr marL="1748671" indent="0" algn="l" defTabSz="3497343" rtl="0" eaLnBrk="1" latinLnBrk="0" hangingPunct="1">
              <a:spcBef>
                <a:spcPct val="20000"/>
              </a:spcBef>
              <a:buFont typeface="Arial" pitchFamily="34" charset="0"/>
              <a:buNone/>
              <a:defRPr sz="7600" b="1" kern="1200">
                <a:solidFill>
                  <a:schemeClr val="tx1"/>
                </a:solidFill>
                <a:latin typeface="+mn-lt"/>
                <a:ea typeface="+mn-ea"/>
                <a:cs typeface="+mn-cs"/>
              </a:defRPr>
            </a:lvl2pPr>
            <a:lvl3pPr marL="3497343" indent="0" algn="l" defTabSz="3497343" rtl="0" eaLnBrk="1" latinLnBrk="0" hangingPunct="1">
              <a:spcBef>
                <a:spcPct val="20000"/>
              </a:spcBef>
              <a:buFont typeface="Arial" pitchFamily="34" charset="0"/>
              <a:buNone/>
              <a:defRPr sz="6900" b="1" kern="1200">
                <a:solidFill>
                  <a:schemeClr val="tx1"/>
                </a:solidFill>
                <a:latin typeface="+mn-lt"/>
                <a:ea typeface="+mn-ea"/>
                <a:cs typeface="+mn-cs"/>
              </a:defRPr>
            </a:lvl3pPr>
            <a:lvl4pPr marL="5246015"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4pPr>
            <a:lvl5pPr marL="6994686"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5pPr>
            <a:lvl6pPr marL="8743357"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6pPr>
            <a:lvl7pPr marL="10492029"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7pPr>
            <a:lvl8pPr marL="12240700"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8pPr>
            <a:lvl9pPr marL="13989372"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9pPr>
          </a:lstStyle>
          <a:p>
            <a:pPr algn="ctr"/>
            <a:r>
              <a:rPr lang="en-US" sz="3300">
                <a:latin typeface="Times New Roman" pitchFamily="18" charset="0"/>
                <a:cs typeface="Times New Roman" pitchFamily="18" charset="0"/>
              </a:rPr>
              <a:t>DANIŞMAN: </a:t>
            </a:r>
            <a:r>
              <a:rPr lang="en-US" sz="3300" b="0">
                <a:latin typeface="Times New Roman" pitchFamily="18" charset="0"/>
                <a:cs typeface="Times New Roman" pitchFamily="18" charset="0"/>
              </a:rPr>
              <a:t>Prof.Dr. Cemil Öz</a:t>
            </a:r>
            <a:endParaRPr lang="tr-TR" sz="3300" b="0">
              <a:latin typeface="Times New Roman" pitchFamily="18" charset="0"/>
              <a:cs typeface="Times New Roman" pitchFamily="18" charset="0"/>
            </a:endParaRPr>
          </a:p>
        </p:txBody>
      </p:sp>
    </p:spTree>
    <p:extLst>
      <p:ext uri="{BB962C8B-B14F-4D97-AF65-F5344CB8AC3E}">
        <p14:creationId xmlns:p14="http://schemas.microsoft.com/office/powerpoint/2010/main" val="3398981680"/>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942</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Ofis Teması</vt:lpstr>
      <vt:lpstr>Mobil Oyun Tasarımı ve Geliştirilmesi Crossing of the Rhine: A.D. 406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MFA</dc:creator>
  <cp:lastModifiedBy>Erbil Nas</cp:lastModifiedBy>
  <cp:revision>69</cp:revision>
  <dcterms:created xsi:type="dcterms:W3CDTF">2012-11-19T22:28:04Z</dcterms:created>
  <dcterms:modified xsi:type="dcterms:W3CDTF">2019-05-11T11:11:33Z</dcterms:modified>
</cp:coreProperties>
</file>