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2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B306-DAA1-4104-9BDE-7D1757F9E5C7}" type="datetimeFigureOut">
              <a:rPr lang="en-US" smtClean="0"/>
              <a:t>12/17/2016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02B03-50EE-4B23-BCEE-DB440EB4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4598129" y="992777"/>
            <a:ext cx="2910578" cy="154141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Логнат ли е потребител</a:t>
            </a:r>
            <a:r>
              <a:rPr lang="bg-B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</a:t>
            </a:r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34427" y="72124"/>
            <a:ext cx="207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Меню</a:t>
            </a:r>
            <a:r>
              <a:rPr lang="en-US" dirty="0" smtClean="0"/>
              <a:t> </a:t>
            </a:r>
            <a:endParaRPr lang="bg-BG" dirty="0" smtClean="0"/>
          </a:p>
          <a:p>
            <a:pPr algn="ctr"/>
            <a:r>
              <a:rPr lang="bg-BG" dirty="0" smtClean="0"/>
              <a:t>(за всяка страница)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80160" y="2952199"/>
            <a:ext cx="3174273" cy="19986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Показват се потребителските иконки.</a:t>
            </a:r>
            <a:r>
              <a:rPr lang="bg-BG" dirty="0">
                <a:solidFill>
                  <a:schemeClr val="tx1"/>
                </a:solidFill>
              </a:rPr>
              <a:t/>
            </a:r>
            <a:br>
              <a:rPr lang="bg-BG" dirty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Активират се нотификациите.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Скриват се логин/регистрирай се.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1"/>
            <a:endCxn id="8" idx="0"/>
          </p:cNvCxnSpPr>
          <p:nvPr/>
        </p:nvCxnSpPr>
        <p:spPr>
          <a:xfrm rot="10800000" flipV="1">
            <a:off x="2867297" y="1763485"/>
            <a:ext cx="1730832" cy="11887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67897" y="2973969"/>
            <a:ext cx="3183001" cy="19986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Скриват се потребителските иконки.</a:t>
            </a:r>
            <a:r>
              <a:rPr lang="bg-BG" dirty="0">
                <a:solidFill>
                  <a:schemeClr val="tx1"/>
                </a:solidFill>
              </a:rPr>
              <a:t/>
            </a:r>
            <a:br>
              <a:rPr lang="bg-BG" dirty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Деактивират се нотификациите.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Показват се логин/регистрирай се.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5" idx="3"/>
            <a:endCxn id="17" idx="0"/>
          </p:cNvCxnSpPr>
          <p:nvPr/>
        </p:nvCxnSpPr>
        <p:spPr>
          <a:xfrm>
            <a:off x="7508707" y="1763485"/>
            <a:ext cx="1750691" cy="121048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62057" y="24035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0800000" flipV="1">
            <a:off x="3605350" y="1240967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8003188" y="1249674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</a:p>
        </p:txBody>
      </p:sp>
    </p:spTree>
    <p:extLst>
      <p:ext uri="{BB962C8B-B14F-4D97-AF65-F5344CB8AC3E}">
        <p14:creationId xmlns:p14="http://schemas.microsoft.com/office/powerpoint/2010/main" val="9578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4281" y="78377"/>
            <a:ext cx="249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Потребителски иконки</a:t>
            </a:r>
          </a:p>
          <a:p>
            <a:pPr algn="ctr"/>
            <a:r>
              <a:rPr lang="bg-BG" dirty="0" smtClean="0"/>
              <a:t>(на всяка страница)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4650375" y="182862"/>
            <a:ext cx="2899954" cy="161979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Логнат ли е потребителя?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43110" y="1410782"/>
            <a:ext cx="2756262" cy="12801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Не вижда иконките, защото те са за логнати потребители само.</a:t>
            </a:r>
            <a:endParaRPr lang="en-US" dirty="0"/>
          </a:p>
        </p:txBody>
      </p:sp>
      <p:cxnSp>
        <p:nvCxnSpPr>
          <p:cNvPr id="7" name="Elbow Connector 6"/>
          <p:cNvCxnSpPr>
            <a:stCxn id="5" idx="3"/>
            <a:endCxn id="6" idx="0"/>
          </p:cNvCxnSpPr>
          <p:nvPr/>
        </p:nvCxnSpPr>
        <p:spPr>
          <a:xfrm>
            <a:off x="7550329" y="992759"/>
            <a:ext cx="2370912" cy="4180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0800000" flipV="1">
            <a:off x="3487779" y="509441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7859492" y="492028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2664627" y="992759"/>
            <a:ext cx="2018211" cy="4441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/>
          <p:cNvSpPr/>
          <p:nvPr/>
        </p:nvSpPr>
        <p:spPr>
          <a:xfrm>
            <a:off x="1110343" y="1436900"/>
            <a:ext cx="3043642" cy="1371614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Избира икона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01670" y="3357163"/>
            <a:ext cx="95704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2" idx="2"/>
          </p:cNvCxnSpPr>
          <p:nvPr/>
        </p:nvCxnSpPr>
        <p:spPr>
          <a:xfrm flipH="1">
            <a:off x="2625634" y="2808514"/>
            <a:ext cx="6530" cy="53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23160" y="37490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Натиска името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11187" y="37490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Съобщения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518014" y="3749032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Приятели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412142" y="3749033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293569" y="3749031"/>
            <a:ext cx="1539606" cy="6792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Изход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31867" y="4885527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 профилната страница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619894" y="4885527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Към страницата </a:t>
            </a:r>
            <a:r>
              <a:rPr lang="bg-BG" dirty="0" smtClean="0"/>
              <a:t>съобщения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26721" y="4885528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Към страницата </a:t>
            </a:r>
            <a:r>
              <a:rPr lang="bg-BG" dirty="0" smtClean="0"/>
              <a:t>приятели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8420849" y="4885529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Към страницата  </a:t>
            </a:r>
            <a:r>
              <a:rPr lang="bg-BG" dirty="0" smtClean="0"/>
              <a:t>настройки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0302276" y="4885527"/>
            <a:ext cx="1539606" cy="9361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Изход от профил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49" idx="0"/>
          </p:cNvCxnSpPr>
          <p:nvPr/>
        </p:nvCxnSpPr>
        <p:spPr>
          <a:xfrm>
            <a:off x="1492963" y="3344091"/>
            <a:ext cx="0" cy="40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0" idx="0"/>
          </p:cNvCxnSpPr>
          <p:nvPr/>
        </p:nvCxnSpPr>
        <p:spPr>
          <a:xfrm>
            <a:off x="5380990" y="3344091"/>
            <a:ext cx="0" cy="40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51" idx="0"/>
          </p:cNvCxnSpPr>
          <p:nvPr/>
        </p:nvCxnSpPr>
        <p:spPr>
          <a:xfrm>
            <a:off x="7278917" y="3357163"/>
            <a:ext cx="8900" cy="39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52" idx="0"/>
          </p:cNvCxnSpPr>
          <p:nvPr/>
        </p:nvCxnSpPr>
        <p:spPr>
          <a:xfrm>
            <a:off x="9173238" y="3344091"/>
            <a:ext cx="8707" cy="40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0" idx="0"/>
          </p:cNvCxnSpPr>
          <p:nvPr/>
        </p:nvCxnSpPr>
        <p:spPr>
          <a:xfrm>
            <a:off x="11063372" y="3357163"/>
            <a:ext cx="0" cy="39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9" idx="2"/>
            <a:endCxn id="61" idx="0"/>
          </p:cNvCxnSpPr>
          <p:nvPr/>
        </p:nvCxnSpPr>
        <p:spPr>
          <a:xfrm>
            <a:off x="1492963" y="44283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0" idx="2"/>
            <a:endCxn id="62" idx="0"/>
          </p:cNvCxnSpPr>
          <p:nvPr/>
        </p:nvCxnSpPr>
        <p:spPr>
          <a:xfrm>
            <a:off x="5380990" y="44283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1" idx="2"/>
            <a:endCxn id="63" idx="0"/>
          </p:cNvCxnSpPr>
          <p:nvPr/>
        </p:nvCxnSpPr>
        <p:spPr>
          <a:xfrm>
            <a:off x="7287817" y="4428301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64" idx="0"/>
          </p:cNvCxnSpPr>
          <p:nvPr/>
        </p:nvCxnSpPr>
        <p:spPr>
          <a:xfrm>
            <a:off x="9181945" y="4428302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0" idx="2"/>
            <a:endCxn id="65" idx="0"/>
          </p:cNvCxnSpPr>
          <p:nvPr/>
        </p:nvCxnSpPr>
        <p:spPr>
          <a:xfrm>
            <a:off x="11063372" y="44283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717060" y="37490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Календар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2725767" y="4885527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 страницата календар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15" idx="2"/>
            <a:endCxn id="116" idx="0"/>
          </p:cNvCxnSpPr>
          <p:nvPr/>
        </p:nvCxnSpPr>
        <p:spPr>
          <a:xfrm>
            <a:off x="3486863" y="44283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115" idx="0"/>
          </p:cNvCxnSpPr>
          <p:nvPr/>
        </p:nvCxnSpPr>
        <p:spPr>
          <a:xfrm flipH="1">
            <a:off x="3486863" y="3357163"/>
            <a:ext cx="3993" cy="39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34427" y="72124"/>
            <a:ext cx="2076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Навигация</a:t>
            </a:r>
          </a:p>
          <a:p>
            <a:pPr algn="ctr"/>
            <a:r>
              <a:rPr lang="bg-BG" dirty="0" smtClean="0"/>
              <a:t>(за всяка страница)</a:t>
            </a:r>
            <a:endParaRPr lang="en-US" dirty="0"/>
          </a:p>
        </p:txBody>
      </p:sp>
      <p:sp>
        <p:nvSpPr>
          <p:cNvPr id="9" name="Diamond 8"/>
          <p:cNvSpPr/>
          <p:nvPr/>
        </p:nvSpPr>
        <p:spPr>
          <a:xfrm>
            <a:off x="4235275" y="365764"/>
            <a:ext cx="3043642" cy="137161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Избира от навигацията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492963" y="2272955"/>
            <a:ext cx="9640789" cy="1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5750566" y="1737378"/>
            <a:ext cx="6530" cy="53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160" y="2682231"/>
            <a:ext cx="1539606" cy="6792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Натиска логото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11187" y="26822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Курсове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18014" y="2682232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Форум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12142" y="2682233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Помощ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31867" y="3818727"/>
            <a:ext cx="1539606" cy="9361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 началната страница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19894" y="3818727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</a:t>
            </a:r>
          </a:p>
          <a:p>
            <a:pPr algn="ctr"/>
            <a:r>
              <a:rPr lang="bg-BG" dirty="0" smtClean="0"/>
              <a:t> всички курсове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26721" y="3818728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</a:t>
            </a:r>
          </a:p>
          <a:p>
            <a:pPr algn="ctr"/>
            <a:r>
              <a:rPr lang="bg-BG" dirty="0" smtClean="0"/>
              <a:t> форума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420849" y="3818729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Към страницата  </a:t>
            </a:r>
            <a:r>
              <a:rPr lang="bg-BG" dirty="0" smtClean="0"/>
              <a:t>помощ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1492963" y="2277291"/>
            <a:ext cx="0" cy="40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5380990" y="2277291"/>
            <a:ext cx="0" cy="40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4" idx="0"/>
          </p:cNvCxnSpPr>
          <p:nvPr/>
        </p:nvCxnSpPr>
        <p:spPr>
          <a:xfrm>
            <a:off x="7283103" y="2272610"/>
            <a:ext cx="4714" cy="40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9173238" y="2277291"/>
            <a:ext cx="8707" cy="40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6" idx="0"/>
          </p:cNvCxnSpPr>
          <p:nvPr/>
        </p:nvCxnSpPr>
        <p:spPr>
          <a:xfrm>
            <a:off x="1492963" y="33615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7" idx="0"/>
          </p:cNvCxnSpPr>
          <p:nvPr/>
        </p:nvCxnSpPr>
        <p:spPr>
          <a:xfrm>
            <a:off x="5380990" y="33615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8" idx="0"/>
          </p:cNvCxnSpPr>
          <p:nvPr/>
        </p:nvCxnSpPr>
        <p:spPr>
          <a:xfrm>
            <a:off x="7287817" y="3361501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19" idx="0"/>
          </p:cNvCxnSpPr>
          <p:nvPr/>
        </p:nvCxnSpPr>
        <p:spPr>
          <a:xfrm>
            <a:off x="9181945" y="3361502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17060" y="26822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Академия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25767" y="3818727"/>
            <a:ext cx="1539606" cy="9361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 страницата академия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2"/>
            <a:endCxn id="31" idx="0"/>
          </p:cNvCxnSpPr>
          <p:nvPr/>
        </p:nvCxnSpPr>
        <p:spPr>
          <a:xfrm>
            <a:off x="3486863" y="33615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 flipH="1">
            <a:off x="3486863" y="2290363"/>
            <a:ext cx="3993" cy="39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55242" y="2694933"/>
            <a:ext cx="1539606" cy="6792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Лупа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363949" y="3831429"/>
            <a:ext cx="1539606" cy="9361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Показва поле за търсене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11125045" y="2272610"/>
            <a:ext cx="0" cy="42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1125045" y="3374202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376649" y="5152229"/>
            <a:ext cx="1539606" cy="9361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Страница с резултат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5" idx="2"/>
            <a:endCxn id="44" idx="0"/>
          </p:cNvCxnSpPr>
          <p:nvPr/>
        </p:nvCxnSpPr>
        <p:spPr>
          <a:xfrm>
            <a:off x="11133752" y="4767576"/>
            <a:ext cx="12700" cy="384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50787" y="72124"/>
            <a:ext cx="14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Меню </a:t>
            </a:r>
          </a:p>
          <a:p>
            <a:pPr algn="ctr"/>
            <a:r>
              <a:rPr lang="bg-BG" dirty="0" smtClean="0"/>
              <a:t>на курсовете</a:t>
            </a:r>
          </a:p>
        </p:txBody>
      </p:sp>
      <p:sp>
        <p:nvSpPr>
          <p:cNvPr id="6" name="Diamond 5"/>
          <p:cNvSpPr/>
          <p:nvPr/>
        </p:nvSpPr>
        <p:spPr>
          <a:xfrm>
            <a:off x="4032624" y="136818"/>
            <a:ext cx="3263900" cy="1380665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 smtClean="0"/>
              <a:t>Курсове по категории (тип акордеон)</a:t>
            </a: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92963" y="1701455"/>
            <a:ext cx="9640789" cy="1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5664574" y="1517483"/>
            <a:ext cx="0" cy="1843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31867" y="1932931"/>
            <a:ext cx="1539606" cy="772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400" dirty="0" smtClean="0"/>
              <a:t>Подменю:</a:t>
            </a:r>
            <a:br>
              <a:rPr lang="bg-BG" sz="1400" dirty="0" smtClean="0"/>
            </a:br>
            <a:r>
              <a:rPr lang="bg-BG" sz="1400" dirty="0" smtClean="0"/>
              <a:t>Основи на програмирането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611187" y="1932931"/>
            <a:ext cx="1539606" cy="772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/>
              <a:t>Подменю:</a:t>
            </a:r>
            <a:endParaRPr lang="bg-BG" sz="1600" dirty="0" smtClean="0"/>
          </a:p>
          <a:p>
            <a:pPr algn="ctr"/>
            <a:r>
              <a:rPr lang="bg-BG" sz="1600" dirty="0" smtClean="0"/>
              <a:t>Програмиране за напреднали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518014" y="1932932"/>
            <a:ext cx="1539606" cy="772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/>
              <a:t>Подменю:</a:t>
            </a:r>
            <a:endParaRPr lang="bg-BG" sz="1600" dirty="0" smtClean="0"/>
          </a:p>
          <a:p>
            <a:pPr algn="ctr"/>
            <a:r>
              <a:rPr lang="bg-BG" sz="1600" dirty="0" smtClean="0"/>
              <a:t>Уеб технологии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8412142" y="1932933"/>
            <a:ext cx="1539606" cy="772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/>
              <a:t>Подменю:</a:t>
            </a:r>
            <a:endParaRPr lang="bg-BG" sz="1600" dirty="0" smtClean="0"/>
          </a:p>
          <a:p>
            <a:pPr algn="ctr"/>
            <a:r>
              <a:rPr lang="bg-BG" sz="1600" dirty="0" smtClean="0"/>
              <a:t>Мобилни технологии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31867" y="2955127"/>
            <a:ext cx="1539606" cy="2696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rIns="0" rtlCol="0" anchor="ctr"/>
          <a:lstStyle/>
          <a:p>
            <a:r>
              <a:rPr lang="en-US" sz="1600" dirty="0" smtClean="0"/>
              <a:t>1. </a:t>
            </a:r>
            <a:r>
              <a:rPr lang="bg-BG" sz="1600" dirty="0" smtClean="0"/>
              <a:t>Основи на </a:t>
            </a:r>
            <a:r>
              <a:rPr lang="en-US" sz="1600" dirty="0" smtClean="0"/>
              <a:t>C#</a:t>
            </a:r>
          </a:p>
          <a:p>
            <a:r>
              <a:rPr lang="en-US" sz="1600" dirty="0" smtClean="0"/>
              <a:t>2. C#</a:t>
            </a:r>
            <a:r>
              <a:rPr lang="bg-BG" sz="1600" dirty="0" smtClean="0"/>
              <a:t> за напреднали</a:t>
            </a:r>
          </a:p>
          <a:p>
            <a:r>
              <a:rPr lang="en-US" sz="1600" dirty="0" smtClean="0"/>
              <a:t>3. </a:t>
            </a:r>
            <a:r>
              <a:rPr lang="bg-BG" sz="1600" dirty="0" smtClean="0"/>
              <a:t>ООП със </a:t>
            </a:r>
            <a:r>
              <a:rPr lang="en-US" sz="1600" dirty="0" smtClean="0"/>
              <a:t>C#</a:t>
            </a:r>
          </a:p>
          <a:p>
            <a:r>
              <a:rPr lang="en-US" sz="1600" dirty="0" smtClean="0"/>
              <a:t>4. </a:t>
            </a:r>
            <a:r>
              <a:rPr lang="bg-BG" sz="1600" dirty="0" smtClean="0"/>
              <a:t>Основи на </a:t>
            </a:r>
            <a:r>
              <a:rPr lang="en-US" sz="1600" dirty="0" smtClean="0"/>
              <a:t>JavaScript</a:t>
            </a:r>
          </a:p>
          <a:p>
            <a:r>
              <a:rPr lang="en-US" sz="1600" dirty="0" smtClean="0"/>
              <a:t>5. </a:t>
            </a:r>
            <a:r>
              <a:rPr lang="bg-BG" sz="1600" dirty="0" smtClean="0"/>
              <a:t>ООП с </a:t>
            </a:r>
            <a:r>
              <a:rPr lang="en-US" sz="1600" dirty="0" smtClean="0"/>
              <a:t>JavaScript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619894" y="2955127"/>
            <a:ext cx="1539606" cy="2696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0" rtlCol="0" anchor="ctr"/>
          <a:lstStyle/>
          <a:p>
            <a:r>
              <a:rPr lang="en-US" sz="1600" dirty="0" smtClean="0"/>
              <a:t>1. </a:t>
            </a:r>
            <a:r>
              <a:rPr lang="bg-BG" sz="1600" dirty="0" smtClean="0"/>
              <a:t>Компонентно тестване със </a:t>
            </a:r>
            <a:r>
              <a:rPr lang="en-US" sz="1600" dirty="0" smtClean="0"/>
              <a:t>C#</a:t>
            </a:r>
          </a:p>
          <a:p>
            <a:r>
              <a:rPr lang="en-US" sz="1600" dirty="0" smtClean="0"/>
              <a:t>2. </a:t>
            </a:r>
            <a:r>
              <a:rPr lang="bg-BG" sz="1600" dirty="0" smtClean="0"/>
              <a:t>Качествен програмен код със </a:t>
            </a:r>
            <a:r>
              <a:rPr lang="en-US" sz="1600" dirty="0" smtClean="0"/>
              <a:t>C#</a:t>
            </a:r>
            <a:endParaRPr lang="bg-BG" sz="1600" dirty="0" smtClean="0"/>
          </a:p>
          <a:p>
            <a:r>
              <a:rPr lang="en-US" sz="1600" dirty="0" smtClean="0"/>
              <a:t>3. </a:t>
            </a:r>
            <a:r>
              <a:rPr lang="bg-BG" sz="1600" dirty="0" smtClean="0"/>
              <a:t>Структури от данни и алгоритми</a:t>
            </a:r>
          </a:p>
          <a:p>
            <a:r>
              <a:rPr lang="en-US" sz="1600" dirty="0" smtClean="0"/>
              <a:t>4. </a:t>
            </a:r>
            <a:r>
              <a:rPr lang="bg-BG" sz="1600" dirty="0" smtClean="0"/>
              <a:t>Бази данни и </a:t>
            </a:r>
            <a:r>
              <a:rPr lang="en-US" sz="1600" dirty="0" smtClean="0"/>
              <a:t>SQL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526721" y="2955128"/>
            <a:ext cx="1539606" cy="2696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0" rtlCol="0" anchor="ctr"/>
          <a:lstStyle/>
          <a:p>
            <a:r>
              <a:rPr lang="en-US" sz="1600" dirty="0" smtClean="0"/>
              <a:t>1. </a:t>
            </a:r>
            <a:r>
              <a:rPr lang="bg-BG" sz="1600" dirty="0" smtClean="0"/>
              <a:t>Приложеня </a:t>
            </a:r>
            <a:r>
              <a:rPr lang="bg-BG" sz="1600" dirty="0"/>
              <a:t>с </a:t>
            </a:r>
            <a:r>
              <a:rPr lang="en-US" sz="1600" dirty="0"/>
              <a:t>JavaScript</a:t>
            </a:r>
          </a:p>
          <a:p>
            <a:r>
              <a:rPr lang="en-US" sz="1600" dirty="0" smtClean="0"/>
              <a:t>2. O</a:t>
            </a:r>
            <a:r>
              <a:rPr lang="bg-BG" sz="1600" dirty="0" smtClean="0"/>
              <a:t>блачни технологии</a:t>
            </a:r>
            <a:endParaRPr lang="bg-BG" sz="1600" dirty="0"/>
          </a:p>
          <a:p>
            <a:r>
              <a:rPr lang="en-US" sz="1600" dirty="0" smtClean="0"/>
              <a:t>3. </a:t>
            </a:r>
            <a:r>
              <a:rPr lang="bg-BG" sz="1600" dirty="0" smtClean="0"/>
              <a:t>Приложения </a:t>
            </a:r>
            <a:r>
              <a:rPr lang="bg-BG" sz="1600" dirty="0"/>
              <a:t>с </a:t>
            </a:r>
            <a:r>
              <a:rPr lang="en-US" sz="1600" dirty="0"/>
              <a:t>Node.js</a:t>
            </a:r>
          </a:p>
          <a:p>
            <a:r>
              <a:rPr lang="en-US" sz="1600" dirty="0" smtClean="0"/>
              <a:t>4. SPA </a:t>
            </a:r>
            <a:r>
              <a:rPr lang="bg-BG" sz="1600" dirty="0"/>
              <a:t>с </a:t>
            </a:r>
            <a:r>
              <a:rPr lang="en-US" sz="1600" dirty="0"/>
              <a:t>Angular</a:t>
            </a:r>
          </a:p>
          <a:p>
            <a:r>
              <a:rPr lang="en-US" sz="1600" dirty="0" smtClean="0"/>
              <a:t>5. ASP.NET </a:t>
            </a:r>
            <a:r>
              <a:rPr lang="en-US" sz="1600" dirty="0"/>
              <a:t>Web Forms</a:t>
            </a:r>
          </a:p>
          <a:p>
            <a:r>
              <a:rPr lang="en-US" sz="1600" dirty="0" smtClean="0"/>
              <a:t>6. ASP.NET MVC</a:t>
            </a:r>
          </a:p>
          <a:p>
            <a:endParaRPr lang="bg-BG" sz="16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420849" y="2955129"/>
            <a:ext cx="1539606" cy="2696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0" rtlCol="0" anchor="ctr"/>
          <a:lstStyle/>
          <a:p>
            <a:r>
              <a:rPr lang="bg-BG" sz="1600" dirty="0" smtClean="0"/>
              <a:t>1. </a:t>
            </a:r>
            <a:r>
              <a:rPr lang="en-US" sz="1600" dirty="0" smtClean="0"/>
              <a:t>Windows</a:t>
            </a:r>
          </a:p>
          <a:p>
            <a:r>
              <a:rPr lang="en-US" sz="1600" dirty="0" smtClean="0"/>
              <a:t>2. Android</a:t>
            </a:r>
          </a:p>
          <a:p>
            <a:r>
              <a:rPr lang="en-US" sz="1600" dirty="0" smtClean="0"/>
              <a:t>3. IPhone &amp; IPad</a:t>
            </a:r>
          </a:p>
          <a:p>
            <a:r>
              <a:rPr lang="en-US" sz="1600" dirty="0" smtClean="0"/>
              <a:t>4. </a:t>
            </a:r>
            <a:r>
              <a:rPr lang="en-US" sz="1600" dirty="0" err="1" smtClean="0"/>
              <a:t>NativeScript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1501670" y="1713810"/>
            <a:ext cx="0" cy="21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5380990" y="1713810"/>
            <a:ext cx="0" cy="219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7287817" y="1713810"/>
            <a:ext cx="0" cy="219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9181945" y="1701455"/>
            <a:ext cx="0" cy="231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3" idx="0"/>
          </p:cNvCxnSpPr>
          <p:nvPr/>
        </p:nvCxnSpPr>
        <p:spPr>
          <a:xfrm>
            <a:off x="1501670" y="2705098"/>
            <a:ext cx="0" cy="25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4" idx="0"/>
          </p:cNvCxnSpPr>
          <p:nvPr/>
        </p:nvCxnSpPr>
        <p:spPr>
          <a:xfrm>
            <a:off x="5380990" y="2705098"/>
            <a:ext cx="8707" cy="25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5" idx="0"/>
          </p:cNvCxnSpPr>
          <p:nvPr/>
        </p:nvCxnSpPr>
        <p:spPr>
          <a:xfrm>
            <a:off x="7287817" y="2705099"/>
            <a:ext cx="8707" cy="25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6" idx="0"/>
          </p:cNvCxnSpPr>
          <p:nvPr/>
        </p:nvCxnSpPr>
        <p:spPr>
          <a:xfrm>
            <a:off x="9181945" y="2705100"/>
            <a:ext cx="8707" cy="25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17060" y="1932931"/>
            <a:ext cx="1539606" cy="772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/>
              <a:t>Подменю:</a:t>
            </a:r>
            <a:endParaRPr lang="bg-BG" sz="1600" dirty="0" smtClean="0"/>
          </a:p>
          <a:p>
            <a:pPr algn="ctr"/>
            <a:r>
              <a:rPr lang="bg-BG" sz="1600" dirty="0" smtClean="0"/>
              <a:t>Уеб</a:t>
            </a:r>
            <a:r>
              <a:rPr lang="en-US" sz="1600" dirty="0" smtClean="0"/>
              <a:t> Front-end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725767" y="2955127"/>
            <a:ext cx="1539606" cy="2696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rIns="0" rtlCol="0" anchor="ctr"/>
          <a:lstStyle/>
          <a:p>
            <a:r>
              <a:rPr lang="en-US" sz="1600" dirty="0" smtClean="0"/>
              <a:t>1. </a:t>
            </a:r>
            <a:r>
              <a:rPr lang="bg-BG" sz="1600" dirty="0" smtClean="0"/>
              <a:t>Основи на </a:t>
            </a:r>
            <a:r>
              <a:rPr lang="en-US" sz="1600" dirty="0" smtClean="0"/>
              <a:t>HTML</a:t>
            </a:r>
          </a:p>
          <a:p>
            <a:r>
              <a:rPr lang="en-US" sz="1600" dirty="0" smtClean="0"/>
              <a:t>2. CSS </a:t>
            </a:r>
            <a:r>
              <a:rPr lang="bg-BG" sz="1600" dirty="0" smtClean="0"/>
              <a:t>стилизиране</a:t>
            </a:r>
          </a:p>
          <a:p>
            <a:r>
              <a:rPr lang="en-US" sz="1600" dirty="0" smtClean="0"/>
              <a:t>3. JavaScript UI &amp; DOM</a:t>
            </a:r>
          </a:p>
          <a:p>
            <a:r>
              <a:rPr lang="en-US" sz="1600" dirty="0" smtClean="0"/>
              <a:t>4. UX </a:t>
            </a:r>
            <a:r>
              <a:rPr lang="bg-BG" sz="1600" dirty="0" smtClean="0"/>
              <a:t>дизайн</a:t>
            </a:r>
          </a:p>
          <a:p>
            <a:r>
              <a:rPr lang="en-US" sz="1600" dirty="0" smtClean="0"/>
              <a:t>5. </a:t>
            </a:r>
            <a:r>
              <a:rPr lang="bg-BG" sz="1600" dirty="0" smtClean="0"/>
              <a:t>Основи на </a:t>
            </a:r>
            <a:r>
              <a:rPr lang="en-US" sz="1600" dirty="0" smtClean="0"/>
              <a:t>Photoshop</a:t>
            </a:r>
          </a:p>
          <a:p>
            <a:r>
              <a:rPr lang="en-US" sz="1600" dirty="0" smtClean="0"/>
              <a:t>6. </a:t>
            </a:r>
            <a:r>
              <a:rPr lang="bg-BG" sz="1600" dirty="0" smtClean="0"/>
              <a:t>Изграждане на </a:t>
            </a:r>
            <a:r>
              <a:rPr lang="en-US" sz="1600" dirty="0" smtClean="0"/>
              <a:t>Front-end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3486863" y="2705098"/>
            <a:ext cx="8707" cy="25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>
            <a:off x="3486863" y="1701455"/>
            <a:ext cx="0" cy="2314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55242" y="1945633"/>
            <a:ext cx="1539606" cy="7721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1600" dirty="0"/>
              <a:t>Подменю:</a:t>
            </a:r>
            <a:endParaRPr lang="bg-BG" sz="1600" dirty="0" smtClean="0"/>
          </a:p>
          <a:p>
            <a:pPr algn="ctr"/>
            <a:r>
              <a:rPr lang="bg-BG" sz="1600" dirty="0" smtClean="0"/>
              <a:t>Осигуряване на качеството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10363949" y="2967829"/>
            <a:ext cx="1539606" cy="2696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Ins="0" rtlCol="0" anchor="ctr"/>
          <a:lstStyle/>
          <a:p>
            <a:r>
              <a:rPr lang="bg-BG" sz="1600" dirty="0" smtClean="0"/>
              <a:t>1. </a:t>
            </a:r>
            <a:r>
              <a:rPr lang="en-US" sz="1600" dirty="0" smtClean="0"/>
              <a:t>QA </a:t>
            </a:r>
            <a:r>
              <a:rPr lang="bg-BG" sz="1600" dirty="0" smtClean="0"/>
              <a:t>част 1</a:t>
            </a:r>
          </a:p>
          <a:p>
            <a:r>
              <a:rPr lang="bg-BG" sz="1600" dirty="0" smtClean="0"/>
              <a:t>2. </a:t>
            </a:r>
            <a:r>
              <a:rPr lang="en-US" sz="1600" dirty="0" smtClean="0"/>
              <a:t>QA </a:t>
            </a:r>
            <a:r>
              <a:rPr lang="bg-BG" sz="1600" dirty="0" smtClean="0"/>
              <a:t>част 2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>
            <a:off x="11125045" y="1713810"/>
            <a:ext cx="0" cy="23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>
            <a:off x="11125045" y="2717800"/>
            <a:ext cx="8707" cy="250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256666" y="6231727"/>
            <a:ext cx="3187700" cy="499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 съответния курс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1492963" y="5968655"/>
            <a:ext cx="9640789" cy="1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3" idx="2"/>
          </p:cNvCxnSpPr>
          <p:nvPr/>
        </p:nvCxnSpPr>
        <p:spPr>
          <a:xfrm>
            <a:off x="1501670" y="5651498"/>
            <a:ext cx="12700" cy="32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4" idx="2"/>
          </p:cNvCxnSpPr>
          <p:nvPr/>
        </p:nvCxnSpPr>
        <p:spPr>
          <a:xfrm>
            <a:off x="5389697" y="5651498"/>
            <a:ext cx="3993" cy="32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5" idx="2"/>
          </p:cNvCxnSpPr>
          <p:nvPr/>
        </p:nvCxnSpPr>
        <p:spPr>
          <a:xfrm>
            <a:off x="7296524" y="5651499"/>
            <a:ext cx="3993" cy="32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" idx="2"/>
          </p:cNvCxnSpPr>
          <p:nvPr/>
        </p:nvCxnSpPr>
        <p:spPr>
          <a:xfrm>
            <a:off x="9190652" y="5651500"/>
            <a:ext cx="3993" cy="32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2"/>
          </p:cNvCxnSpPr>
          <p:nvPr/>
        </p:nvCxnSpPr>
        <p:spPr>
          <a:xfrm>
            <a:off x="3495570" y="5651498"/>
            <a:ext cx="3993" cy="32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0" idx="2"/>
          </p:cNvCxnSpPr>
          <p:nvPr/>
        </p:nvCxnSpPr>
        <p:spPr>
          <a:xfrm>
            <a:off x="11133752" y="5664200"/>
            <a:ext cx="3993" cy="32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87" idx="0"/>
          </p:cNvCxnSpPr>
          <p:nvPr/>
        </p:nvCxnSpPr>
        <p:spPr>
          <a:xfrm>
            <a:off x="5850516" y="5955953"/>
            <a:ext cx="0" cy="27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3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84578" y="72124"/>
            <a:ext cx="17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Всички курсове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4235275" y="365764"/>
            <a:ext cx="3043642" cy="137161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Избор от </a:t>
            </a:r>
            <a:r>
              <a:rPr lang="bg-BG" b="1" dirty="0" smtClean="0"/>
              <a:t>активните</a:t>
            </a:r>
            <a:r>
              <a:rPr lang="bg-BG" dirty="0" smtClean="0"/>
              <a:t> курсове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492963" y="2272955"/>
            <a:ext cx="9640789" cy="1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5750566" y="1737378"/>
            <a:ext cx="6530" cy="535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3160" y="26822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Активен курс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1187" y="26822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Активен курс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18014" y="2682232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Активен курс 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12142" y="2682233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Активен курс 5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1492963" y="2277291"/>
            <a:ext cx="0" cy="40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5380990" y="2277291"/>
            <a:ext cx="0" cy="40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0"/>
          </p:cNvCxnSpPr>
          <p:nvPr/>
        </p:nvCxnSpPr>
        <p:spPr>
          <a:xfrm>
            <a:off x="7283103" y="2272610"/>
            <a:ext cx="4714" cy="409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9173238" y="2277291"/>
            <a:ext cx="8707" cy="404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1492963" y="33615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</p:cNvCxnSpPr>
          <p:nvPr/>
        </p:nvCxnSpPr>
        <p:spPr>
          <a:xfrm>
            <a:off x="5380990" y="33615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>
            <a:off x="7287817" y="3361501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</p:cNvCxnSpPr>
          <p:nvPr/>
        </p:nvCxnSpPr>
        <p:spPr>
          <a:xfrm>
            <a:off x="9181945" y="3361502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17060" y="2682231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Активен курс 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>
            <a:off x="3486863" y="3361500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486863" y="2290363"/>
            <a:ext cx="3993" cy="391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355242" y="2694933"/>
            <a:ext cx="1539606" cy="6792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/>
              <a:t>Активен курс 6</a:t>
            </a:r>
            <a:endParaRPr lang="en-US" dirty="0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>
            <a:off x="11125045" y="2272610"/>
            <a:ext cx="0" cy="422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>
            <a:off x="11125045" y="3374202"/>
            <a:ext cx="8707" cy="457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256666" y="4085427"/>
            <a:ext cx="3187700" cy="4992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Към съответния курс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492963" y="3822355"/>
            <a:ext cx="9640789" cy="17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3" idx="0"/>
          </p:cNvCxnSpPr>
          <p:nvPr/>
        </p:nvCxnSpPr>
        <p:spPr>
          <a:xfrm>
            <a:off x="5850516" y="3809653"/>
            <a:ext cx="0" cy="27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49290" y="72124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smtClean="0"/>
              <a:t>Курс в детайли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9500" y="4559300"/>
            <a:ext cx="10591800" cy="20955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274320" bIns="91440" rtlCol="0" anchor="ctr"/>
          <a:lstStyle/>
          <a:p>
            <a:pPr algn="ctr"/>
            <a:r>
              <a:rPr lang="bg-BG" dirty="0" smtClean="0"/>
              <a:t>Обща информация:</a:t>
            </a:r>
            <a:br>
              <a:rPr lang="bg-BG" dirty="0" smtClean="0"/>
            </a:br>
            <a:r>
              <a:rPr lang="bg-BG" dirty="0" smtClean="0"/>
              <a:t>Детайли на курса</a:t>
            </a:r>
          </a:p>
          <a:p>
            <a:pPr algn="ctr"/>
            <a:r>
              <a:rPr lang="bg-BG" dirty="0" smtClean="0"/>
              <a:t>Начална и крайна дата</a:t>
            </a:r>
          </a:p>
          <a:p>
            <a:pPr algn="ctr"/>
            <a:r>
              <a:rPr lang="bg-BG" dirty="0" smtClean="0"/>
              <a:t>Свободни места и брой записани</a:t>
            </a:r>
            <a:br>
              <a:rPr lang="bg-BG" dirty="0" smtClean="0"/>
            </a:br>
            <a:r>
              <a:rPr lang="bg-BG" dirty="0" smtClean="0"/>
              <a:t>Програма на курса</a:t>
            </a:r>
            <a:br>
              <a:rPr lang="bg-BG" dirty="0" smtClean="0"/>
            </a:br>
            <a:r>
              <a:rPr lang="bg-BG" dirty="0" smtClean="0"/>
              <a:t>Списък на темите</a:t>
            </a:r>
            <a:br>
              <a:rPr lang="bg-BG" dirty="0" smtClean="0"/>
            </a:br>
            <a:r>
              <a:rPr lang="bg-BG" dirty="0" smtClean="0"/>
              <a:t>Материали към курса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79500" y="441456"/>
            <a:ext cx="3136900" cy="118414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Логнат ли е потребителя?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5207000" y="441456"/>
            <a:ext cx="3136900" cy="1184144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Записан ли е за текущия курс?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4216400" y="1033528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0800000" flipV="1">
            <a:off x="4503779" y="585641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</a:p>
        </p:txBody>
      </p:sp>
      <p:sp>
        <p:nvSpPr>
          <p:cNvPr id="11" name="TextBox 10"/>
          <p:cNvSpPr txBox="1"/>
          <p:nvPr/>
        </p:nvSpPr>
        <p:spPr>
          <a:xfrm rot="10800000" flipV="1">
            <a:off x="1763492" y="1787428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</a:p>
        </p:txBody>
      </p:sp>
      <p:sp>
        <p:nvSpPr>
          <p:cNvPr id="12" name="TextBox 11"/>
          <p:cNvSpPr txBox="1"/>
          <p:nvPr/>
        </p:nvSpPr>
        <p:spPr>
          <a:xfrm rot="10800000" flipV="1">
            <a:off x="8631279" y="585641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</a:t>
            </a:r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5890992" y="1787428"/>
            <a:ext cx="52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Не</a:t>
            </a:r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2647950" y="1625600"/>
            <a:ext cx="0" cy="293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5206205" y="2257556"/>
            <a:ext cx="3136900" cy="118414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Бутон „Запиши ме“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8547100" y="1279656"/>
            <a:ext cx="3136900" cy="1184144"/>
          </a:xfrm>
          <a:prstGeom prst="diamon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Бутон „Отпиши ме“</a:t>
            </a:r>
            <a:endParaRPr lang="en-US" dirty="0"/>
          </a:p>
        </p:txBody>
      </p:sp>
      <p:cxnSp>
        <p:nvCxnSpPr>
          <p:cNvPr id="29" name="Elbow Connector 28"/>
          <p:cNvCxnSpPr>
            <a:stCxn id="7" idx="3"/>
            <a:endCxn id="25" idx="0"/>
          </p:cNvCxnSpPr>
          <p:nvPr/>
        </p:nvCxnSpPr>
        <p:spPr>
          <a:xfrm>
            <a:off x="8343900" y="1033528"/>
            <a:ext cx="1771650" cy="2461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22" idx="0"/>
          </p:cNvCxnSpPr>
          <p:nvPr/>
        </p:nvCxnSpPr>
        <p:spPr>
          <a:xfrm rot="5400000">
            <a:off x="6459075" y="1941181"/>
            <a:ext cx="631956" cy="7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1"/>
          </p:cNvCxnSpPr>
          <p:nvPr/>
        </p:nvCxnSpPr>
        <p:spPr>
          <a:xfrm flipH="1" flipV="1">
            <a:off x="6774655" y="1871663"/>
            <a:ext cx="1772445" cy="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</p:cNvCxnSpPr>
          <p:nvPr/>
        </p:nvCxnSpPr>
        <p:spPr>
          <a:xfrm>
            <a:off x="6774655" y="3441700"/>
            <a:ext cx="0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2"/>
            <a:endCxn id="43" idx="0"/>
          </p:cNvCxnSpPr>
          <p:nvPr/>
        </p:nvCxnSpPr>
        <p:spPr>
          <a:xfrm>
            <a:off x="10115550" y="2463800"/>
            <a:ext cx="0" cy="83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3"/>
          </p:cNvCxnSpPr>
          <p:nvPr/>
        </p:nvCxnSpPr>
        <p:spPr>
          <a:xfrm>
            <a:off x="8343105" y="2849628"/>
            <a:ext cx="1772445" cy="205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547100" y="3298956"/>
            <a:ext cx="31369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Персонална информация за курса: Домашни, проверка на домашни и др.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43" idx="2"/>
          </p:cNvCxnSpPr>
          <p:nvPr/>
        </p:nvCxnSpPr>
        <p:spPr>
          <a:xfrm>
            <a:off x="10115550" y="4213356"/>
            <a:ext cx="0" cy="34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9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362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nadenceto</dc:creator>
  <cp:lastModifiedBy>nadenceto</cp:lastModifiedBy>
  <cp:revision>26</cp:revision>
  <dcterms:created xsi:type="dcterms:W3CDTF">2016-12-17T08:07:45Z</dcterms:created>
  <dcterms:modified xsi:type="dcterms:W3CDTF">2016-12-17T14:08:16Z</dcterms:modified>
</cp:coreProperties>
</file>