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EC7F9-B7E1-4188-BA79-EA52EBFFDC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15B10-E55C-41F8-862A-F2678CD0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AB57-DE0B-4DE7-917C-3623282B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B927A-3B7B-403F-9616-3407C3BCC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FB87-9F38-4240-894D-FCDBB5AD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C593-0358-4976-8AA6-EE0099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B3E4-B2E1-4D45-BF28-4902CF0A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D40-82D1-4F0C-AE59-888E228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F0789-530E-4115-890B-0659CD56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6BA4-319C-4929-83DA-AFA84980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0167-F6AD-48CF-B5CD-09D28A15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419D-00E1-4739-8601-5BADFFD4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C78FD-6390-412C-B0E2-3E239D081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350EC-7972-418A-B316-7E35E872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F243-B4AD-4333-BF1B-D0FE1AD3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62EE-207B-475B-8007-9D0DDC8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5447-56EE-4387-A574-F991E568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7DEC-F080-46C2-83CB-20C833DA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BDD3-4A46-4A60-B2C2-B4C8D41D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2538-0048-4297-83C4-1D87D284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9AA6-5D44-4271-9CE5-3FE8147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A898-8A7F-4D9F-ADE5-AFD354A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468-751A-48F4-A601-93282373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9635-2D11-4953-B962-A9223944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30D9-E631-4528-B75C-9D37F03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7614-B590-4194-BFE9-D9FB7372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F55B-D2F6-4E36-A18F-33FC9EFD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6FD3-6046-49E7-AEF0-6E9770BC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5B74-E5DF-4C27-B53E-174181E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B8A05-DF1D-4F39-8393-F24F5937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5B55-270B-45F9-95E1-A0B92F07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A0AD-C755-41DF-ADB7-1E551111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564A-C7A8-45DF-B288-7E574F24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2DC6-5836-4D56-A2AE-E3EE35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8F43-0B95-4731-9FE0-E8A87645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50A5D-A6FB-4D80-8794-0D33E6F5D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8718E-1E60-40D6-89BD-FD647285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14F58-3738-442B-BFB4-E795B6E44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FC61-F17D-49FE-BE46-084DDC5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C6F34-07F5-4352-B928-C68DBC38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28B20-2BD3-4146-8096-CB0BDB9A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5C6-20E9-478E-80C8-6C7A77BE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B1FAC-3015-4618-B8A4-C05A45A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32FE-58B2-421D-89D3-02328D64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95841-01E9-46A5-8D76-0F196C36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C50B9-5FC3-4BB5-95C1-871FD98C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F4A41-2D0F-4CB5-A0C9-D7D638B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EDE4-2144-4081-9DBD-61E2F48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DB92-4936-4ADA-AF28-F40B2BC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288E-AB3B-4BA3-A9F9-9CF040C2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518F5-015B-4D9D-9DDE-CC1D81EA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0B9D-FC6D-4C28-B15F-B27066B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AC93-16A0-4827-96D8-C4258BFD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BE2D-0BE2-43E7-9808-CC9ADD33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E74-BA3A-4B2A-9C83-7620F71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9D9A4-E7D7-4CAC-9FC1-A62BB316C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B9F86-B012-4190-AD66-75F337E4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D7090-8726-4C67-8781-0FA06438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2336-AF6B-4C09-A65D-B46B7A8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DAA1-F63B-44FB-937D-C96884B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F2541-9615-41BE-A1A4-43AF1551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B8E8-4A03-4C73-8E40-E68D8853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5343-59AF-4E0A-996A-1332BC61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7AC3-95B3-46CD-B715-7A3BD940F08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D804-8135-4F2C-80A8-FD662E50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586B-41A4-466E-A1D7-1CBE5443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954F-F0FF-4154-945A-F2AB202DA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1726278" y="179738"/>
            <a:ext cx="4598322" cy="1015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Final Project</a:t>
            </a:r>
            <a:endParaRPr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1726278" y="4534911"/>
            <a:ext cx="5004262" cy="17134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  <a:buSzPts val="2000"/>
            </a:pPr>
            <a:r>
              <a:rPr lang="en-US" sz="2000" b="1" dirty="0"/>
              <a:t>USPAS</a:t>
            </a:r>
            <a:endParaRPr dirty="0"/>
          </a:p>
          <a:p>
            <a:pPr algn="l">
              <a:spcBef>
                <a:spcPts val="1400"/>
              </a:spcBef>
              <a:buSzPts val="2000"/>
            </a:pPr>
            <a:r>
              <a:rPr lang="en-US" sz="2000" b="1" dirty="0"/>
              <a:t>Control Room Accelerator Physics</a:t>
            </a:r>
            <a:endParaRPr dirty="0"/>
          </a:p>
          <a:p>
            <a:pPr algn="l">
              <a:spcBef>
                <a:spcPts val="1400"/>
              </a:spcBef>
              <a:buSzPts val="2000"/>
            </a:pPr>
            <a:r>
              <a:rPr lang="en-US" sz="2000" b="1" dirty="0"/>
              <a:t>Albuquerque, New Mexico </a:t>
            </a:r>
            <a:endParaRPr dirty="0"/>
          </a:p>
          <a:p>
            <a:pPr algn="l">
              <a:spcBef>
                <a:spcPts val="1400"/>
              </a:spcBef>
              <a:buSzPts val="2000"/>
            </a:pPr>
            <a:r>
              <a:rPr lang="en-US" sz="2000" b="1" dirty="0"/>
              <a:t>June 17 - 28, 2019</a:t>
            </a:r>
            <a:endParaRPr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1726278" y="1477498"/>
            <a:ext cx="4116541" cy="6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6666"/>
              </a:buClr>
              <a:buSzPts val="2400"/>
              <a:buFont typeface="Arial Black"/>
              <a:buAutoNum type="arabicPeriod"/>
            </a:pPr>
            <a:endParaRPr dirty="0"/>
          </a:p>
          <a:p>
            <a:pPr>
              <a:lnSpc>
                <a:spcPct val="90000"/>
              </a:lnSpc>
              <a:buClr>
                <a:srgbClr val="006666"/>
              </a:buClr>
              <a:buSzPts val="2400"/>
            </a:pPr>
            <a:r>
              <a:rPr lang="en-US" sz="2400" b="1" dirty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SNS CCL Orbit Correction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44A44-1A01-4A94-ADB0-EE26423D1BD6}"/>
              </a:ext>
            </a:extLst>
          </p:cNvPr>
          <p:cNvSpPr txBox="1"/>
          <p:nvPr/>
        </p:nvSpPr>
        <p:spPr>
          <a:xfrm>
            <a:off x="1960775" y="2663072"/>
            <a:ext cx="159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Michelle Miller</a:t>
            </a:r>
          </a:p>
          <a:p>
            <a:r>
              <a:rPr lang="en-US" dirty="0"/>
              <a:t>Alyssa Miller</a:t>
            </a:r>
          </a:p>
          <a:p>
            <a:r>
              <a:rPr lang="en-US" dirty="0"/>
              <a:t>Trudy Bolin</a:t>
            </a:r>
          </a:p>
          <a:p>
            <a:r>
              <a:rPr lang="en-US" dirty="0"/>
              <a:t>Salvador Sosa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47F99-6E77-4CF1-AAD4-F6D2BBF5A44E}"/>
              </a:ext>
            </a:extLst>
          </p:cNvPr>
          <p:cNvSpPr/>
          <p:nvPr/>
        </p:nvSpPr>
        <p:spPr>
          <a:xfrm>
            <a:off x="7059105" y="0"/>
            <a:ext cx="513289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068E0D-E093-4B62-B7C0-C0E9CA81D5E5}"/>
              </a:ext>
            </a:extLst>
          </p:cNvPr>
          <p:cNvCxnSpPr>
            <a:cxnSpLocks/>
          </p:cNvCxnSpPr>
          <p:nvPr/>
        </p:nvCxnSpPr>
        <p:spPr>
          <a:xfrm>
            <a:off x="7021200" y="0"/>
            <a:ext cx="37905" cy="685800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;p3">
            <a:extLst>
              <a:ext uri="{FF2B5EF4-FFF2-40B4-BE49-F238E27FC236}">
                <a16:creationId xmlns:a16="http://schemas.microsoft.com/office/drawing/2014/main" id="{9744A1F4-5CB3-482E-96AC-D446C9E5D82D}"/>
              </a:ext>
            </a:extLst>
          </p:cNvPr>
          <p:cNvSpPr txBox="1">
            <a:spLocks/>
          </p:cNvSpPr>
          <p:nvPr/>
        </p:nvSpPr>
        <p:spPr>
          <a:xfrm>
            <a:off x="148058" y="203232"/>
            <a:ext cx="9344733" cy="66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dirty="0"/>
              <a:t>CCL (coupled-cell </a:t>
            </a:r>
            <a:r>
              <a:rPr lang="en-US" dirty="0" err="1"/>
              <a:t>linac</a:t>
            </a:r>
            <a:r>
              <a:rPr lang="en-US" dirty="0"/>
              <a:t>) Orbit Correction</a:t>
            </a:r>
          </a:p>
        </p:txBody>
      </p:sp>
      <p:sp>
        <p:nvSpPr>
          <p:cNvPr id="3" name="Google Shape;75;p3">
            <a:extLst>
              <a:ext uri="{FF2B5EF4-FFF2-40B4-BE49-F238E27FC236}">
                <a16:creationId xmlns:a16="http://schemas.microsoft.com/office/drawing/2014/main" id="{C1ABE234-99C9-469F-BE8A-69070EB092CB}"/>
              </a:ext>
            </a:extLst>
          </p:cNvPr>
          <p:cNvSpPr txBox="1">
            <a:spLocks/>
          </p:cNvSpPr>
          <p:nvPr/>
        </p:nvSpPr>
        <p:spPr>
          <a:xfrm>
            <a:off x="255394" y="1272619"/>
            <a:ext cx="864264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dirty="0"/>
              <a:t>Orbit correction is a classical task for almost every accelerator.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b="1" dirty="0"/>
              <a:t>Statement of Problem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Create a script that will correct the vertical orbit in the CCL section of the SNS accelerator</a:t>
            </a: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The script will communicate through EPICS with the </a:t>
            </a:r>
            <a:r>
              <a:rPr lang="en-US" sz="1600" dirty="0" err="1"/>
              <a:t>OpenXAL</a:t>
            </a:r>
            <a:r>
              <a:rPr lang="en-US" sz="1600" dirty="0"/>
              <a:t> Virtual Accelerator for the DTL6-CCL1-CCL2-CCL3-CCL4 subsequence. The orbit distortion will be created by one of the dipole correctors in DTL6</a:t>
            </a: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Correct the orbit without using the </a:t>
            </a:r>
            <a:r>
              <a:rPr lang="en-US" sz="1600" dirty="0" err="1"/>
              <a:t>OpenXAL</a:t>
            </a:r>
            <a:r>
              <a:rPr lang="en-US" sz="1600" dirty="0"/>
              <a:t> online model</a:t>
            </a: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By using the virtual accelerator, measure the response of all CCL BPMs to all vertical dipole correctors (DCV) and create a response matrix</a:t>
            </a: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Solve the optimization problem by minimizing the vertical orbit deviation at the BPMs’ position by applying limited kicks from correctors</a:t>
            </a:r>
            <a:endParaRPr lang="en-US" dirty="0"/>
          </a:p>
          <a:p>
            <a:pPr marL="687388" lvl="1" indent="-230188">
              <a:spcBef>
                <a:spcPts val="1400"/>
              </a:spcBef>
              <a:buSzPts val="2000"/>
            </a:pPr>
            <a:r>
              <a:rPr lang="en-US" sz="1600" dirty="0"/>
              <a:t>Note: In CCL the DCV magnetic field is limited to  0.012 T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185DB-828C-46A0-8DD9-D9855AF81EE4}"/>
              </a:ext>
            </a:extLst>
          </p:cNvPr>
          <p:cNvGrpSpPr/>
          <p:nvPr/>
        </p:nvGrpSpPr>
        <p:grpSpPr>
          <a:xfrm>
            <a:off x="6237402" y="1776482"/>
            <a:ext cx="4867373" cy="381000"/>
            <a:chOff x="1066800" y="814948"/>
            <a:chExt cx="7010400" cy="38100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8B2BCF-079A-47BF-B599-9515F5326F40}"/>
                </a:ext>
              </a:extLst>
            </p:cNvPr>
            <p:cNvSpPr/>
            <p:nvPr/>
          </p:nvSpPr>
          <p:spPr>
            <a:xfrm>
              <a:off x="1066800" y="988142"/>
              <a:ext cx="7010400" cy="7620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contourClr>
                <a:schemeClr val="lt1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2B34AD-37E8-4C80-98B6-23D0B749CE5F}"/>
                </a:ext>
              </a:extLst>
            </p:cNvPr>
            <p:cNvGrpSpPr/>
            <p:nvPr/>
          </p:nvGrpSpPr>
          <p:grpSpPr>
            <a:xfrm>
              <a:off x="1066800" y="814948"/>
              <a:ext cx="6934200" cy="381000"/>
              <a:chOff x="1066800" y="814948"/>
              <a:chExt cx="6934200" cy="38100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A7A5B8-D9BC-4F5E-A85E-400DAAB56D55}"/>
                  </a:ext>
                </a:extLst>
              </p:cNvPr>
              <p:cNvCxnSpPr/>
              <p:nvPr/>
            </p:nvCxnSpPr>
            <p:spPr>
              <a:xfrm flipV="1">
                <a:off x="1066800" y="914400"/>
                <a:ext cx="838200" cy="22860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C8971C-77BC-43C6-815A-257532C0C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000" y="910812"/>
                <a:ext cx="1143000" cy="21139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E407A4-516B-4A6A-A70D-C4F0F53D8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8000" y="814948"/>
                <a:ext cx="1066800" cy="307258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5B118-AD9B-4FAA-9F3E-B4119804D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8780" y="825345"/>
                <a:ext cx="1082820" cy="312739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9153EF-E1B5-486A-9B73-38F4B15B52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580" y="825345"/>
                <a:ext cx="168420" cy="29307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FAC7FA6-BFC1-4E10-AFB4-5073810D2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274" y="872613"/>
                <a:ext cx="2697726" cy="323335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68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C6465-70EB-4316-8D52-CB049A7F3860}"/>
              </a:ext>
            </a:extLst>
          </p:cNvPr>
          <p:cNvSpPr txBox="1"/>
          <p:nvPr/>
        </p:nvSpPr>
        <p:spPr>
          <a:xfrm>
            <a:off x="547597" y="1968560"/>
            <a:ext cx="63603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script start a virtual accelerator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2D array for kicks and BPM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kick to upstream dipole corrector  (store in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all BPM’s (store in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another kick to downstream dipole corrector (store)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record all BPM’s</a:t>
            </a:r>
          </a:p>
          <a:p>
            <a:endParaRPr lang="en-US" dirty="0"/>
          </a:p>
          <a:p>
            <a:r>
              <a:rPr lang="en-US" b="1" dirty="0"/>
              <a:t>Go to next step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kick at a given dipole corrector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all BPM’s and </a:t>
            </a:r>
            <a:r>
              <a:rPr lang="en-US" dirty="0" err="1"/>
              <a:t>and</a:t>
            </a:r>
            <a:r>
              <a:rPr lang="en-US" dirty="0"/>
              <a:t>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next dipole corrector and introduce kick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all BPM’s and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response matrix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A829FE-4AB8-47CC-BDA6-F21FB1537D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661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F14EB-AC3B-4E67-A654-C2AB92939114}"/>
              </a:ext>
            </a:extLst>
          </p:cNvPr>
          <p:cNvSpPr txBox="1"/>
          <p:nvPr/>
        </p:nvSpPr>
        <p:spPr>
          <a:xfrm>
            <a:off x="7060676" y="3568266"/>
            <a:ext cx="4895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 to next step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Invert response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used to provide the correction kicks</a:t>
            </a:r>
          </a:p>
          <a:p>
            <a:r>
              <a:rPr lang="en-US" dirty="0"/>
              <a:t>     given the BPM readbacks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 used to correct any random error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37938C-705B-4071-814B-A112DA26900A}"/>
              </a:ext>
            </a:extLst>
          </p:cNvPr>
          <p:cNvGrpSpPr/>
          <p:nvPr/>
        </p:nvGrpSpPr>
        <p:grpSpPr>
          <a:xfrm>
            <a:off x="6438159" y="906622"/>
            <a:ext cx="4324838" cy="2522378"/>
            <a:chOff x="5962105" y="906622"/>
            <a:chExt cx="4324838" cy="252237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E2EB0E-3806-49ED-8FBE-077A78D908E4}"/>
                </a:ext>
              </a:extLst>
            </p:cNvPr>
            <p:cNvSpPr/>
            <p:nvPr/>
          </p:nvSpPr>
          <p:spPr>
            <a:xfrm>
              <a:off x="5962105" y="906622"/>
              <a:ext cx="1891647" cy="100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Kicks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2035F9-B29A-4201-B556-5ECEED419989}"/>
                </a:ext>
              </a:extLst>
            </p:cNvPr>
            <p:cNvSpPr/>
            <p:nvPr/>
          </p:nvSpPr>
          <p:spPr>
            <a:xfrm>
              <a:off x="8395295" y="906622"/>
              <a:ext cx="1891647" cy="100395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 Matrix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A316A7-1697-4235-9E8E-E1400244F937}"/>
                </a:ext>
              </a:extLst>
            </p:cNvPr>
            <p:cNvSpPr/>
            <p:nvPr/>
          </p:nvSpPr>
          <p:spPr>
            <a:xfrm>
              <a:off x="8395296" y="2425045"/>
              <a:ext cx="1891647" cy="100395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Correction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D12E6DC0-20AF-485D-9BE4-279A0B2A4EC6}"/>
                </a:ext>
              </a:extLst>
            </p:cNvPr>
            <p:cNvSpPr/>
            <p:nvPr/>
          </p:nvSpPr>
          <p:spPr>
            <a:xfrm rot="16200000">
              <a:off x="7888146" y="1105594"/>
              <a:ext cx="484632" cy="68555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66BD35D-4292-409E-9D54-A029E613C7E6}"/>
                </a:ext>
              </a:extLst>
            </p:cNvPr>
            <p:cNvSpPr/>
            <p:nvPr/>
          </p:nvSpPr>
          <p:spPr>
            <a:xfrm>
              <a:off x="9098802" y="1839951"/>
              <a:ext cx="484632" cy="68555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F0B3B3-DDD3-4E0C-9D63-B1DE56AAC1B5}"/>
              </a:ext>
            </a:extLst>
          </p:cNvPr>
          <p:cNvGrpSpPr/>
          <p:nvPr/>
        </p:nvGrpSpPr>
        <p:grpSpPr>
          <a:xfrm>
            <a:off x="5015498" y="3723587"/>
            <a:ext cx="1968804" cy="2313346"/>
            <a:chOff x="5015498" y="3723587"/>
            <a:chExt cx="1968804" cy="2313346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4139DEC2-08C2-4345-9FAF-9DA3F5ABEAFF}"/>
                </a:ext>
              </a:extLst>
            </p:cNvPr>
            <p:cNvSpPr/>
            <p:nvPr/>
          </p:nvSpPr>
          <p:spPr>
            <a:xfrm>
              <a:off x="5523148" y="3723587"/>
              <a:ext cx="1461154" cy="1814660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4AF0D35E-35D9-43D8-9261-1BB8264E94A0}"/>
                </a:ext>
              </a:extLst>
            </p:cNvPr>
            <p:cNvSpPr/>
            <p:nvPr/>
          </p:nvSpPr>
          <p:spPr>
            <a:xfrm rot="10800000">
              <a:off x="5015498" y="5155527"/>
              <a:ext cx="862552" cy="881406"/>
            </a:xfrm>
            <a:prstGeom prst="blockArc">
              <a:avLst>
                <a:gd name="adj1" fmla="val 10778483"/>
                <a:gd name="adj2" fmla="val 16818701"/>
                <a:gd name="adj3" fmla="val 437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ADA46-E6AE-4B57-A1EE-9E897656F8EE}"/>
              </a:ext>
            </a:extLst>
          </p:cNvPr>
          <p:cNvSpPr/>
          <p:nvPr/>
        </p:nvSpPr>
        <p:spPr>
          <a:xfrm>
            <a:off x="6583979" y="5846987"/>
            <a:ext cx="479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Scan of the BPMs from the Virtual Accelerator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Optimization done </a:t>
            </a:r>
            <a:r>
              <a:rPr lang="en-US" b="1" i="1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42300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F089-BDB8-4465-B0BF-D460F09F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</a:t>
            </a:r>
            <a:r>
              <a:rPr lang="en-US" dirty="0" err="1"/>
              <a:t>Linac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E9C4D0-FED0-4700-9DF0-A2B9CA82F455}"/>
              </a:ext>
            </a:extLst>
          </p:cNvPr>
          <p:cNvGrpSpPr/>
          <p:nvPr/>
        </p:nvGrpSpPr>
        <p:grpSpPr>
          <a:xfrm>
            <a:off x="572222" y="2407125"/>
            <a:ext cx="8906428" cy="2839625"/>
            <a:chOff x="1406495" y="1904578"/>
            <a:chExt cx="8906428" cy="28396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FD544A-0CF8-47DD-AF4E-52D26BCCECE4}"/>
                </a:ext>
              </a:extLst>
            </p:cNvPr>
            <p:cNvGrpSpPr/>
            <p:nvPr/>
          </p:nvGrpSpPr>
          <p:grpSpPr>
            <a:xfrm>
              <a:off x="1406495" y="1904578"/>
              <a:ext cx="8906428" cy="2839625"/>
              <a:chOff x="85172" y="823800"/>
              <a:chExt cx="8906428" cy="283962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F5571AB-A061-4598-BB49-EF357403DB86}"/>
                  </a:ext>
                </a:extLst>
              </p:cNvPr>
              <p:cNvGrpSpPr/>
              <p:nvPr/>
            </p:nvGrpSpPr>
            <p:grpSpPr>
              <a:xfrm>
                <a:off x="381000" y="823800"/>
                <a:ext cx="7848600" cy="1260583"/>
                <a:chOff x="0" y="2971800"/>
                <a:chExt cx="5597525" cy="1035581"/>
              </a:xfrm>
            </p:grpSpPr>
            <p:sp>
              <p:nvSpPr>
                <p:cNvPr id="50" name="Line 12">
                  <a:extLst>
                    <a:ext uri="{FF2B5EF4-FFF2-40B4-BE49-F238E27FC236}">
                      <a16:creationId xmlns:a16="http://schemas.microsoft.com/office/drawing/2014/main" id="{5B203B5E-EA93-4E0F-8ACB-8E05743A2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81600" y="3386668"/>
                  <a:ext cx="0" cy="3571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84">
                  <a:extLst>
                    <a:ext uri="{FF2B5EF4-FFF2-40B4-BE49-F238E27FC236}">
                      <a16:creationId xmlns:a16="http://schemas.microsoft.com/office/drawing/2014/main" id="{F037528D-7C4D-4650-8E1B-4F0AEF201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4400" y="3048000"/>
                  <a:ext cx="873125" cy="2714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200" dirty="0">
                      <a:ea typeface="Arial" charset="0"/>
                      <a:cs typeface="Arial" charset="0"/>
                    </a:rPr>
                    <a:t>1000 MeV</a:t>
                  </a:r>
                </a:p>
              </p:txBody>
            </p:sp>
            <p:sp>
              <p:nvSpPr>
                <p:cNvPr id="52" name="Line 3">
                  <a:extLst>
                    <a:ext uri="{FF2B5EF4-FFF2-40B4-BE49-F238E27FC236}">
                      <a16:creationId xmlns:a16="http://schemas.microsoft.com/office/drawing/2014/main" id="{FB47CCFA-B730-469B-B5B9-FD273D271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8949" y="3843073"/>
                  <a:ext cx="4921251" cy="103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Rectangle 55">
                  <a:extLst>
                    <a:ext uri="{FF2B5EF4-FFF2-40B4-BE49-F238E27FC236}">
                      <a16:creationId xmlns:a16="http://schemas.microsoft.com/office/drawing/2014/main" id="{6B05574D-C08F-4D2B-81F1-494C2267A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71800"/>
                  <a:ext cx="924932" cy="459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 dirty="0">
                      <a:cs typeface="Arial" charset="0"/>
                    </a:rPr>
                    <a:t>Ion Source</a:t>
                  </a:r>
                </a:p>
                <a:p>
                  <a:pPr algn="ctr" eaLnBrk="1" hangingPunct="1"/>
                  <a:r>
                    <a:rPr lang="en-US" sz="1200" dirty="0"/>
                    <a:t>RFQ</a:t>
                  </a:r>
                  <a:endParaRPr lang="en-US" sz="1200" dirty="0">
                    <a:cs typeface="Arial" charset="0"/>
                  </a:endParaRP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3CEAD510-F061-44EF-8F1B-C1D1B6F11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25" y="3699406"/>
                  <a:ext cx="200025" cy="28098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5000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57">
                  <a:extLst>
                    <a:ext uri="{FF2B5EF4-FFF2-40B4-BE49-F238E27FC236}">
                      <a16:creationId xmlns:a16="http://schemas.microsoft.com/office/drawing/2014/main" id="{EB5561BD-5651-43EE-A4FF-2A7A21488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4925" y="3712106"/>
                  <a:ext cx="688975" cy="26352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0002D7C1-DD2C-4C89-AFBB-CAEFAA8D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850" y="3058056"/>
                  <a:ext cx="749300" cy="271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>
                      <a:cs typeface="Arial" charset="0"/>
                    </a:rPr>
                    <a:t>2.5 MeV</a:t>
                  </a:r>
                </a:p>
              </p:txBody>
            </p:sp>
            <p:sp>
              <p:nvSpPr>
                <p:cNvPr id="57" name="Rectangle 59">
                  <a:extLst>
                    <a:ext uri="{FF2B5EF4-FFF2-40B4-BE49-F238E27FC236}">
                      <a16:creationId xmlns:a16="http://schemas.microsoft.com/office/drawing/2014/main" id="{90E139B8-4BFD-40EF-AB85-AD7CDEA71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7875" y="3716868"/>
                  <a:ext cx="590550" cy="25876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60">
                  <a:extLst>
                    <a:ext uri="{FF2B5EF4-FFF2-40B4-BE49-F238E27FC236}">
                      <a16:creationId xmlns:a16="http://schemas.microsoft.com/office/drawing/2014/main" id="{68B6CBA1-1A6E-4F7F-8E51-68B1609842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279528" y="3319993"/>
                  <a:ext cx="0" cy="3571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Rectangle 62">
                  <a:extLst>
                    <a:ext uri="{FF2B5EF4-FFF2-40B4-BE49-F238E27FC236}">
                      <a16:creationId xmlns:a16="http://schemas.microsoft.com/office/drawing/2014/main" id="{5F0DE368-5B7B-4641-A6D9-349AB43F6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2425" y="3058056"/>
                  <a:ext cx="706437" cy="271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>
                      <a:cs typeface="Arial" charset="0"/>
                    </a:rPr>
                    <a:t>87 MeV</a:t>
                  </a:r>
                </a:p>
              </p:txBody>
            </p:sp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2EA4DDC4-E8DC-4FC3-9E30-60AFDE776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5337" y="3707343"/>
                  <a:ext cx="546100" cy="27146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8100" dist="25399" dir="2700000" algn="ctr" rotWithShape="0">
                    <a:schemeClr val="tx1">
                      <a:alpha val="74998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>
                  <a:spAutoFit/>
                </a:bodyPr>
                <a:lstStyle/>
                <a:p>
                  <a:pPr algn="ctr" eaLnBrk="1" hangingPunct="1"/>
                  <a:r>
                    <a:rPr lang="en-US" sz="1200" b="1" dirty="0">
                      <a:solidFill>
                        <a:srgbClr val="F4F4F4"/>
                      </a:solidFill>
                      <a:cs typeface="Arial" charset="0"/>
                    </a:rPr>
                    <a:t>CCL</a:t>
                  </a:r>
                </a:p>
              </p:txBody>
            </p:sp>
            <p:sp>
              <p:nvSpPr>
                <p:cNvPr id="61" name="Rectangle 64">
                  <a:extLst>
                    <a:ext uri="{FF2B5EF4-FFF2-40B4-BE49-F238E27FC236}">
                      <a16:creationId xmlns:a16="http://schemas.microsoft.com/office/drawing/2014/main" id="{C5666146-6815-4E69-BF17-3EF657C3F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750" y="3715281"/>
                  <a:ext cx="1133475" cy="2667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Rectangle 65">
                  <a:extLst>
                    <a:ext uri="{FF2B5EF4-FFF2-40B4-BE49-F238E27FC236}">
                      <a16:creationId xmlns:a16="http://schemas.microsoft.com/office/drawing/2014/main" id="{998892F5-4C2B-49BC-9A1E-0CB69532F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00" y="3721631"/>
                  <a:ext cx="1185862" cy="26035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Rectangle 66">
                  <a:extLst>
                    <a:ext uri="{FF2B5EF4-FFF2-40B4-BE49-F238E27FC236}">
                      <a16:creationId xmlns:a16="http://schemas.microsoft.com/office/drawing/2014/main" id="{829BE2DB-A785-4ECB-9FF9-A6DCEBB076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475" y="3699406"/>
                  <a:ext cx="933450" cy="3016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8100" dist="25399" dir="2700000" algn="ctr" rotWithShape="0">
                    <a:schemeClr val="tx1">
                      <a:alpha val="74998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88" tIns="44450" rIns="18288" bIns="44450">
                  <a:spAutoFit/>
                </a:bodyPr>
                <a:lstStyle/>
                <a:p>
                  <a:pPr algn="ctr" eaLnBrk="1" hangingPunct="1"/>
                  <a:r>
                    <a:rPr lang="en-US" sz="1200" b="1">
                      <a:solidFill>
                        <a:srgbClr val="F4F4F4"/>
                      </a:solidFill>
                      <a:cs typeface="Arial" charset="0"/>
                    </a:rPr>
                    <a:t>SRF,</a:t>
                  </a:r>
                  <a:r>
                    <a:rPr lang="en-US" sz="1400" b="1">
                      <a:solidFill>
                        <a:srgbClr val="F4F4F4"/>
                      </a:solidFill>
                      <a:latin typeface="Arial Unicode MS" charset="0"/>
                      <a:cs typeface="Arial" charset="0"/>
                    </a:rPr>
                    <a:t> </a:t>
                  </a:r>
                  <a:r>
                    <a:rPr lang="en-US" sz="1400" b="1">
                      <a:solidFill>
                        <a:srgbClr val="F4F4F4"/>
                      </a:solidFill>
                      <a:latin typeface="Symbol" charset="0"/>
                      <a:cs typeface="Arial" charset="0"/>
                    </a:rPr>
                    <a:t>b</a:t>
                  </a:r>
                  <a:r>
                    <a:rPr lang="en-US" sz="1400" b="1">
                      <a:solidFill>
                        <a:srgbClr val="F4F4F4"/>
                      </a:solidFill>
                      <a:cs typeface="Arial" charset="0"/>
                    </a:rPr>
                    <a:t>=</a:t>
                  </a:r>
                  <a:r>
                    <a:rPr lang="en-US" sz="1200" b="1">
                      <a:solidFill>
                        <a:srgbClr val="F4F4F4"/>
                      </a:solidFill>
                      <a:cs typeface="Arial" charset="0"/>
                    </a:rPr>
                    <a:t>0.61</a:t>
                  </a:r>
                  <a:endParaRPr lang="en-US" sz="1400" b="1">
                    <a:solidFill>
                      <a:srgbClr val="F4F4F4"/>
                    </a:solidFill>
                    <a:latin typeface="Arial Unicode MS" charset="0"/>
                    <a:cs typeface="Arial" charset="0"/>
                  </a:endParaRPr>
                </a:p>
              </p:txBody>
            </p:sp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EEF2BF47-DAB5-4492-A98A-05D5FB4BEF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0500" y="3705756"/>
                  <a:ext cx="917575" cy="3016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8100" dist="25399" dir="2700000" algn="ctr" rotWithShape="0">
                    <a:schemeClr val="tx1">
                      <a:alpha val="74998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88" tIns="44450" rIns="18288" bIns="44450">
                  <a:spAutoFit/>
                </a:bodyPr>
                <a:lstStyle/>
                <a:p>
                  <a:pPr eaLnBrk="1" hangingPunct="1"/>
                  <a:r>
                    <a:rPr lang="en-US" sz="1200" b="1" dirty="0">
                      <a:solidFill>
                        <a:srgbClr val="F4F4F4"/>
                      </a:solidFill>
                      <a:cs typeface="Arial" charset="0"/>
                    </a:rPr>
                    <a:t>SRF,</a:t>
                  </a:r>
                  <a:r>
                    <a:rPr lang="en-US" sz="1400" b="1" dirty="0">
                      <a:solidFill>
                        <a:srgbClr val="F4F4F4"/>
                      </a:solidFill>
                      <a:latin typeface="Arial Unicode MS" charset="0"/>
                      <a:cs typeface="Arial" charset="0"/>
                    </a:rPr>
                    <a:t> </a:t>
                  </a:r>
                  <a:r>
                    <a:rPr lang="en-US" sz="1400" b="1" dirty="0">
                      <a:solidFill>
                        <a:srgbClr val="F4F4F4"/>
                      </a:solidFill>
                      <a:latin typeface="Symbol" charset="0"/>
                      <a:cs typeface="Arial" charset="0"/>
                    </a:rPr>
                    <a:t>b</a:t>
                  </a:r>
                  <a:r>
                    <a:rPr lang="en-US" sz="1200" b="1" dirty="0">
                      <a:solidFill>
                        <a:srgbClr val="F4F4F4"/>
                      </a:solidFill>
                      <a:cs typeface="Arial" charset="0"/>
                    </a:rPr>
                    <a:t>=0.81</a:t>
                  </a: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6FEAFB3B-8A77-49D0-BBFD-F4F1C8F58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8537" y="3058056"/>
                  <a:ext cx="790575" cy="271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 dirty="0">
                      <a:cs typeface="Arial" charset="0"/>
                    </a:rPr>
                    <a:t>186 MeV</a:t>
                  </a:r>
                </a:p>
              </p:txBody>
            </p:sp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3755BDBA-05C0-40BF-B5DF-B4BB30D89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4875" y="3058056"/>
                  <a:ext cx="790575" cy="271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>
                      <a:cs typeface="Arial" charset="0"/>
                    </a:rPr>
                    <a:t>387 MeV</a:t>
                  </a:r>
                </a:p>
              </p:txBody>
            </p:sp>
            <p:sp>
              <p:nvSpPr>
                <p:cNvPr id="67" name="Line 70">
                  <a:extLst>
                    <a:ext uri="{FF2B5EF4-FFF2-40B4-BE49-F238E27FC236}">
                      <a16:creationId xmlns:a16="http://schemas.microsoft.com/office/drawing/2014/main" id="{9E670FA2-8072-4475-B724-FFA3F8413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26710" y="3300943"/>
                  <a:ext cx="0" cy="3571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71">
                  <a:extLst>
                    <a:ext uri="{FF2B5EF4-FFF2-40B4-BE49-F238E27FC236}">
                      <a16:creationId xmlns:a16="http://schemas.microsoft.com/office/drawing/2014/main" id="{5A625A26-11D2-4D8D-B37B-FD7944F29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51125" y="3310468"/>
                  <a:ext cx="0" cy="3571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E1D23E8E-E4E5-4883-8F35-4481827D8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1750" y="3315231"/>
                  <a:ext cx="0" cy="3571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Rectangle 74">
                  <a:extLst>
                    <a:ext uri="{FF2B5EF4-FFF2-40B4-BE49-F238E27FC236}">
                      <a16:creationId xmlns:a16="http://schemas.microsoft.com/office/drawing/2014/main" id="{27C7BD61-5570-4A58-89F8-EA4F8AFC7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" y="3707343"/>
                  <a:ext cx="688975" cy="26352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5000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Rectangle 75">
                  <a:extLst>
                    <a:ext uri="{FF2B5EF4-FFF2-40B4-BE49-F238E27FC236}">
                      <a16:creationId xmlns:a16="http://schemas.microsoft.com/office/drawing/2014/main" id="{3575B75B-4BFA-4207-8745-BBFD53FB6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7000" y="3693056"/>
                  <a:ext cx="558800" cy="3016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8100" dist="25399" dir="2700000" algn="ctr" rotWithShape="0">
                    <a:schemeClr val="tx1">
                      <a:alpha val="74998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400" b="1">
                      <a:solidFill>
                        <a:srgbClr val="F4F4F4"/>
                      </a:solidFill>
                      <a:cs typeface="Arial" charset="0"/>
                    </a:rPr>
                    <a:t>DTL</a:t>
                  </a:r>
                </a:p>
              </p:txBody>
            </p:sp>
            <p:sp>
              <p:nvSpPr>
                <p:cNvPr id="72" name="Rectangle 76">
                  <a:extLst>
                    <a:ext uri="{FF2B5EF4-FFF2-40B4-BE49-F238E27FC236}">
                      <a16:creationId xmlns:a16="http://schemas.microsoft.com/office/drawing/2014/main" id="{57A27C67-F06A-4BD5-A5FD-68026A84B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" y="3696231"/>
                  <a:ext cx="618758" cy="27443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8100" dist="25399" dir="2700000" algn="ctr" rotWithShape="0">
                    <a:schemeClr val="tx1">
                      <a:alpha val="74998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1" hangingPunct="1"/>
                  <a:r>
                    <a:rPr lang="en-US" sz="1200" b="1" dirty="0">
                      <a:solidFill>
                        <a:srgbClr val="F4F4F4"/>
                      </a:solidFill>
                    </a:rPr>
                    <a:t>MEBT</a:t>
                  </a:r>
                  <a:endParaRPr lang="en-US" sz="1200" b="1" dirty="0">
                    <a:solidFill>
                      <a:srgbClr val="F4F4F4"/>
                    </a:solidFill>
                    <a:cs typeface="Arial" charset="0"/>
                  </a:endParaRPr>
                </a:p>
              </p:txBody>
            </p:sp>
            <p:sp>
              <p:nvSpPr>
                <p:cNvPr id="73" name="Line 77">
                  <a:extLst>
                    <a:ext uri="{FF2B5EF4-FFF2-40B4-BE49-F238E27FC236}">
                      <a16:creationId xmlns:a16="http://schemas.microsoft.com/office/drawing/2014/main" id="{B5AC03A1-4879-4565-BC62-3ED1F3483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01637" y="3469218"/>
                  <a:ext cx="0" cy="2301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992F0B-EC6D-4BE0-9828-F04894253322}"/>
                  </a:ext>
                </a:extLst>
              </p:cNvPr>
              <p:cNvSpPr txBox="1"/>
              <p:nvPr/>
            </p:nvSpPr>
            <p:spPr>
              <a:xfrm>
                <a:off x="7922012" y="1724587"/>
                <a:ext cx="10695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To RING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9F58CB-A5EF-40CF-B38D-4AB01DC8F8AF}"/>
                  </a:ext>
                </a:extLst>
              </p:cNvPr>
              <p:cNvSpPr txBox="1"/>
              <p:nvPr/>
            </p:nvSpPr>
            <p:spPr>
              <a:xfrm>
                <a:off x="85172" y="2160863"/>
                <a:ext cx="1031052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RF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cavities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E9AF107-42DD-4C7B-BA3F-79F58604ACC5}"/>
                  </a:ext>
                </a:extLst>
              </p:cNvPr>
              <p:cNvGrpSpPr/>
              <p:nvPr/>
            </p:nvGrpSpPr>
            <p:grpSpPr>
              <a:xfrm>
                <a:off x="1148617" y="2115194"/>
                <a:ext cx="783099" cy="588638"/>
                <a:chOff x="1148617" y="2115194"/>
                <a:chExt cx="783099" cy="588638"/>
              </a:xfrm>
            </p:grpSpPr>
            <p:sp>
              <p:nvSpPr>
                <p:cNvPr id="48" name="Down Arrow 31">
                  <a:extLst>
                    <a:ext uri="{FF2B5EF4-FFF2-40B4-BE49-F238E27FC236}">
                      <a16:creationId xmlns:a16="http://schemas.microsoft.com/office/drawing/2014/main" id="{6818DAD2-7F2A-4725-96C0-F5DB6C2BEB87}"/>
                    </a:ext>
                  </a:extLst>
                </p:cNvPr>
                <p:cNvSpPr/>
                <p:nvPr/>
              </p:nvSpPr>
              <p:spPr>
                <a:xfrm flipV="1">
                  <a:off x="1447800" y="2115194"/>
                  <a:ext cx="304800" cy="170805"/>
                </a:xfrm>
                <a:prstGeom prst="downArrow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0"/>
                  </a:lightRig>
                </a:scene3d>
                <a:sp3d>
                  <a:contourClr>
                    <a:schemeClr val="lt1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22ACB8C-7C2A-4341-A36E-72A52A02BF62}"/>
                    </a:ext>
                  </a:extLst>
                </p:cNvPr>
                <p:cNvSpPr txBox="1"/>
                <p:nvPr/>
              </p:nvSpPr>
              <p:spPr>
                <a:xfrm>
                  <a:off x="1148617" y="2362200"/>
                  <a:ext cx="783099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4 cav.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0F505E-7512-40F3-8FAA-38A5E7DB2AF9}"/>
                  </a:ext>
                </a:extLst>
              </p:cNvPr>
              <p:cNvGrpSpPr/>
              <p:nvPr/>
            </p:nvGrpSpPr>
            <p:grpSpPr>
              <a:xfrm>
                <a:off x="2188701" y="2115195"/>
                <a:ext cx="783099" cy="588638"/>
                <a:chOff x="1148617" y="2115194"/>
                <a:chExt cx="783099" cy="588638"/>
              </a:xfrm>
            </p:grpSpPr>
            <p:sp>
              <p:nvSpPr>
                <p:cNvPr id="46" name="Down Arrow 36">
                  <a:extLst>
                    <a:ext uri="{FF2B5EF4-FFF2-40B4-BE49-F238E27FC236}">
                      <a16:creationId xmlns:a16="http://schemas.microsoft.com/office/drawing/2014/main" id="{8254D6BC-2905-4FEC-B35D-A1AFB3D56ED9}"/>
                    </a:ext>
                  </a:extLst>
                </p:cNvPr>
                <p:cNvSpPr/>
                <p:nvPr/>
              </p:nvSpPr>
              <p:spPr>
                <a:xfrm flipV="1">
                  <a:off x="1447800" y="2115194"/>
                  <a:ext cx="304800" cy="170805"/>
                </a:xfrm>
                <a:prstGeom prst="downArrow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0"/>
                  </a:lightRig>
                </a:scene3d>
                <a:sp3d>
                  <a:contourClr>
                    <a:schemeClr val="lt1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C508E23-BD10-4F21-B688-0264CB900F7E}"/>
                    </a:ext>
                  </a:extLst>
                </p:cNvPr>
                <p:cNvSpPr txBox="1"/>
                <p:nvPr/>
              </p:nvSpPr>
              <p:spPr>
                <a:xfrm>
                  <a:off x="1148617" y="2362200"/>
                  <a:ext cx="783099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6 cav.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708295-CACC-4600-81B5-5AF824D08453}"/>
                  </a:ext>
                </a:extLst>
              </p:cNvPr>
              <p:cNvGrpSpPr/>
              <p:nvPr/>
            </p:nvGrpSpPr>
            <p:grpSpPr>
              <a:xfrm>
                <a:off x="3188844" y="2115195"/>
                <a:ext cx="783099" cy="588638"/>
                <a:chOff x="1148617" y="2115194"/>
                <a:chExt cx="783099" cy="588638"/>
              </a:xfrm>
            </p:grpSpPr>
            <p:sp>
              <p:nvSpPr>
                <p:cNvPr id="44" name="Down Arrow 39">
                  <a:extLst>
                    <a:ext uri="{FF2B5EF4-FFF2-40B4-BE49-F238E27FC236}">
                      <a16:creationId xmlns:a16="http://schemas.microsoft.com/office/drawing/2014/main" id="{F2518646-1ABC-4D3C-8A91-235BD6FB1024}"/>
                    </a:ext>
                  </a:extLst>
                </p:cNvPr>
                <p:cNvSpPr/>
                <p:nvPr/>
              </p:nvSpPr>
              <p:spPr>
                <a:xfrm flipV="1">
                  <a:off x="1447800" y="2115194"/>
                  <a:ext cx="304800" cy="170805"/>
                </a:xfrm>
                <a:prstGeom prst="downArrow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0"/>
                  </a:lightRig>
                </a:scene3d>
                <a:sp3d>
                  <a:contourClr>
                    <a:schemeClr val="lt1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281053E-C22A-47BA-90BD-B3163A490499}"/>
                    </a:ext>
                  </a:extLst>
                </p:cNvPr>
                <p:cNvSpPr txBox="1"/>
                <p:nvPr/>
              </p:nvSpPr>
              <p:spPr>
                <a:xfrm>
                  <a:off x="1148617" y="2362200"/>
                  <a:ext cx="783099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4 cav.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C8D6819-288C-433E-BC8F-DB626605644C}"/>
                  </a:ext>
                </a:extLst>
              </p:cNvPr>
              <p:cNvGrpSpPr/>
              <p:nvPr/>
            </p:nvGrpSpPr>
            <p:grpSpPr>
              <a:xfrm>
                <a:off x="4355480" y="2115194"/>
                <a:ext cx="911340" cy="588638"/>
                <a:chOff x="1084497" y="2115194"/>
                <a:chExt cx="911340" cy="588638"/>
              </a:xfrm>
            </p:grpSpPr>
            <p:sp>
              <p:nvSpPr>
                <p:cNvPr id="42" name="Down Arrow 42">
                  <a:extLst>
                    <a:ext uri="{FF2B5EF4-FFF2-40B4-BE49-F238E27FC236}">
                      <a16:creationId xmlns:a16="http://schemas.microsoft.com/office/drawing/2014/main" id="{3794B5B3-1FDE-4AC5-BAF1-105C5060510E}"/>
                    </a:ext>
                  </a:extLst>
                </p:cNvPr>
                <p:cNvSpPr/>
                <p:nvPr/>
              </p:nvSpPr>
              <p:spPr>
                <a:xfrm flipV="1">
                  <a:off x="1447800" y="2115194"/>
                  <a:ext cx="304800" cy="170805"/>
                </a:xfrm>
                <a:prstGeom prst="downArrow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0"/>
                  </a:lightRig>
                </a:scene3d>
                <a:sp3d>
                  <a:contourClr>
                    <a:schemeClr val="lt1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112D859-0F40-4B00-83EC-1B2B86241478}"/>
                    </a:ext>
                  </a:extLst>
                </p:cNvPr>
                <p:cNvSpPr txBox="1"/>
                <p:nvPr/>
              </p:nvSpPr>
              <p:spPr>
                <a:xfrm>
                  <a:off x="1084497" y="2362200"/>
                  <a:ext cx="911340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33 cav.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0A0F2F-FFC0-4550-9DC7-539B49744379}"/>
                  </a:ext>
                </a:extLst>
              </p:cNvPr>
              <p:cNvGrpSpPr/>
              <p:nvPr/>
            </p:nvGrpSpPr>
            <p:grpSpPr>
              <a:xfrm>
                <a:off x="6031880" y="2119602"/>
                <a:ext cx="911340" cy="588638"/>
                <a:chOff x="1084497" y="2115194"/>
                <a:chExt cx="911340" cy="588638"/>
              </a:xfrm>
            </p:grpSpPr>
            <p:sp>
              <p:nvSpPr>
                <p:cNvPr id="40" name="Down Arrow 45">
                  <a:extLst>
                    <a:ext uri="{FF2B5EF4-FFF2-40B4-BE49-F238E27FC236}">
                      <a16:creationId xmlns:a16="http://schemas.microsoft.com/office/drawing/2014/main" id="{F31EA727-A23C-418B-A732-E55EFA9A55E8}"/>
                    </a:ext>
                  </a:extLst>
                </p:cNvPr>
                <p:cNvSpPr/>
                <p:nvPr/>
              </p:nvSpPr>
              <p:spPr>
                <a:xfrm flipV="1">
                  <a:off x="1447800" y="2115194"/>
                  <a:ext cx="304800" cy="170805"/>
                </a:xfrm>
                <a:prstGeom prst="downArrow">
                  <a:avLst/>
                </a:prstGeom>
                <a:solidFill>
                  <a:schemeClr val="bg2"/>
                </a:solidFill>
                <a:ln>
                  <a:solidFill>
                    <a:schemeClr val="accent1"/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0"/>
                  </a:lightRig>
                </a:scene3d>
                <a:sp3d>
                  <a:contourClr>
                    <a:schemeClr val="lt1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F5BC8E4-D9DD-411F-930C-0CAAD8863261}"/>
                    </a:ext>
                  </a:extLst>
                </p:cNvPr>
                <p:cNvSpPr txBox="1"/>
                <p:nvPr/>
              </p:nvSpPr>
              <p:spPr>
                <a:xfrm>
                  <a:off x="1084497" y="2362200"/>
                  <a:ext cx="911340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/>
                    <a:t>48 cav.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4E7B94-826A-4A1F-A6C4-989F44CE0E8C}"/>
                  </a:ext>
                </a:extLst>
              </p:cNvPr>
              <p:cNvSpPr txBox="1"/>
              <p:nvPr/>
            </p:nvSpPr>
            <p:spPr>
              <a:xfrm>
                <a:off x="977032" y="3072494"/>
                <a:ext cx="3266663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Warm (normal temperature)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linac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426D14-E108-40F3-BC6A-8B06E9A6E878}"/>
                  </a:ext>
                </a:extLst>
              </p:cNvPr>
              <p:cNvSpPr txBox="1"/>
              <p:nvPr/>
            </p:nvSpPr>
            <p:spPr>
              <a:xfrm>
                <a:off x="4539337" y="3066669"/>
                <a:ext cx="2852063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Cold (superconducting)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33CC"/>
                    </a:solidFill>
                  </a:rPr>
                  <a:t>Linac (SCL)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F1378F-6C54-4D35-A4B2-DC8D53FBA061}"/>
                </a:ext>
              </a:extLst>
            </p:cNvPr>
            <p:cNvGrpSpPr/>
            <p:nvPr/>
          </p:nvGrpSpPr>
          <p:grpSpPr>
            <a:xfrm>
              <a:off x="2442376" y="3776375"/>
              <a:ext cx="6468853" cy="264432"/>
              <a:chOff x="1148620" y="2814991"/>
              <a:chExt cx="6468853" cy="264432"/>
            </a:xfrm>
          </p:grpSpPr>
          <p:sp>
            <p:nvSpPr>
              <p:cNvPr id="75" name="Right Brace 74">
                <a:extLst>
                  <a:ext uri="{FF2B5EF4-FFF2-40B4-BE49-F238E27FC236}">
                    <a16:creationId xmlns:a16="http://schemas.microsoft.com/office/drawing/2014/main" id="{925268AA-95B3-480D-8E0D-A339AB16DF5A}"/>
                  </a:ext>
                </a:extLst>
              </p:cNvPr>
              <p:cNvSpPr/>
              <p:nvPr/>
            </p:nvSpPr>
            <p:spPr>
              <a:xfrm rot="5400000" flipV="1">
                <a:off x="2484542" y="1483479"/>
                <a:ext cx="260022" cy="2931865"/>
              </a:xfrm>
              <a:prstGeom prst="rightBrac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0C28AB44-C09D-4727-9C2A-7F8477323842}"/>
                  </a:ext>
                </a:extLst>
              </p:cNvPr>
              <p:cNvSpPr/>
              <p:nvPr/>
            </p:nvSpPr>
            <p:spPr>
              <a:xfrm rot="5400000" flipV="1">
                <a:off x="5774226" y="1231766"/>
                <a:ext cx="260022" cy="3426472"/>
              </a:xfrm>
              <a:prstGeom prst="rightBrac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D6F8B63F-54EE-41ED-BAEA-A18EA1B2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04" y="3861485"/>
            <a:ext cx="6718374" cy="2993395"/>
          </a:xfrm>
          <a:prstGeom prst="rect">
            <a:avLst/>
          </a:prstGeom>
        </p:spPr>
      </p:pic>
      <p:sp>
        <p:nvSpPr>
          <p:cNvPr id="80" name="Arrow: Down 79">
            <a:extLst>
              <a:ext uri="{FF2B5EF4-FFF2-40B4-BE49-F238E27FC236}">
                <a16:creationId xmlns:a16="http://schemas.microsoft.com/office/drawing/2014/main" id="{CE91207E-1EDC-49EC-BD9E-F1C8F077AE0B}"/>
              </a:ext>
            </a:extLst>
          </p:cNvPr>
          <p:cNvSpPr/>
          <p:nvPr/>
        </p:nvSpPr>
        <p:spPr>
          <a:xfrm>
            <a:off x="3023465" y="2056592"/>
            <a:ext cx="112125" cy="11717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F2993-6369-4EED-BD8F-EFF137902866}"/>
              </a:ext>
            </a:extLst>
          </p:cNvPr>
          <p:cNvSpPr txBox="1"/>
          <p:nvPr/>
        </p:nvSpPr>
        <p:spPr>
          <a:xfrm>
            <a:off x="1048939" y="1660799"/>
            <a:ext cx="23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Orbit distortion in DTL6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A9F29839-B665-40C4-9C99-2135BFA8F7A3}"/>
              </a:ext>
            </a:extLst>
          </p:cNvPr>
          <p:cNvSpPr/>
          <p:nvPr/>
        </p:nvSpPr>
        <p:spPr>
          <a:xfrm>
            <a:off x="3943585" y="2054488"/>
            <a:ext cx="112125" cy="11717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78F6BD-C594-490B-A9A1-670EE6AA5809}"/>
              </a:ext>
            </a:extLst>
          </p:cNvPr>
          <p:cNvSpPr txBox="1"/>
          <p:nvPr/>
        </p:nvSpPr>
        <p:spPr>
          <a:xfrm>
            <a:off x="1048939" y="1660551"/>
            <a:ext cx="23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Orbit distortion in DTL6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D456F2-C17B-4B1E-9EB1-947B4DE43FEA}"/>
              </a:ext>
            </a:extLst>
          </p:cNvPr>
          <p:cNvSpPr txBox="1"/>
          <p:nvPr/>
        </p:nvSpPr>
        <p:spPr>
          <a:xfrm>
            <a:off x="3745599" y="1664580"/>
            <a:ext cx="24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Orbit correction in DTL6</a:t>
            </a:r>
          </a:p>
        </p:txBody>
      </p:sp>
    </p:spTree>
    <p:extLst>
      <p:ext uri="{BB962C8B-B14F-4D97-AF65-F5344CB8AC3E}">
        <p14:creationId xmlns:p14="http://schemas.microsoft.com/office/powerpoint/2010/main" val="35038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A182-976C-4F9A-B873-46FC2B22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BC807B-8494-43C9-9CA8-58B7F4135837}"/>
              </a:ext>
            </a:extLst>
          </p:cNvPr>
          <p:cNvGrpSpPr/>
          <p:nvPr/>
        </p:nvGrpSpPr>
        <p:grpSpPr>
          <a:xfrm>
            <a:off x="838200" y="2273152"/>
            <a:ext cx="5832475" cy="1368630"/>
            <a:chOff x="607578" y="1882016"/>
            <a:chExt cx="5832475" cy="136863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F6C290C6-F216-4A14-AE4C-72B2F599B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960430"/>
                </p:ext>
              </p:extLst>
            </p:nvPr>
          </p:nvGraphicFramePr>
          <p:xfrm>
            <a:off x="629701" y="1882016"/>
            <a:ext cx="12509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Equation" r:id="rId3" imgW="749160" imgH="304560" progId="Equation.DSMT4">
                    <p:embed/>
                  </p:oleObj>
                </mc:Choice>
                <mc:Fallback>
                  <p:oleObj name="Equation" r:id="rId3" imgW="749160" imgH="304560" progId="Equation.DSMT4">
                    <p:embed/>
                    <p:pic>
                      <p:nvPicPr>
                        <p:cNvPr id="15" name="Content Placeholder 3">
                          <a:extLst>
                            <a:ext uri="{FF2B5EF4-FFF2-40B4-BE49-F238E27FC236}">
                              <a16:creationId xmlns:a16="http://schemas.microsoft.com/office/drawing/2014/main" id="{1C215320-8670-422D-BAF3-412ECCB481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9701" y="1882016"/>
                          <a:ext cx="125095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47226A-68C8-4B50-BE7C-1A5F616103D3}"/>
                </a:ext>
              </a:extLst>
            </p:cNvPr>
            <p:cNvSpPr txBox="1"/>
            <p:nvPr/>
          </p:nvSpPr>
          <p:spPr>
            <a:xfrm>
              <a:off x="3134020" y="1911320"/>
              <a:ext cx="236475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Initial BPM readings.</a:t>
              </a:r>
            </a:p>
          </p:txBody>
        </p:sp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472F079F-A52B-45A5-AA40-DA2BE5B901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004221"/>
                </p:ext>
              </p:extLst>
            </p:nvPr>
          </p:nvGraphicFramePr>
          <p:xfrm>
            <a:off x="607578" y="2401334"/>
            <a:ext cx="5832475" cy="849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5" imgW="3492360" imgH="507960" progId="Equation.DSMT4">
                    <p:embed/>
                  </p:oleObj>
                </mc:Choice>
                <mc:Fallback>
                  <p:oleObj name="Equation" r:id="rId5" imgW="3492360" imgH="507960" progId="Equation.DSMT4">
                    <p:embed/>
                    <p:pic>
                      <p:nvPicPr>
                        <p:cNvPr id="17" name="Content Placeholder 3">
                          <a:extLst>
                            <a:ext uri="{FF2B5EF4-FFF2-40B4-BE49-F238E27FC236}">
                              <a16:creationId xmlns:a16="http://schemas.microsoft.com/office/drawing/2014/main" id="{54147E6F-B082-47F4-A926-2F6E4863B3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7578" y="2401334"/>
                          <a:ext cx="5832475" cy="849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F9FB4-656D-47D0-86D9-219D81AD31DE}"/>
              </a:ext>
            </a:extLst>
          </p:cNvPr>
          <p:cNvGrpSpPr/>
          <p:nvPr/>
        </p:nvGrpSpPr>
        <p:grpSpPr>
          <a:xfrm>
            <a:off x="782425" y="4145438"/>
            <a:ext cx="7867715" cy="1676400"/>
            <a:chOff x="914400" y="3429000"/>
            <a:chExt cx="7867715" cy="1676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8864FF-D70D-4BE4-85D0-AE54FE750C9A}"/>
                </a:ext>
              </a:extLst>
            </p:cNvPr>
            <p:cNvSpPr txBox="1"/>
            <p:nvPr/>
          </p:nvSpPr>
          <p:spPr>
            <a:xfrm>
              <a:off x="7507407" y="4084949"/>
              <a:ext cx="127470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33CC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5562B6-34F7-4467-B85C-8103BCE4779F}"/>
                </a:ext>
              </a:extLst>
            </p:cNvPr>
            <p:cNvGrpSpPr/>
            <p:nvPr/>
          </p:nvGrpSpPr>
          <p:grpSpPr>
            <a:xfrm>
              <a:off x="914400" y="3429000"/>
              <a:ext cx="6629400" cy="1676400"/>
              <a:chOff x="914400" y="3429000"/>
              <a:chExt cx="6629400" cy="167640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F4BBA7F-ECE1-4A2C-AB9D-4C984DB1A86E}"/>
                  </a:ext>
                </a:extLst>
              </p:cNvPr>
              <p:cNvSpPr/>
              <p:nvPr/>
            </p:nvSpPr>
            <p:spPr>
              <a:xfrm>
                <a:off x="914400" y="3429000"/>
                <a:ext cx="6629400" cy="16764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CC34C94-668D-4E5C-967F-9FAF4923D28C}"/>
                  </a:ext>
                </a:extLst>
              </p:cNvPr>
              <p:cNvGrpSpPr/>
              <p:nvPr/>
            </p:nvGrpSpPr>
            <p:grpSpPr>
              <a:xfrm>
                <a:off x="1360052" y="3514725"/>
                <a:ext cx="6015473" cy="1515125"/>
                <a:chOff x="1360052" y="3514725"/>
                <a:chExt cx="6015473" cy="1515125"/>
              </a:xfrm>
            </p:grpSpPr>
            <p:graphicFrame>
              <p:nvGraphicFramePr>
                <p:cNvPr id="13" name="Content Placeholder 3">
                  <a:extLst>
                    <a:ext uri="{FF2B5EF4-FFF2-40B4-BE49-F238E27FC236}">
                      <a16:creationId xmlns:a16="http://schemas.microsoft.com/office/drawing/2014/main" id="{4C74CC5D-F737-4C05-B816-6CC814A7672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8434018"/>
                    </p:ext>
                  </p:extLst>
                </p:nvPr>
              </p:nvGraphicFramePr>
              <p:xfrm>
                <a:off x="1416050" y="3514725"/>
                <a:ext cx="5959475" cy="615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8" name="Equation" r:id="rId7" imgW="3568680" imgH="368280" progId="Equation.DSMT4">
                        <p:embed/>
                      </p:oleObj>
                    </mc:Choice>
                    <mc:Fallback>
                      <p:oleObj name="Equation" r:id="rId7" imgW="3568680" imgH="368280" progId="Equation.DSMT4">
                        <p:embed/>
                        <p:pic>
                          <p:nvPicPr>
                            <p:cNvPr id="20" name="Content Placeholder 3">
                              <a:extLst>
                                <a:ext uri="{FF2B5EF4-FFF2-40B4-BE49-F238E27FC236}">
                                  <a16:creationId xmlns:a16="http://schemas.microsoft.com/office/drawing/2014/main" id="{12D3D24C-7AD6-4E9E-9EAB-9B640F68C4E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16050" y="3514725"/>
                              <a:ext cx="5959475" cy="6159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Content Placeholder 3">
                  <a:extLst>
                    <a:ext uri="{FF2B5EF4-FFF2-40B4-BE49-F238E27FC236}">
                      <a16:creationId xmlns:a16="http://schemas.microsoft.com/office/drawing/2014/main" id="{7146A0C2-C53A-4E7C-AB94-5DC521C3C5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9109572"/>
                    </p:ext>
                  </p:extLst>
                </p:nvPr>
              </p:nvGraphicFramePr>
              <p:xfrm>
                <a:off x="1360052" y="4350400"/>
                <a:ext cx="2163763" cy="679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9" name="Equation" r:id="rId9" imgW="1295280" imgH="406080" progId="Equation.DSMT4">
                        <p:embed/>
                      </p:oleObj>
                    </mc:Choice>
                    <mc:Fallback>
                      <p:oleObj name="Equation" r:id="rId9" imgW="1295280" imgH="406080" progId="Equation.DSMT4">
                        <p:embed/>
                        <p:pic>
                          <p:nvPicPr>
                            <p:cNvPr id="21" name="Content Placeholder 3">
                              <a:extLst>
                                <a:ext uri="{FF2B5EF4-FFF2-40B4-BE49-F238E27FC236}">
                                  <a16:creationId xmlns:a16="http://schemas.microsoft.com/office/drawing/2014/main" id="{3A248A45-B4EF-4399-9C7C-845EA43FF7D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0052" y="4350400"/>
                              <a:ext cx="2163763" cy="6794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Content Placeholder 3">
                  <a:extLst>
                    <a:ext uri="{FF2B5EF4-FFF2-40B4-BE49-F238E27FC236}">
                      <a16:creationId xmlns:a16="http://schemas.microsoft.com/office/drawing/2014/main" id="{0B3443E2-CDCA-4A53-A0DB-AEC3FB2DD14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8884768"/>
                    </p:ext>
                  </p:extLst>
                </p:nvPr>
              </p:nvGraphicFramePr>
              <p:xfrm>
                <a:off x="5790406" y="4350400"/>
                <a:ext cx="1144587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0" name="Equation" r:id="rId11" imgW="685800" imgH="279360" progId="Equation.DSMT4">
                        <p:embed/>
                      </p:oleObj>
                    </mc:Choice>
                    <mc:Fallback>
                      <p:oleObj name="Equation" r:id="rId11" imgW="685800" imgH="279360" progId="Equation.DSMT4">
                        <p:embed/>
                        <p:pic>
                          <p:nvPicPr>
                            <p:cNvPr id="22" name="Content Placeholder 3">
                              <a:extLst>
                                <a:ext uri="{FF2B5EF4-FFF2-40B4-BE49-F238E27FC236}">
                                  <a16:creationId xmlns:a16="http://schemas.microsoft.com/office/drawing/2014/main" id="{D2D25633-277B-4A76-8FB1-1E04B094FA7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0406" y="4350400"/>
                              <a:ext cx="1144587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7E13D7-92F2-4A5D-873D-F52AA94F709D}"/>
                    </a:ext>
                  </a:extLst>
                </p:cNvPr>
                <p:cNvSpPr txBox="1"/>
                <p:nvPr/>
              </p:nvSpPr>
              <p:spPr>
                <a:xfrm>
                  <a:off x="3618040" y="4350400"/>
                  <a:ext cx="2163763" cy="674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400" b="1" dirty="0">
                      <a:solidFill>
                        <a:srgbClr val="0066FF"/>
                      </a:solidFill>
                    </a:rPr>
                    <a:t>Minimize orbit distortion by changing correctors</a:t>
                  </a: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F48056-2D19-4B2E-B2AC-D6CAB249FCCA}"/>
              </a:ext>
            </a:extLst>
          </p:cNvPr>
          <p:cNvGrpSpPr/>
          <p:nvPr/>
        </p:nvGrpSpPr>
        <p:grpSpPr>
          <a:xfrm>
            <a:off x="4135557" y="1409709"/>
            <a:ext cx="6479749" cy="635261"/>
            <a:chOff x="685800" y="618352"/>
            <a:chExt cx="7239000" cy="6352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9416E9-9B37-49FB-9B77-CA823B276FA1}"/>
                </a:ext>
              </a:extLst>
            </p:cNvPr>
            <p:cNvGrpSpPr/>
            <p:nvPr/>
          </p:nvGrpSpPr>
          <p:grpSpPr>
            <a:xfrm>
              <a:off x="685800" y="866468"/>
              <a:ext cx="7239000" cy="387145"/>
              <a:chOff x="685800" y="866468"/>
              <a:chExt cx="7239000" cy="387145"/>
            </a:xfrm>
          </p:grpSpPr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1FB14FE-6785-4B01-9E4D-F4C2F4072246}"/>
                  </a:ext>
                </a:extLst>
              </p:cNvPr>
              <p:cNvSpPr/>
              <p:nvPr/>
            </p:nvSpPr>
            <p:spPr>
              <a:xfrm>
                <a:off x="685800" y="1018884"/>
                <a:ext cx="7239000" cy="114284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owchart: Summing Junction 22">
                <a:extLst>
                  <a:ext uri="{FF2B5EF4-FFF2-40B4-BE49-F238E27FC236}">
                    <a16:creationId xmlns:a16="http://schemas.microsoft.com/office/drawing/2014/main" id="{42C7F4D8-A5EB-4352-B4DE-6FE3621C0E2E}"/>
                  </a:ext>
                </a:extLst>
              </p:cNvPr>
              <p:cNvSpPr/>
              <p:nvPr/>
            </p:nvSpPr>
            <p:spPr>
              <a:xfrm>
                <a:off x="1905000" y="975868"/>
                <a:ext cx="228600" cy="200316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lowchart: Summing Junction 23">
                <a:extLst>
                  <a:ext uri="{FF2B5EF4-FFF2-40B4-BE49-F238E27FC236}">
                    <a16:creationId xmlns:a16="http://schemas.microsoft.com/office/drawing/2014/main" id="{4A05B3A2-735D-460A-AB9B-1676C3A90C17}"/>
                  </a:ext>
                </a:extLst>
              </p:cNvPr>
              <p:cNvSpPr/>
              <p:nvPr/>
            </p:nvSpPr>
            <p:spPr>
              <a:xfrm>
                <a:off x="4648200" y="975868"/>
                <a:ext cx="228600" cy="200316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526107C-E885-4D96-A098-5BE3633CC1BC}"/>
                  </a:ext>
                </a:extLst>
              </p:cNvPr>
              <p:cNvSpPr/>
              <p:nvPr/>
            </p:nvSpPr>
            <p:spPr>
              <a:xfrm>
                <a:off x="914400" y="866468"/>
                <a:ext cx="152400" cy="381000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761C5BFA-A34A-4F17-BEA3-7163BE000F37}"/>
                  </a:ext>
                </a:extLst>
              </p:cNvPr>
              <p:cNvSpPr/>
              <p:nvPr/>
            </p:nvSpPr>
            <p:spPr>
              <a:xfrm>
                <a:off x="3962400" y="872613"/>
                <a:ext cx="152400" cy="381000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0"/>
                </a:lightRig>
              </a:scene3d>
              <a:sp3d>
                <a:contourClr>
                  <a:schemeClr val="lt1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637899-6BB6-4F3C-A504-9960E3DB389C}"/>
                </a:ext>
              </a:extLst>
            </p:cNvPr>
            <p:cNvSpPr txBox="1"/>
            <p:nvPr/>
          </p:nvSpPr>
          <p:spPr>
            <a:xfrm>
              <a:off x="1708384" y="618352"/>
              <a:ext cx="583814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/>
                <a:t>BPM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92D8F-3D0D-4026-842F-1FFE0E3CCF45}"/>
                </a:ext>
              </a:extLst>
            </p:cNvPr>
            <p:cNvSpPr txBox="1"/>
            <p:nvPr/>
          </p:nvSpPr>
          <p:spPr>
            <a:xfrm>
              <a:off x="699054" y="623433"/>
              <a:ext cx="55730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/>
                <a:t>DCV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F01F57D-0338-485C-9C1A-0A6A974C77B1}"/>
              </a:ext>
            </a:extLst>
          </p:cNvPr>
          <p:cNvSpPr txBox="1"/>
          <p:nvPr/>
        </p:nvSpPr>
        <p:spPr>
          <a:xfrm>
            <a:off x="8144759" y="2479249"/>
            <a:ext cx="211025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 BPM’s</a:t>
            </a:r>
          </a:p>
          <a:p>
            <a:r>
              <a:rPr lang="en-US" dirty="0"/>
              <a:t>18 Dipole Correctors</a:t>
            </a:r>
          </a:p>
        </p:txBody>
      </p:sp>
    </p:spTree>
    <p:extLst>
      <p:ext uri="{BB962C8B-B14F-4D97-AF65-F5344CB8AC3E}">
        <p14:creationId xmlns:p14="http://schemas.microsoft.com/office/powerpoint/2010/main" val="300218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95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7281-CEAF-4567-AF3D-726A3A45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4770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DB6F-6597-4124-8060-03857CAA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and Perturbed Orbits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7455B9-C938-4E96-ABE6-DEACD1B416A9}"/>
              </a:ext>
            </a:extLst>
          </p:cNvPr>
          <p:cNvGrpSpPr/>
          <p:nvPr/>
        </p:nvGrpSpPr>
        <p:grpSpPr>
          <a:xfrm>
            <a:off x="259239" y="2025825"/>
            <a:ext cx="11227321" cy="2923250"/>
            <a:chOff x="259239" y="2025825"/>
            <a:chExt cx="11227321" cy="2923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DCFBC0-0F86-48C9-BF39-EEC881D20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11" t="9084" r="5515" b="9184"/>
            <a:stretch/>
          </p:blipFill>
          <p:spPr>
            <a:xfrm>
              <a:off x="259239" y="2025825"/>
              <a:ext cx="5448692" cy="2923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2FB5C2-7AF8-4354-ADA0-599B12D83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94" t="10085" r="5438" b="9721"/>
            <a:stretch/>
          </p:blipFill>
          <p:spPr>
            <a:xfrm>
              <a:off x="5868186" y="2025825"/>
              <a:ext cx="5618374" cy="290951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66641-7B2E-4594-8A92-29D4DFDF82B1}"/>
                </a:ext>
              </a:extLst>
            </p:cNvPr>
            <p:cNvSpPr/>
            <p:nvPr/>
          </p:nvSpPr>
          <p:spPr>
            <a:xfrm>
              <a:off x="419494" y="2686639"/>
              <a:ext cx="5128181" cy="106522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C2BE1-5672-47C3-925A-314BB482905D}"/>
                </a:ext>
              </a:extLst>
            </p:cNvPr>
            <p:cNvSpPr/>
            <p:nvPr/>
          </p:nvSpPr>
          <p:spPr>
            <a:xfrm>
              <a:off x="6056721" y="2686638"/>
              <a:ext cx="5241303" cy="106523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6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681</TotalTime>
  <Words>397</Words>
  <Application>Microsoft Office PowerPoint</Application>
  <PresentationFormat>Widescreen</PresentationFormat>
  <Paragraphs>87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Calibri Light</vt:lpstr>
      <vt:lpstr>Symbol</vt:lpstr>
      <vt:lpstr>Office Theme</vt:lpstr>
      <vt:lpstr>Equation</vt:lpstr>
      <vt:lpstr>Final Project</vt:lpstr>
      <vt:lpstr>PowerPoint Presentation</vt:lpstr>
      <vt:lpstr>PowerPoint Presentation</vt:lpstr>
      <vt:lpstr>SNS Linac</vt:lpstr>
      <vt:lpstr>Response Matrix</vt:lpstr>
      <vt:lpstr>PowerPoint Presentation</vt:lpstr>
      <vt:lpstr>Results</vt:lpstr>
      <vt:lpstr>Ideal and Perturbed Orbits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Trudy Bolin</dc:creator>
  <cp:lastModifiedBy>Trudy Bolin</cp:lastModifiedBy>
  <cp:revision>33</cp:revision>
  <dcterms:created xsi:type="dcterms:W3CDTF">2019-06-20T17:25:55Z</dcterms:created>
  <dcterms:modified xsi:type="dcterms:W3CDTF">2019-06-21T04:47:47Z</dcterms:modified>
</cp:coreProperties>
</file>