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
  </p:notesMasterIdLst>
  <p:sldIdLst>
    <p:sldId id="283" r:id="rId2"/>
    <p:sldId id="284" r:id="rId3"/>
  </p:sldIdLst>
  <p:sldSz cx="9144000" cy="5143500" type="screen16x9"/>
  <p:notesSz cx="6858000" cy="9144000"/>
  <p:embeddedFontLst>
    <p:embeddedFont>
      <p:font typeface="Roboto Condensed"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56166ed0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56166ed0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09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56166ed0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56166ed0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85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62325" y="489400"/>
            <a:ext cx="5982900" cy="479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400"/>
              <a:buFont typeface="Roboto Condensed"/>
              <a:buNone/>
              <a:defRPr sz="2400" b="1">
                <a:solidFill>
                  <a:schemeClr val="lt1"/>
                </a:solidFill>
                <a:latin typeface="Roboto Condensed"/>
                <a:ea typeface="Roboto Condensed"/>
                <a:cs typeface="Roboto Condensed"/>
                <a:sym typeface="Roboto Condensed"/>
              </a:defRPr>
            </a:lvl9pPr>
          </a:lstStyle>
          <a:p>
            <a:endParaRPr/>
          </a:p>
        </p:txBody>
      </p:sp>
      <p:sp>
        <p:nvSpPr>
          <p:cNvPr id="19" name="Google Shape;19;p3"/>
          <p:cNvSpPr txBox="1">
            <a:spLocks noGrp="1"/>
          </p:cNvSpPr>
          <p:nvPr>
            <p:ph type="sldNum" idx="12"/>
          </p:nvPr>
        </p:nvSpPr>
        <p:spPr>
          <a:xfrm>
            <a:off x="8472458" y="4587017"/>
            <a:ext cx="548700" cy="393600"/>
          </a:xfrm>
          <a:prstGeom prst="rect">
            <a:avLst/>
          </a:prstGeom>
        </p:spPr>
        <p:txBody>
          <a:bodyPr spcFirstLastPara="1" wrap="square" lIns="91425" tIns="91425" rIns="91425" bIns="91425" anchor="ctr" anchorCtr="0">
            <a:noAutofit/>
          </a:bodyPr>
          <a:lstStyle>
            <a:lvl1pPr lvl="0">
              <a:buNone/>
              <a:defRPr sz="1700" b="1">
                <a:solidFill>
                  <a:schemeClr val="lt1"/>
                </a:solidFill>
                <a:latin typeface="Roboto Condensed"/>
                <a:ea typeface="Roboto Condensed"/>
                <a:cs typeface="Roboto Condensed"/>
                <a:sym typeface="Roboto Condensed"/>
              </a:defRPr>
            </a:lvl1pPr>
            <a:lvl2pPr lvl="1">
              <a:buNone/>
              <a:defRPr sz="1700" b="1">
                <a:solidFill>
                  <a:schemeClr val="lt1"/>
                </a:solidFill>
                <a:latin typeface="Roboto Condensed"/>
                <a:ea typeface="Roboto Condensed"/>
                <a:cs typeface="Roboto Condensed"/>
                <a:sym typeface="Roboto Condensed"/>
              </a:defRPr>
            </a:lvl2pPr>
            <a:lvl3pPr lvl="2">
              <a:buNone/>
              <a:defRPr sz="1700" b="1">
                <a:solidFill>
                  <a:schemeClr val="lt1"/>
                </a:solidFill>
                <a:latin typeface="Roboto Condensed"/>
                <a:ea typeface="Roboto Condensed"/>
                <a:cs typeface="Roboto Condensed"/>
                <a:sym typeface="Roboto Condensed"/>
              </a:defRPr>
            </a:lvl3pPr>
            <a:lvl4pPr lvl="3">
              <a:buNone/>
              <a:defRPr sz="1700" b="1">
                <a:solidFill>
                  <a:schemeClr val="lt1"/>
                </a:solidFill>
                <a:latin typeface="Roboto Condensed"/>
                <a:ea typeface="Roboto Condensed"/>
                <a:cs typeface="Roboto Condensed"/>
                <a:sym typeface="Roboto Condensed"/>
              </a:defRPr>
            </a:lvl4pPr>
            <a:lvl5pPr lvl="4">
              <a:buNone/>
              <a:defRPr sz="1700" b="1">
                <a:solidFill>
                  <a:schemeClr val="lt1"/>
                </a:solidFill>
                <a:latin typeface="Roboto Condensed"/>
                <a:ea typeface="Roboto Condensed"/>
                <a:cs typeface="Roboto Condensed"/>
                <a:sym typeface="Roboto Condensed"/>
              </a:defRPr>
            </a:lvl5pPr>
            <a:lvl6pPr lvl="5">
              <a:buNone/>
              <a:defRPr sz="1700" b="1">
                <a:solidFill>
                  <a:schemeClr val="lt1"/>
                </a:solidFill>
                <a:latin typeface="Roboto Condensed"/>
                <a:ea typeface="Roboto Condensed"/>
                <a:cs typeface="Roboto Condensed"/>
                <a:sym typeface="Roboto Condensed"/>
              </a:defRPr>
            </a:lvl6pPr>
            <a:lvl7pPr lvl="6">
              <a:buNone/>
              <a:defRPr sz="1700" b="1">
                <a:solidFill>
                  <a:schemeClr val="lt1"/>
                </a:solidFill>
                <a:latin typeface="Roboto Condensed"/>
                <a:ea typeface="Roboto Condensed"/>
                <a:cs typeface="Roboto Condensed"/>
                <a:sym typeface="Roboto Condensed"/>
              </a:defRPr>
            </a:lvl7pPr>
            <a:lvl8pPr lvl="7">
              <a:buNone/>
              <a:defRPr sz="1700" b="1">
                <a:solidFill>
                  <a:schemeClr val="lt1"/>
                </a:solidFill>
                <a:latin typeface="Roboto Condensed"/>
                <a:ea typeface="Roboto Condensed"/>
                <a:cs typeface="Roboto Condensed"/>
                <a:sym typeface="Roboto Condensed"/>
              </a:defRPr>
            </a:lvl8pPr>
            <a:lvl9pPr lvl="8">
              <a:buNone/>
              <a:defRPr sz="17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teRate"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587017"/>
            <a:ext cx="548700" cy="3936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None/>
              <a:defRPr sz="17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sz="1000" b="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0" y="0"/>
            <a:ext cx="9144000" cy="5143500"/>
          </a:xfrm>
          <a:prstGeom prst="rect">
            <a:avLst/>
          </a:prstGeom>
          <a:noFill/>
          <a:ln>
            <a:noFill/>
          </a:ln>
        </p:spPr>
      </p:pic>
      <p:sp>
        <p:nvSpPr>
          <p:cNvPr id="10" name="Google Shape;10;p1"/>
          <p:cNvSpPr txBox="1"/>
          <p:nvPr/>
        </p:nvSpPr>
        <p:spPr>
          <a:xfrm>
            <a:off x="8655150" y="4544050"/>
            <a:ext cx="366000" cy="1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lt1"/>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am-MateRate/MateRate-ML-AI/blob/master/Group2/Week%205/test_data_kg.ipyn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FFFF"/>
                </a:solidFill>
              </a:rPr>
              <a:t>KG using KDD Data</a:t>
            </a:r>
            <a:endParaRPr dirty="0">
              <a:solidFill>
                <a:srgbClr val="FFFFFF"/>
              </a:solidFill>
            </a:endParaRPr>
          </a:p>
        </p:txBody>
      </p:sp>
      <p:sp>
        <p:nvSpPr>
          <p:cNvPr id="72" name="Google Shape;72;p15"/>
          <p:cNvSpPr txBox="1">
            <a:spLocks noGrp="1"/>
          </p:cNvSpPr>
          <p:nvPr>
            <p:ph type="body" idx="1"/>
          </p:nvPr>
        </p:nvSpPr>
        <p:spPr>
          <a:xfrm>
            <a:off x="108477" y="1367417"/>
            <a:ext cx="8520600" cy="3416400"/>
          </a:xfrm>
          <a:prstGeom prst="rect">
            <a:avLst/>
          </a:prstGeom>
        </p:spPr>
        <p:txBody>
          <a:bodyPr spcFirstLastPara="1" wrap="square" lIns="91425" tIns="91425" rIns="91425" bIns="91425" anchor="t" anchorCtr="0">
            <a:noAutofit/>
          </a:bodyPr>
          <a:lstStyle/>
          <a:p>
            <a:pPr marL="114300" indent="0">
              <a:buNone/>
            </a:pPr>
            <a:r>
              <a:rPr lang="en-US" dirty="0"/>
              <a:t>The test set data of 2005-06 was used to try if we can implement a KG using this data. After some preprocessing I got the exact concept name and the section name in different columns of the data, and then as per the required input in the KG code, these columns were given out in a txt file in the order including the skills, relations, relatives and keys, so that it can be feed to the KG code to implement KD.</a:t>
            </a:r>
          </a:p>
          <a:p>
            <a:pPr marL="114300" indent="0">
              <a:buNone/>
            </a:pPr>
            <a:r>
              <a:rPr lang="en-US" dirty="0"/>
              <a:t>Link to KDD code, KG code, KG image is </a:t>
            </a:r>
            <a:r>
              <a:rPr lang="en-IN" dirty="0">
                <a:hlinkClick r:id="rId3"/>
              </a:rPr>
              <a:t>https://github.com/Team-MateRate/MateRate-ML-AI/blob/master/Group2/Week%205/test_data_kg.ipynb</a:t>
            </a:r>
            <a:endParaRPr lang="en-US" dirty="0"/>
          </a:p>
        </p:txBody>
      </p:sp>
      <p:sp>
        <p:nvSpPr>
          <p:cNvPr id="73" name="Google Shape;73;p15"/>
          <p:cNvSpPr txBox="1">
            <a:spLocks noGrp="1"/>
          </p:cNvSpPr>
          <p:nvPr>
            <p:ph type="sldNum" idx="12"/>
          </p:nvPr>
        </p:nvSpPr>
        <p:spPr>
          <a:xfrm>
            <a:off x="8472458" y="45870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sz="1000" b="0">
              <a:solidFill>
                <a:schemeClr val="dk2"/>
              </a:solidFill>
              <a:latin typeface="Arial"/>
              <a:ea typeface="Arial"/>
              <a:cs typeface="Arial"/>
              <a:sym typeface="Arial"/>
            </a:endParaRPr>
          </a:p>
        </p:txBody>
      </p:sp>
    </p:spTree>
    <p:extLst>
      <p:ext uri="{BB962C8B-B14F-4D97-AF65-F5344CB8AC3E}">
        <p14:creationId xmlns:p14="http://schemas.microsoft.com/office/powerpoint/2010/main" val="341994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FFFF"/>
                </a:solidFill>
              </a:rPr>
              <a:t>KG using KDD data</a:t>
            </a:r>
            <a:endParaRPr dirty="0">
              <a:solidFill>
                <a:srgbClr val="FFFFFF"/>
              </a:solidFill>
            </a:endParaRPr>
          </a:p>
        </p:txBody>
      </p:sp>
      <p:sp>
        <p:nvSpPr>
          <p:cNvPr id="72" name="Google Shape;72;p15"/>
          <p:cNvSpPr txBox="1">
            <a:spLocks noGrp="1"/>
          </p:cNvSpPr>
          <p:nvPr>
            <p:ph type="body" idx="1"/>
          </p:nvPr>
        </p:nvSpPr>
        <p:spPr>
          <a:xfrm>
            <a:off x="108477" y="1367417"/>
            <a:ext cx="8520600" cy="3416400"/>
          </a:xfrm>
          <a:prstGeom prst="rect">
            <a:avLst/>
          </a:prstGeom>
        </p:spPr>
        <p:txBody>
          <a:bodyPr spcFirstLastPara="1" wrap="square" lIns="91425" tIns="91425" rIns="91425" bIns="91425" anchor="t" anchorCtr="0">
            <a:noAutofit/>
          </a:bodyPr>
          <a:lstStyle/>
          <a:p>
            <a:pPr marL="114300" indent="0">
              <a:buNone/>
            </a:pPr>
            <a:r>
              <a:rPr lang="en-US" dirty="0"/>
              <a:t>This KG limits the KG traversal part, as there are unique paths for travelling from 				  one node to another for almost all cases. </a:t>
            </a:r>
          </a:p>
          <a:p>
            <a:pPr marL="114300" indent="0">
              <a:buNone/>
            </a:pPr>
            <a:r>
              <a:rPr lang="en-US" dirty="0"/>
              <a:t>				    </a:t>
            </a:r>
          </a:p>
        </p:txBody>
      </p:sp>
      <p:sp>
        <p:nvSpPr>
          <p:cNvPr id="73" name="Google Shape;73;p15"/>
          <p:cNvSpPr txBox="1">
            <a:spLocks noGrp="1"/>
          </p:cNvSpPr>
          <p:nvPr>
            <p:ph type="sldNum" idx="12"/>
          </p:nvPr>
        </p:nvSpPr>
        <p:spPr>
          <a:xfrm>
            <a:off x="8472458" y="45870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sz="1000" b="0">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BF317AF4-513A-4BB3-AA32-0134CC0D535B}"/>
              </a:ext>
            </a:extLst>
          </p:cNvPr>
          <p:cNvPicPr>
            <a:picLocks noChangeAspect="1"/>
          </p:cNvPicPr>
          <p:nvPr/>
        </p:nvPicPr>
        <p:blipFill>
          <a:blip r:embed="rId3"/>
          <a:stretch>
            <a:fillRect/>
          </a:stretch>
        </p:blipFill>
        <p:spPr>
          <a:xfrm>
            <a:off x="0" y="1916035"/>
            <a:ext cx="3944563" cy="2670982"/>
          </a:xfrm>
          <a:prstGeom prst="rect">
            <a:avLst/>
          </a:prstGeom>
        </p:spPr>
      </p:pic>
    </p:spTree>
    <p:extLst>
      <p:ext uri="{BB962C8B-B14F-4D97-AF65-F5344CB8AC3E}">
        <p14:creationId xmlns:p14="http://schemas.microsoft.com/office/powerpoint/2010/main" val="33276862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171</Words>
  <Application>Microsoft Office PowerPoint</Application>
  <PresentationFormat>On-screen Show (16:9)</PresentationFormat>
  <Paragraphs>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Roboto Condensed</vt:lpstr>
      <vt:lpstr>Simple Light</vt:lpstr>
      <vt:lpstr>KG using KDD Data</vt:lpstr>
      <vt:lpstr>KG using KDD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dc:title>
  <cp:lastModifiedBy>Aditya Chouhan</cp:lastModifiedBy>
  <cp:revision>34</cp:revision>
  <dcterms:modified xsi:type="dcterms:W3CDTF">2020-06-13T05:07:04Z</dcterms:modified>
</cp:coreProperties>
</file>