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0080625" cy="7559675" type="screen4x3"/>
  <p:notesSz cx="7556500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426" autoAdjust="0"/>
  </p:normalViewPr>
  <p:slideViewPr>
    <p:cSldViewPr>
      <p:cViewPr>
        <p:scale>
          <a:sx n="50" d="100"/>
          <a:sy n="50" d="100"/>
        </p:scale>
        <p:origin x="-2604" y="-64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9375" cy="5338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i-FI" sz="1400" b="0" i="0" u="none" strike="noStrike">
              <a:ln>
                <a:noFill/>
              </a:ln>
              <a:latin typeface="Arial" pitchFamily="18"/>
              <a:ea typeface="HG Mincho Light J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7257" y="0"/>
            <a:ext cx="3279375" cy="5338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i-FI" sz="1400" b="0" i="0" u="none" strike="noStrike">
              <a:ln>
                <a:noFill/>
              </a:ln>
              <a:latin typeface="Arial" pitchFamily="18"/>
              <a:ea typeface="HG Mincho Light J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6832"/>
            <a:ext cx="3279375" cy="5338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i-FI" sz="1400" b="0" i="0" u="none" strike="noStrike">
              <a:ln>
                <a:noFill/>
              </a:ln>
              <a:latin typeface="Arial" pitchFamily="18"/>
              <a:ea typeface="HG Mincho Light J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7257" y="10156832"/>
            <a:ext cx="3279375" cy="5338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7FE71CD-A3D9-489C-A249-443620C9CD91}" type="slidenum">
              <a:t>‹#›</a:t>
            </a:fld>
            <a:endParaRPr lang="fi-FI" sz="1400" b="0" i="0" u="none" strike="noStrike">
              <a:ln>
                <a:noFill/>
              </a:ln>
              <a:latin typeface="Arial" pitchFamily="18"/>
              <a:ea typeface="HG Mincho Light J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24356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5200" y="812520"/>
            <a:ext cx="5345280" cy="4008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280" y="5078520"/>
            <a:ext cx="604440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i-FI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8879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fi-FI" sz="1400">
                <a:latin typeface="Times New Roman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fi-FI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6800" y="0"/>
            <a:ext cx="3278879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fi-FI" sz="1400">
                <a:latin typeface="Times New Roman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fi-FI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760"/>
            <a:ext cx="3278879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rtl="0" hangingPunct="0">
              <a:buNone/>
              <a:tabLst/>
              <a:defRPr lang="fi-FI" sz="1400">
                <a:latin typeface="Times New Roman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fi-FI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6800" y="10157760"/>
            <a:ext cx="3278879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r" rtl="0" hangingPunct="0">
              <a:buNone/>
              <a:tabLst/>
              <a:defRPr lang="fi-FI" sz="1400">
                <a:latin typeface="Times New Roman" pitchFamily="18"/>
                <a:ea typeface="Arial" pitchFamily="2"/>
                <a:cs typeface="Arial" pitchFamily="2"/>
              </a:defRPr>
            </a:lvl1pPr>
          </a:lstStyle>
          <a:p>
            <a:pPr lvl="0"/>
            <a:fld id="{38467F1F-8C1E-43F4-B3F3-3A61D610991F}" type="slidenum"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3760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i-FI" sz="2000" b="0" i="0" u="none" strike="noStrike">
        <a:ln>
          <a:noFill/>
        </a:ln>
        <a:latin typeface="Arial" pitchFamily="18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2800"/>
            <a:ext cx="534511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i-FI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2800"/>
            <a:ext cx="534511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fi-FI" sz="2000" dirty="0" smtClean="0"/>
              <a:t>Easy to test for the bugs that present themselves often. Errors that take some time or certain conditions to manifest themselves are not likely to be discovered during testing.</a:t>
            </a:r>
          </a:p>
          <a:p>
            <a:pPr lvl="0"/>
            <a:r>
              <a:rPr lang="fi-FI" sz="2000" dirty="0" smtClean="0"/>
              <a:t>The first set of problems we can discover and correct in the testing phase. For issues we cannot solve we can set guidelines to mitigate problems: Speed limiting, kill button, checking connections etc.</a:t>
            </a:r>
          </a:p>
          <a:p>
            <a:endParaRPr lang="fi-FI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2800"/>
            <a:ext cx="534511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fi-FI" dirty="0" smtClean="0"/>
              <a:t>The</a:t>
            </a:r>
            <a:r>
              <a:rPr lang="fi-FI" baseline="0" dirty="0" smtClean="0"/>
              <a:t> motivation to model a software system is the same as modeling a physical system. Two things: developing software takes resources and so a simple model can lead the design down an already proven path; faulty software has the same capacity to cause harm as a poorly designed bridge.</a:t>
            </a:r>
            <a:endParaRPr lang="fi-FI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4900" y="812800"/>
            <a:ext cx="5345113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Briefly describe CAN bus, its uses and strengths.</a:t>
            </a:r>
            <a:endParaRPr lang="en-NZ" baseline="0" dirty="0" smtClean="0"/>
          </a:p>
          <a:p>
            <a:endParaRPr lang="en-NZ" baseline="0" dirty="0" smtClean="0"/>
          </a:p>
          <a:p>
            <a:r>
              <a:rPr lang="en-NZ" baseline="0" dirty="0" smtClean="0"/>
              <a:t>Hence global state is the set of all boards’ current state.</a:t>
            </a:r>
          </a:p>
          <a:p>
            <a:r>
              <a:rPr lang="en-NZ" baseline="0" dirty="0" smtClean="0"/>
              <a:t>The reasons and outputs of the states shown isn’t really relevant</a:t>
            </a:r>
          </a:p>
          <a:p>
            <a:r>
              <a:rPr lang="en-NZ" baseline="0" dirty="0" smtClean="0"/>
              <a:t>Consistent state – inconsistent states must last for a negligible time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8467F1F-8C1E-43F4-B3F3-3A61D610991F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06124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2800"/>
            <a:ext cx="534511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marR="0" lvl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Char char="●"/>
              <a:tabLst/>
              <a:defRPr/>
            </a:pPr>
            <a:r>
              <a:rPr lang="fi-FI" dirty="0" smtClean="0"/>
              <a:t>All boards may non-deterministically reset or discover an error (for example an actuator is jammed) at any</a:t>
            </a:r>
            <a:r>
              <a:rPr lang="fi-FI" baseline="0" dirty="0" smtClean="0"/>
              <a:t> point</a:t>
            </a:r>
            <a:r>
              <a:rPr lang="fi-FI" dirty="0" smtClean="0"/>
              <a:t>. SPIN</a:t>
            </a:r>
            <a:r>
              <a:rPr lang="fi-FI" baseline="0" dirty="0" smtClean="0"/>
              <a:t> will evaluate all possible executions.</a:t>
            </a:r>
            <a:endParaRPr lang="fi-FI" dirty="0" smtClean="0"/>
          </a:p>
          <a:p>
            <a:endParaRPr lang="fi-FI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2800"/>
            <a:ext cx="534511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fi-FI" dirty="0" smtClean="0"/>
              <a:t>Modeling</a:t>
            </a:r>
            <a:r>
              <a:rPr lang="fi-FI" baseline="0" dirty="0" smtClean="0"/>
              <a:t> finds issues caused by bad software design.</a:t>
            </a:r>
          </a:p>
          <a:p>
            <a:r>
              <a:rPr lang="fi-FI" baseline="0" dirty="0" smtClean="0"/>
              <a:t>Worthwhile due to high risk (e.g. Shuttle controls) or high usage.</a:t>
            </a:r>
          </a:p>
          <a:p>
            <a:endParaRPr lang="fi-FI" baseline="0" dirty="0" smtClean="0"/>
          </a:p>
          <a:p>
            <a:r>
              <a:rPr lang="fi-FI" baseline="0" dirty="0" smtClean="0"/>
              <a:t>Analogise  modelling to sketching (but for software)</a:t>
            </a:r>
            <a:endParaRPr lang="fi-FI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4900" y="812800"/>
            <a:ext cx="5345113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fi-FI" dirty="0" smtClean="0"/>
              <a:t>Obligatory plumber picture</a:t>
            </a:r>
            <a:endParaRPr lang="fi-FI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C194FD-3F25-461D-8888-EAE1E14C3C13}" type="slidenum"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8964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D8A0D2-B392-4E3D-BB31-AE2FF783E2AA}" type="slidenum"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40091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5E92A1-9942-407B-B382-A44068241B8C}" type="slidenum"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8950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CFBB83-FC59-48D6-8C30-6CCFEA1818A8}" type="slidenum"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37771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C4CA0F-D833-44ED-8721-F3AF762F7786}" type="slidenum"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92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BC30CF-81BA-4F43-9443-C05E017D66AD}" type="slidenum"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15991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0961EC-F032-4279-81C4-A0CDB1E23786}" type="slidenum"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35705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8EA612-FEDB-4252-AC11-AED534C2E8AF}" type="slidenum"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925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F4312F-CE35-498A-B1AF-3B77F7B1AF60}" type="slidenum"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892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C7D720-FE30-4A60-B1D9-C7C45004853A}" type="slidenum"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7881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9CA5D-3AA5-4210-9AE0-5A6017BD49D6}" type="slidenum"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30502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fi-FI"/>
              <a:t>Muokkaa otsikon tekstimuotoa napsauttamalla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CCCCCC"/>
              </a:buClr>
              <a:buSzPct val="45000"/>
              <a:buFont typeface="StarSymbol"/>
              <a:buNone/>
              <a:defRPr lang="fi-FI" sz="32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32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8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4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9pPr>
          </a:lstStyle>
          <a:p>
            <a:pPr lvl="0"/>
            <a:r>
              <a:rPr lang="fi-FI"/>
              <a:t>Muokkaa jäsennyksen tekstimuotoa napsauttamalla</a:t>
            </a:r>
          </a:p>
          <a:p>
            <a:pPr lvl="1"/>
            <a:r>
              <a:rPr lang="fi-FI"/>
              <a:t>Toinen jäsennystaso</a:t>
            </a:r>
          </a:p>
          <a:p>
            <a:pPr lvl="2"/>
            <a:r>
              <a:rPr lang="fi-FI"/>
              <a:t>Kolmas jäsennystaso</a:t>
            </a:r>
          </a:p>
          <a:p>
            <a:pPr lvl="3"/>
            <a:r>
              <a:rPr lang="fi-FI"/>
              <a:t>Neljäs jäsennystaso</a:t>
            </a:r>
          </a:p>
          <a:p>
            <a:pPr lvl="4"/>
            <a:r>
              <a:rPr lang="fi-FI"/>
              <a:t>Viides jäsennystaso</a:t>
            </a:r>
          </a:p>
          <a:p>
            <a:pPr lvl="5"/>
            <a:r>
              <a:rPr lang="fi-FI"/>
              <a:t>Kuudes jäsennystaso</a:t>
            </a:r>
          </a:p>
          <a:p>
            <a:pPr lvl="6"/>
            <a:r>
              <a:rPr lang="fi-FI"/>
              <a:t>Seitsemäs jäsennystaso</a:t>
            </a:r>
          </a:p>
          <a:p>
            <a:pPr lvl="7"/>
            <a:r>
              <a:rPr lang="fi-FI"/>
              <a:t>Kahdeksas jäsennystaso</a:t>
            </a:r>
          </a:p>
          <a:p>
            <a:pPr lvl="8"/>
            <a:r>
              <a:rPr lang="fi-FI"/>
              <a:t>Yhdeksäs jäsennystaso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053959" y="7380000"/>
            <a:ext cx="234828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fi-FI" sz="1200">
                <a:solidFill>
                  <a:srgbClr val="999999"/>
                </a:solidFill>
                <a:latin typeface="Nimbus Roman No9 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80000" y="7380000"/>
            <a:ext cx="319500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buNone/>
              <a:tabLst/>
              <a:defRPr lang="fi-FI" sz="1200">
                <a:solidFill>
                  <a:srgbClr val="999999"/>
                </a:solidFill>
                <a:latin typeface="Nimbus Roman No9 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00000" y="7380000"/>
            <a:ext cx="234828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fi-FI" sz="1200">
                <a:solidFill>
                  <a:srgbClr val="999999"/>
                </a:solidFill>
                <a:latin typeface="Nimbus Roman No9 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E09DF96F-3E0F-4596-804A-BD52E311C8E0}" type="slidenum"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ctr" rtl="0" hangingPunct="0">
        <a:buNone/>
        <a:tabLst/>
        <a:defRPr lang="fi-FI" sz="4400" b="1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1pPr>
    </p:titleStyle>
    <p:bodyStyle>
      <a:lvl1pPr marL="432000" marR="0" lvl="0" indent="-324000" rtl="0" hangingPunct="0">
        <a:buClr>
          <a:srgbClr val="CCCCCC"/>
        </a:buClr>
        <a:buSzPct val="45000"/>
        <a:buFont typeface="StarSymbol"/>
        <a:buChar char=""/>
        <a:tabLst/>
        <a:defRPr lang="fi-FI"/>
      </a:lvl1pPr>
      <a:lvl2pPr marL="864000" marR="0" lvl="1" indent="-288000" rtl="0" hangingPunct="0">
        <a:buClr>
          <a:srgbClr val="CCCCCC"/>
        </a:buClr>
        <a:buSzPct val="45000"/>
        <a:buFont typeface="StarSymbol"/>
        <a:buChar char=""/>
        <a:tabLst/>
        <a:defRPr lang="fi-FI"/>
      </a:lvl2pPr>
      <a:lvl3pPr marL="1296000" marR="0" lvl="2" indent="-216000" rtl="0" hangingPunct="0">
        <a:buClr>
          <a:srgbClr val="CCCCCC"/>
        </a:buClr>
        <a:buSzPct val="45000"/>
        <a:buFont typeface="StarSymbol"/>
        <a:buChar char=""/>
        <a:tabLst/>
        <a:defRPr lang="fi-FI"/>
      </a:lvl3pPr>
      <a:lvl4pPr marL="1728000" marR="0" lvl="3" indent="-216000" rtl="0" hangingPunct="0">
        <a:buClr>
          <a:srgbClr val="CCCCCC"/>
        </a:buClr>
        <a:buSzPct val="45000"/>
        <a:buFont typeface="StarSymbol"/>
        <a:buChar char=""/>
        <a:tabLst/>
        <a:defRPr lang="fi-FI"/>
      </a:lvl4pPr>
      <a:lvl5pPr marL="2160000" marR="0" lvl="4" indent="-216000" rtl="0" hangingPunct="0">
        <a:buClr>
          <a:srgbClr val="CCCCCC"/>
        </a:buClr>
        <a:buSzPct val="45000"/>
        <a:buFont typeface="StarSymbol"/>
        <a:buChar char=""/>
        <a:tabLst/>
        <a:defRPr lang="fi-FI"/>
      </a:lvl5pPr>
      <a:lvl6pPr marL="2592000" marR="0" lvl="5" indent="-216000" rtl="0" hangingPunct="0">
        <a:buClr>
          <a:srgbClr val="CCCCCC"/>
        </a:buClr>
        <a:buSzPct val="45000"/>
        <a:buFont typeface="StarSymbol"/>
        <a:buChar char=""/>
        <a:tabLst/>
        <a:defRPr lang="fi-FI"/>
      </a:lvl6pPr>
      <a:lvl7pPr marL="3024000" marR="0" lvl="6" indent="-216000" rtl="0" hangingPunct="0">
        <a:buClr>
          <a:srgbClr val="CCCCCC"/>
        </a:buClr>
        <a:buSzPct val="45000"/>
        <a:buFont typeface="StarSymbol"/>
        <a:buChar char=""/>
        <a:tabLst/>
        <a:defRPr lang="fi-FI"/>
      </a:lvl7pPr>
      <a:lvl8pPr marL="3456000" marR="0" lvl="7" indent="-216000" rtl="0" hangingPunct="0">
        <a:buClr>
          <a:srgbClr val="CCCCCC"/>
        </a:buClr>
        <a:buSzPct val="45000"/>
        <a:buFont typeface="StarSymbol"/>
        <a:buChar char=""/>
        <a:tabLst/>
        <a:defRPr lang="fi-FI"/>
      </a:lvl8pPr>
      <a:lvl9pPr marL="3888000" marR="0" lvl="8" indent="-216000" rtl="0" hangingPunct="0">
        <a:buClr>
          <a:srgbClr val="CCCCCC"/>
        </a:buClr>
        <a:buSzPct val="45000"/>
        <a:buFont typeface="StarSymbol"/>
        <a:buChar char=""/>
        <a:tabLst/>
        <a:defRPr lang="fi-FI"/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1331565"/>
            <a:ext cx="9071640" cy="126252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i-FI" dirty="0"/>
              <a:t>Safety by Design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808" y="2987749"/>
            <a:ext cx="9071640" cy="498924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CCCCCC"/>
              </a:buClr>
              <a:buSzPct val="45000"/>
              <a:buFont typeface="StarSymbol"/>
              <a:buNone/>
              <a:defRPr lang="fi-FI" sz="32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32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8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4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9pPr>
          </a:lstStyle>
          <a:p>
            <a:pPr lvl="0" algn="ctr">
              <a:buNone/>
            </a:pPr>
            <a:r>
              <a:rPr lang="fi-FI" dirty="0"/>
              <a:t>Designing a distributed system</a:t>
            </a:r>
          </a:p>
          <a:p>
            <a:pPr lvl="0" algn="ctr">
              <a:buNone/>
            </a:pPr>
            <a:r>
              <a:rPr lang="fi-FI" dirty="0"/>
              <a:t>to mitigate and eliminate risk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808" y="1149525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i-FI" dirty="0"/>
              <a:t>Overview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808" y="2771725"/>
            <a:ext cx="9001000" cy="3096344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CCCCCC"/>
              </a:buClr>
              <a:buSzPct val="45000"/>
              <a:buFont typeface="StarSymbol"/>
              <a:buNone/>
              <a:defRPr lang="fi-FI" sz="32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32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8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4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9pPr>
          </a:lstStyle>
          <a:p>
            <a:r>
              <a:rPr lang="fi-FI" dirty="0"/>
              <a:t>Many sources of risk in a project like this one.</a:t>
            </a:r>
          </a:p>
          <a:p>
            <a:r>
              <a:rPr lang="fi-FI" dirty="0"/>
              <a:t>Inherited problems - Not our </a:t>
            </a:r>
            <a:r>
              <a:rPr lang="fi-FI" dirty="0" smtClean="0"/>
              <a:t>concern.</a:t>
            </a:r>
            <a:endParaRPr lang="fi-FI" dirty="0"/>
          </a:p>
          <a:p>
            <a:r>
              <a:rPr lang="fi-FI" dirty="0"/>
              <a:t>Hardware problems - easy to test for.</a:t>
            </a:r>
          </a:p>
          <a:p>
            <a:r>
              <a:rPr lang="fi-FI" dirty="0"/>
              <a:t>Software problems –  Some easy some </a:t>
            </a:r>
            <a:r>
              <a:rPr lang="fi-FI" dirty="0" smtClean="0"/>
              <a:t>hard.</a:t>
            </a:r>
            <a:endParaRPr lang="fi-FI" dirty="0"/>
          </a:p>
          <a:p>
            <a:pPr lvl="0"/>
            <a:endParaRPr lang="fi-FI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i-FI"/>
              <a:t>Modelling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3268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CCCCCC"/>
              </a:buClr>
              <a:buSzPct val="45000"/>
              <a:buFont typeface="StarSymbol"/>
              <a:buNone/>
              <a:defRPr lang="fi-FI" sz="32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32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8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4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9pPr>
          </a:lstStyle>
          <a:p>
            <a:pPr lvl="0"/>
            <a:r>
              <a:rPr lang="fi-FI" dirty="0"/>
              <a:t>What is a model.</a:t>
            </a:r>
          </a:p>
          <a:p>
            <a:pPr lvl="0"/>
            <a:r>
              <a:rPr lang="fi-FI" dirty="0"/>
              <a:t>What does a model not do: </a:t>
            </a:r>
            <a:r>
              <a:rPr lang="fi-FI" dirty="0" smtClean="0"/>
              <a:t>implementation and </a:t>
            </a:r>
            <a:r>
              <a:rPr lang="fi-FI" dirty="0"/>
              <a:t>calculation</a:t>
            </a:r>
          </a:p>
          <a:p>
            <a:pPr lvl="0"/>
            <a:r>
              <a:rPr lang="fi-FI" dirty="0"/>
              <a:t>W</a:t>
            </a:r>
            <a:r>
              <a:rPr lang="fi-FI" dirty="0" smtClean="0"/>
              <a:t>hat's </a:t>
            </a:r>
            <a:r>
              <a:rPr lang="fi-FI" dirty="0"/>
              <a:t>the </a:t>
            </a:r>
            <a:r>
              <a:rPr lang="fi-FI" dirty="0" smtClean="0"/>
              <a:t>point?</a:t>
            </a:r>
          </a:p>
          <a:p>
            <a:pPr lvl="0"/>
            <a:endParaRPr lang="fi-FI" dirty="0"/>
          </a:p>
          <a:p>
            <a:pPr marL="108000" lvl="0" indent="0">
              <a:buNone/>
            </a:pPr>
            <a:r>
              <a:rPr lang="fi-FI" dirty="0" smtClean="0"/>
              <a:t>SPIN/Promela:</a:t>
            </a:r>
            <a:endParaRPr lang="fi-FI" dirty="0"/>
          </a:p>
          <a:p>
            <a:pPr marL="108000" lvl="0" indent="0">
              <a:buNone/>
            </a:pPr>
            <a:r>
              <a:rPr lang="fi-FI" dirty="0"/>
              <a:t>SPIN, the Simple Promela INterpretor, is </a:t>
            </a:r>
            <a:r>
              <a:rPr lang="fi-FI" dirty="0" smtClean="0"/>
              <a:t>a </a:t>
            </a:r>
            <a:r>
              <a:rPr lang="fi-FI" dirty="0"/>
              <a:t>tool used to simulate and verify the correctness of models </a:t>
            </a:r>
            <a:r>
              <a:rPr lang="fi-FI" dirty="0" smtClean="0"/>
              <a:t>described in </a:t>
            </a:r>
            <a:r>
              <a:rPr lang="fi-FI" dirty="0"/>
              <a:t>the Promela language.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accel="500" decel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0.258321428571429-0.363047619047619c-0.00089285714285714 0.0787142857142857 0.000964285714285751 0.15747619047619-0.00235714285714284 0.236238095238095-0.00335356977534529 0.0795240775400861-0.0160714285714286 0.16-0.0448571428571429 0.229952380952381-0.0216890179640828 0.0527066458051903-0.0665357142857143 0.0765238095238095-0.108678571428571 0.0913333333333333-0.0478556514201614 0.016817070725051-0.0967857142857143 0.0285238095238095-0.146464285714286 0.0283333333333333-0.0952142202468522-0.000365067702839506-0.193285714285714-0.0312380952380953-0.269321428571429-0.110238095238095-0.0448619174858548-0.0466108790411981-0.0785-0.110047619047619-0.0992142857142857-0.17952380952381-0.0182741311839563-0.061291856085959-0.0371785714285714-0.130047619047619-0.0188928571428572-0.195285714285714 0.0180325577072076-0.064334906403319 0.0741428571428572-0.0964761904761904 0.125214285714286-0.100809523809524 0.0964312557086428-0.00818204593891514 0.164785714285714 0.107761904761905 0.200785714285714 0.207904761904762 0.0250081204821903 0.0695662399127596 0.0699285714285714 0.137142857142857 0.0661428571428571 0.217333333333333-0.00234476414030425 0.0496677083304693-0.0494285714285714 0.0457619047619048-0.0756071428571429 0.0314761904761905-0.0588329645193784-0.0321053012384056-0.0915714285714286-0.117904761904762-0.0803214285714286-0.198428571428571 0.0122287110151059-0.0875291019112978 0.07175-0.14352380952381 0.127571428571429-0.176380952380952 0.0715325235650166-0.0421048763146611 0.157392857142857-0.0584761904761905 0.229142857142857-0.0189047619047619 0.0346830751772638 0.0191283460907956 0.0553928571428571 0.0706666666666667 0.0637857142857143 0.122857142857143 0.00825479774261956 0.0513319621328283-0.0205714285714286 0.092-0.0543214285714286 0.110238095238095-0.0486427782067043 0.0262859739727235-0.100428571428571 0.00338095238095239-0.127571428571429-0.0472380952380952-0.026831367638133-0.0500381470163779-0.0284642857142857-0.113714285714286-0.0283571428571429-0.173238095238095 0.000120685853722989-0.0670476965127558 0.0475357142857143-0.0964761904761905 0.0874285714285714-0.107095238095238 0.053863598026923-0.0143379079200284 0.107071428571429 0.0146190476190476 0.158285714285714 0.0377619047619048 0.0431384527213197 0.0194935267527303 0.0706785714285715 0.069 0.0661428571428572 0.122857142857143-0.00457180278456676 0.0542856582608408-0.04475 0.0865714285714286-0.0779642857142857 0.110238095238095-0.0464603433066081 0.033105076162558-0.109464285714286 0.0585238095238095-0.158285714285714 0.0157619047619048-0.0441437683212212-0.0386648173152467-0.0859285714285714-0.0976190476190476-0.0850357142857143-0.173238095238095 0.000594304223917918-0.0503336057376896 0.0294285714285714-0.0879523809523809 0.0590714285714286-0.110238095238095 0.031313773229631-0.0235419210786624 0.069-0.0301904761904762 0.103928571428571-0.0251904761904762 0.0390344022630003 0.00558774674521478 0.0685 0.051952380952381 0.0826785714285714 0.100761904761905 0.0228190457997224 0.0785542298730996 0.0333214285714286 0.167666666666667 0.0141785714285714 0.248857142857143-0.0176151303696111 0.0747109385079278-0.0238928571428572 0.161666666666667-0.0756071428571429 0.214190476190476-0.0438499627543029 0.0445363802191492-0.0979642857142857 0.0618571428571429-0.151178571428571 0.0692857142857143-0.0809629908844941 0.0113022161771642-0.166535714285714 0.0103333333333333-0.238607142857143-0.0503809523809524-0.0796182291355618-0.0670718481320392-0.15775-0.15352380952381-0.193714285714286-0.277190476190476-0.0267544352471631-0.0919977071656835 0.0247142857142857-0.163428571428571 0.0685-0.214190476190476 0.046536579742301-0.0539510538393614 0.10525-0.0743333333333333 0.163035714285714-0.0756190476190476 0.066750489783831-0.00148517777022122 0.144535714285714 0.0148095238095238 0.193678571428571 0.085047619047619 0.0288547608206309 0.0412410583434406 0.0479285714285714 0.103428571428571 0.0331071428571429 0.15752380952381-0.0102700999636893 0.0374838025983968-0.0317142857142857 0.0783333333333333-0.0661785714285714 0.0787142857142857-0.0512140326114712 0.000566096388106119-0.0821428571428572-0.063047619047619-0.101571428571429-0.11652380952381-0.0162809749445642-0.0448125854479059-0.0449642857142857-0.101952380952381-0.0259642857142857-0.144904761904762 0.0235306030958349-0.0531944962216618 0.0856785714285714-0.052047619047619 0.132285714285714-0.0503809523809524 0.06917861912634 0.00247382035189975 0.135357142857143 0.0352380952380952 0.196071428571429 0.0787142857142857 0.0552248150574061 0.0395452989391465 0.103464285714286 0.094952380952381 0.139357142857143 0.163809523809524 0.0319404134336664 0.061274743383193 0.0480357142857142 0.184285714285714 0.103964285714286 0.176380952380952s0.0436071428571429-0.139904761904762 0.0425-0.214190476190476c-0.00100707139322187-0.0675712418677883-0.0138571428571429-0.142285714285714-0.0519642857142857-0.188952380952381-0.0362635268107536-0.0444089425486268-0.102642857142857-0.062-0.139357142857143-0.0189047619047619-0.0327450208275888 0.0384361139415926-0.049 0.093952380952381-0.0614285714285714 0.154333333333333-0.0158499137287781 0.07700264600801-0.0544285714285714 0.145857142857143-0.0992142857142857 0.198428571428571-0.0521365012304568 0.0612001035177292-0.117035714285714 0.0995714285714286-0.174821428571429 0.151190476190476-0.0999605501716013 0.0892931490614057-0.224071428571429 0.0945238095238095-0.337821428571429 0.110238095238095l-0.14175 0.00947619047619047-0.0566785714285715-0.0126190476190476h-0.0141785714285715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J:\mariokart\Documentation\Presentation\Simon\MariokartState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1512"/>
            <a:ext cx="4320232" cy="519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marL="0" marR="0" lvl="0" indent="0" algn="ctr" rtl="0" hangingPunct="0">
              <a:buSzPct val="45000"/>
              <a:buFont typeface="StarSymbol"/>
              <a:buChar char="●"/>
              <a:tabLst/>
              <a:defRPr lang="fi-FI" sz="4400" b="1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en-NZ" smtClean="0"/>
              <a:t>Modelling Mariokart</a:t>
            </a:r>
            <a:endParaRPr lang="en-NZ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320231" y="2051644"/>
            <a:ext cx="5255407" cy="47066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CCCCCC"/>
              </a:buClr>
              <a:buSzPct val="45000"/>
              <a:buFont typeface="StarSymbol"/>
              <a:buNone/>
              <a:defRPr lang="fi-FI" sz="32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defPPr>
            <a:lvl1pPr marL="432000" marR="0" lvl="0" indent="-324000" rtl="0" hangingPunct="0">
              <a:spcBef>
                <a:spcPts val="0"/>
              </a:spcBef>
              <a:spcAft>
                <a:spcPts val="1417"/>
              </a:spcAft>
              <a:buClr>
                <a:srgbClr val="CCCCCC"/>
              </a:buClr>
              <a:buSzPct val="45000"/>
              <a:buFont typeface="StarSymbol"/>
              <a:buChar char=""/>
              <a:tabLst/>
              <a:defRPr lang="fi-FI" sz="32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1pPr>
            <a:lvl2pPr marL="864000" marR="0" lvl="1" indent="-288000" rtl="0" hangingPunct="0">
              <a:spcBef>
                <a:spcPts val="0"/>
              </a:spcBef>
              <a:spcAft>
                <a:spcPts val="1134"/>
              </a:spcAft>
              <a:buClr>
                <a:srgbClr val="CCCCCC"/>
              </a:buClr>
              <a:buSzPct val="45000"/>
              <a:buFont typeface="StarSymbol"/>
              <a:buChar char=""/>
              <a:tabLst/>
              <a:defRPr lang="fi-FI" sz="28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2pPr>
            <a:lvl3pPr marL="1296000" marR="0" lvl="2" indent="-216000" rtl="0" hangingPunct="0">
              <a:spcBef>
                <a:spcPts val="0"/>
              </a:spcBef>
              <a:spcAft>
                <a:spcPts val="850"/>
              </a:spcAft>
              <a:buClr>
                <a:srgbClr val="CCCCCC"/>
              </a:buClr>
              <a:buSzPct val="45000"/>
              <a:buFont typeface="StarSymbol"/>
              <a:buChar char=""/>
              <a:tabLst/>
              <a:defRPr lang="fi-FI" sz="24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3pPr>
            <a:lvl4pPr marL="1728000" marR="0" lvl="3" indent="-216000" rtl="0" hangingPunct="0">
              <a:spcBef>
                <a:spcPts val="0"/>
              </a:spcBef>
              <a:spcAft>
                <a:spcPts val="567"/>
              </a:spcAft>
              <a:buClr>
                <a:srgbClr val="CCCCCC"/>
              </a:buClr>
              <a:buSzPct val="45000"/>
              <a:buFont typeface="StarSymbol"/>
              <a:buChar char=""/>
              <a:tabLst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4pPr>
            <a:lvl5pPr marL="2160000" marR="0" lvl="4" indent="-216000" rtl="0" hangingPunct="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tabLst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5pPr>
            <a:lvl6pPr marL="2592000" marR="0" lvl="5" indent="-216000" rtl="0" hangingPunct="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tabLst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6pPr>
            <a:lvl7pPr marL="3024000" marR="0" lvl="6" indent="-216000" rtl="0" hangingPunct="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tabLst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7pPr>
            <a:lvl8pPr marL="3456000" marR="0" lvl="7" indent="-216000" rtl="0" hangingPunct="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tabLst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8pPr>
            <a:lvl9pPr marL="3887999" marR="0" lvl="8" indent="-216000" rtl="0" hangingPunct="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tabLst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9pPr>
          </a:lstStyle>
          <a:p>
            <a:r>
              <a:rPr lang="en-US" dirty="0" smtClean="0"/>
              <a:t>The implementation has a master board plus four slave boards.</a:t>
            </a:r>
          </a:p>
          <a:p>
            <a:r>
              <a:rPr lang="en-US" dirty="0" smtClean="0"/>
              <a:t>All boards connected to the CAN bus.</a:t>
            </a:r>
          </a:p>
          <a:p>
            <a:r>
              <a:rPr lang="en-US" dirty="0" smtClean="0"/>
              <a:t>All boards follow the same state machine.</a:t>
            </a:r>
          </a:p>
          <a:p>
            <a:r>
              <a:rPr lang="en-US" dirty="0" smtClean="0"/>
              <a:t>It is important that all boards are in a consistent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48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i-FI" dirty="0"/>
              <a:t>Modelling Mariokart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CCCCCC"/>
              </a:buClr>
              <a:buSzPct val="45000"/>
              <a:buFont typeface="StarSymbol"/>
              <a:buNone/>
              <a:defRPr lang="fi-FI" sz="32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32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8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4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9pPr>
          </a:lstStyle>
          <a:p>
            <a:pPr lvl="0"/>
            <a:r>
              <a:rPr lang="fi-FI" dirty="0" smtClean="0"/>
              <a:t>The </a:t>
            </a:r>
            <a:r>
              <a:rPr lang="fi-FI" dirty="0"/>
              <a:t>master board drives all state transitions.</a:t>
            </a:r>
          </a:p>
          <a:p>
            <a:pPr lvl="0"/>
            <a:r>
              <a:rPr lang="fi-FI" dirty="0" smtClean="0"/>
              <a:t>Except: all </a:t>
            </a:r>
            <a:r>
              <a:rPr lang="fi-FI" dirty="0"/>
              <a:t>boards can drive an error state transition.</a:t>
            </a:r>
          </a:p>
          <a:p>
            <a:pPr lvl="0"/>
            <a:r>
              <a:rPr lang="fi-FI" dirty="0"/>
              <a:t>All boards may non-deterministically reset or discover an </a:t>
            </a:r>
            <a:r>
              <a:rPr lang="fi-FI" dirty="0" smtClean="0"/>
              <a:t>error at any point.</a:t>
            </a:r>
            <a:endParaRPr lang="fi-FI" dirty="0"/>
          </a:p>
          <a:p>
            <a:pPr lvl="0"/>
            <a:r>
              <a:rPr lang="fi-FI" dirty="0"/>
              <a:t>Correctness </a:t>
            </a:r>
            <a:r>
              <a:rPr lang="fi-FI" dirty="0" smtClean="0"/>
              <a:t>claims. System either executes running cycle infinitely or all boards transistion to error state.</a:t>
            </a:r>
            <a:endParaRPr lang="fi-FI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i-FI"/>
              <a:t>Conclusions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CCCCCC"/>
              </a:buClr>
              <a:buSzPct val="45000"/>
              <a:buFont typeface="StarSymbol"/>
              <a:buNone/>
              <a:defRPr lang="fi-FI" sz="32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32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8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4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CCCCCC"/>
              </a:buClr>
              <a:buSzPct val="45000"/>
              <a:buFont typeface="StarSymbol"/>
              <a:buChar char=""/>
              <a:defRPr lang="fi-FI" sz="2000" b="0" i="0" u="none" strike="noStrike">
                <a:ln>
                  <a:noFill/>
                </a:ln>
                <a:solidFill>
                  <a:srgbClr val="E6E6E6"/>
                </a:solidFill>
                <a:latin typeface="Nimbus Roman No9 L" pitchFamily="18"/>
                <a:ea typeface="HG Mincho Light J" pitchFamily="2"/>
                <a:cs typeface="Arial" pitchFamily="2"/>
              </a:defRPr>
            </a:lvl9pPr>
          </a:lstStyle>
          <a:p>
            <a:pPr lvl="0"/>
            <a:r>
              <a:rPr lang="fi-FI" dirty="0" smtClean="0"/>
              <a:t>Model </a:t>
            </a:r>
            <a:r>
              <a:rPr lang="fi-FI" dirty="0"/>
              <a:t>verification finds particular class of </a:t>
            </a:r>
            <a:r>
              <a:rPr lang="fi-FI" dirty="0" smtClean="0"/>
              <a:t>error while modelling acts as a design tool.</a:t>
            </a:r>
            <a:endParaRPr lang="fi-FI" dirty="0"/>
          </a:p>
          <a:p>
            <a:r>
              <a:rPr lang="fi-FI" dirty="0"/>
              <a:t>Worthwhile for systems where the consequences </a:t>
            </a:r>
            <a:r>
              <a:rPr lang="fi-FI" dirty="0" smtClean="0"/>
              <a:t>of design </a:t>
            </a:r>
            <a:r>
              <a:rPr lang="fi-FI" dirty="0"/>
              <a:t>errors are high</a:t>
            </a:r>
            <a:r>
              <a:rPr lang="fi-FI" dirty="0" smtClean="0"/>
              <a:t>.</a:t>
            </a:r>
            <a:r>
              <a:rPr lang="fi-FI" dirty="0" smtClean="0"/>
              <a:t> </a:t>
            </a:r>
          </a:p>
          <a:p>
            <a:r>
              <a:rPr lang="fi-FI" dirty="0" smtClean="0"/>
              <a:t>Result: an already proven design was implemented with confidence.</a:t>
            </a:r>
          </a:p>
          <a:p>
            <a:pPr lvl="0"/>
            <a:endParaRPr lang="fi-FI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7" b="95000" l="2000" r="99000">
                        <a14:foregroundMark x1="70667" y1="29000" x2="76667" y2="27333"/>
                        <a14:foregroundMark x1="72333" y1="25000" x2="70667" y2="24000"/>
                        <a14:foregroundMark x1="69333" y1="24000" x2="69000" y2="22667"/>
                        <a14:foregroundMark x1="69667" y1="22333" x2="69667" y2="22333"/>
                        <a14:foregroundMark x1="74333" y1="22333" x2="77667" y2="21333"/>
                        <a14:foregroundMark x1="75667" y1="21667" x2="76667" y2="20667"/>
                        <a14:foregroundMark x1="75333" y1="21000" x2="78333" y2="20333"/>
                        <a14:backgroundMark x1="58667" y1="89667" x2="69667" y2="82000"/>
                        <a14:backgroundMark x1="30667" y1="80667" x2="28333" y2="82000"/>
                        <a14:backgroundMark x1="56333" y1="89333" x2="49333" y2="89667"/>
                        <a14:backgroundMark x1="19333" y1="88667" x2="10000" y2="88667"/>
                        <a14:backgroundMark x1="32333" y1="77667" x2="33000" y2="78000"/>
                        <a14:backgroundMark x1="96333" y1="63667" x2="97000" y2="71667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311496" y="2487973"/>
            <a:ext cx="3457008" cy="259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19368"/>
            <a:ext cx="10080625" cy="674030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NZ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/**</a:t>
            </a:r>
          </a:p>
          <a:p>
            <a:r>
              <a:rPr lang="en-NZ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NZ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* A simplified version of the</a:t>
            </a:r>
          </a:p>
          <a:p>
            <a:r>
              <a:rPr lang="en-NZ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NZ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* client board model.</a:t>
            </a:r>
          </a:p>
          <a:p>
            <a:r>
              <a:rPr lang="en-NZ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NZ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*/</a:t>
            </a:r>
          </a:p>
          <a:p>
            <a:r>
              <a:rPr lang="en-NZ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proctype</a:t>
            </a: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Client(</a:t>
            </a:r>
            <a:r>
              <a:rPr lang="en-NZ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chan</a:t>
            </a:r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input) {</a:t>
            </a:r>
          </a:p>
          <a:p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NZ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Startup</a:t>
            </a:r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NZ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NZ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input?message</a:t>
            </a:r>
            <a:endParaRPr lang="en-NZ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NZ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NZ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comms!message</a:t>
            </a:r>
            <a:endParaRPr lang="en-NZ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Calibration:</a:t>
            </a:r>
          </a:p>
          <a:p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NZ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calibration stuff</a:t>
            </a:r>
          </a:p>
          <a:p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Running:</a:t>
            </a:r>
          </a:p>
          <a:p>
            <a:r>
              <a:rPr lang="en-NZ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r>
              <a:rPr lang="en-NZ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:: </a:t>
            </a:r>
            <a:r>
              <a:rPr lang="en-NZ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Normal loop</a:t>
            </a:r>
          </a:p>
          <a:p>
            <a:r>
              <a:rPr lang="en-NZ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:: </a:t>
            </a:r>
            <a:r>
              <a:rPr lang="en-NZ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Restart board</a:t>
            </a:r>
            <a:endParaRPr lang="en-NZ" i="1" dirty="0" smtClean="0">
              <a:solidFill>
                <a:schemeClr val="accent3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:: </a:t>
            </a:r>
            <a:r>
              <a:rPr lang="en-NZ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Error</a:t>
            </a:r>
          </a:p>
          <a:p>
            <a:r>
              <a:rPr lang="en-NZ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od</a:t>
            </a:r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Error:</a:t>
            </a:r>
          </a:p>
          <a:p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NZ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broadcast!error</a:t>
            </a:r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NZ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NZ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NZ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NZ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NZ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NZ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/**</a:t>
            </a:r>
          </a:p>
          <a:p>
            <a:r>
              <a:rPr lang="en-NZ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* If one board goes into error state,</a:t>
            </a:r>
          </a:p>
          <a:p>
            <a:r>
              <a:rPr lang="en-NZ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NZ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NZ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they all must (eventually).</a:t>
            </a:r>
          </a:p>
          <a:p>
            <a:r>
              <a:rPr lang="en-NZ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*/</a:t>
            </a:r>
          </a:p>
          <a:p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never</a:t>
            </a:r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:: </a:t>
            </a:r>
            <a:r>
              <a:rPr lang="en-NZ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error_count</a:t>
            </a:r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&gt; 0 -&gt; break</a:t>
            </a:r>
          </a:p>
          <a:p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:: true -&gt; skip</a:t>
            </a:r>
          </a:p>
          <a:p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od</a:t>
            </a:r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NZ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accept:</a:t>
            </a:r>
          </a:p>
          <a:p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:: </a:t>
            </a:r>
            <a:r>
              <a:rPr lang="en-NZ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error_count</a:t>
            </a:r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!= 3 </a:t>
            </a:r>
          </a:p>
          <a:p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NZ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od</a:t>
            </a:r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NZ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NZ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384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rmaa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../../../../usr/lib/libreoffice/basis3.3/share/template/en-US/presnt/Grey.otp</Template>
  <TotalTime>212</TotalTime>
  <Words>574</Words>
  <Application>Microsoft Office PowerPoint</Application>
  <PresentationFormat>On-screen Show (4:3)</PresentationFormat>
  <Paragraphs>83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harmaa2</vt:lpstr>
      <vt:lpstr>Safety by Design</vt:lpstr>
      <vt:lpstr>Overview</vt:lpstr>
      <vt:lpstr>Modelling</vt:lpstr>
      <vt:lpstr>PowerPoint Presentation</vt:lpstr>
      <vt:lpstr>Modelling Mariokart</vt:lpstr>
      <vt:lpstr>Conclusions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by Design</dc:title>
  <dc:creator>Simon Richards</dc:creator>
  <cp:lastModifiedBy>scr52</cp:lastModifiedBy>
  <cp:revision>41</cp:revision>
  <dcterms:created xsi:type="dcterms:W3CDTF">2011-09-21T08:55:41Z</dcterms:created>
  <dcterms:modified xsi:type="dcterms:W3CDTF">2011-09-21T10:17:56Z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