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A9F9-E115-069A-3F4F-395F3AFC7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6DB689-093D-B02F-27DA-5AE4996C4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B8315E-849C-5E1A-B7E7-328A2B35ACD6}"/>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5" name="Footer Placeholder 4">
            <a:extLst>
              <a:ext uri="{FF2B5EF4-FFF2-40B4-BE49-F238E27FC236}">
                <a16:creationId xmlns:a16="http://schemas.microsoft.com/office/drawing/2014/main" id="{A0F67C48-F847-9098-0BC4-B95CBD9D9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963CFB-A65E-3A3E-86D4-6DF1860DBEFE}"/>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116219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B53E-566E-7D8A-CFEE-13DB4E11FA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9DF551-51F0-605D-7BB7-CD6BFF7B2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78B748-10A9-A331-94C9-6A0D87EC0C75}"/>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5" name="Footer Placeholder 4">
            <a:extLst>
              <a:ext uri="{FF2B5EF4-FFF2-40B4-BE49-F238E27FC236}">
                <a16:creationId xmlns:a16="http://schemas.microsoft.com/office/drawing/2014/main" id="{34BDA2F8-B676-5D72-6AE1-5D908F5645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F353E1-7980-5889-8873-FDEBAFEFB2DB}"/>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393545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16B8F-B4B7-1673-E7BE-554043C233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0204A5-DAFF-0D2C-CA9A-E7057F056D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B5DC3-DA1C-674F-C68E-73D971C0A45B}"/>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5" name="Footer Placeholder 4">
            <a:extLst>
              <a:ext uri="{FF2B5EF4-FFF2-40B4-BE49-F238E27FC236}">
                <a16:creationId xmlns:a16="http://schemas.microsoft.com/office/drawing/2014/main" id="{40577050-2941-F27F-39D8-D9B38FC346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ABEF1-49A2-2867-960F-B0AABC626AB7}"/>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6192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993D-212F-90C0-7448-B34D44A9A6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BE052C-847B-C77C-9CAF-DEB0A8D2B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70527-0D7C-551B-D34E-A0A5765DB467}"/>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5" name="Footer Placeholder 4">
            <a:extLst>
              <a:ext uri="{FF2B5EF4-FFF2-40B4-BE49-F238E27FC236}">
                <a16:creationId xmlns:a16="http://schemas.microsoft.com/office/drawing/2014/main" id="{4FF44348-6F2B-E467-0A81-ADB5D1CB95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39D075-7F00-6609-669D-14241E63A8BA}"/>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269600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C21B-0CC0-4E2E-CBCC-47CB6F7AB3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42327B0-FBD8-E72A-7FF5-1760B770D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B547C1-3530-4D7E-9383-D6204015C3E4}"/>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5" name="Footer Placeholder 4">
            <a:extLst>
              <a:ext uri="{FF2B5EF4-FFF2-40B4-BE49-F238E27FC236}">
                <a16:creationId xmlns:a16="http://schemas.microsoft.com/office/drawing/2014/main" id="{0C043708-E830-227D-B8F9-8551828E1E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5F5E0E-9259-1F4E-D0AE-FB3DEE0084E5}"/>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295827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7FC-B80A-3CAD-1218-C2E7862D7B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EA09C9-F5E4-FAA8-32B9-CDAEF89EDD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65C787-14D0-55B9-1CCB-84487899B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6945B29-0E18-93F7-9F24-F31AE1E5D4AF}"/>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6" name="Footer Placeholder 5">
            <a:extLst>
              <a:ext uri="{FF2B5EF4-FFF2-40B4-BE49-F238E27FC236}">
                <a16:creationId xmlns:a16="http://schemas.microsoft.com/office/drawing/2014/main" id="{6452782F-11A2-CD3D-A190-46BE87620F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AEE331-350A-ABE8-9FEA-0076F5D0EA06}"/>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400480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C2A4-7223-09C6-4973-4F60F1FDDEA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3522EC-92ED-3729-C206-C6E6A87C8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0CEDEC-CB65-BA60-4D5C-2E5FA953A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264A55F-0AA8-51BF-1B46-CFCAEB43D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B191B-BD0D-A455-4A15-D4DEBAE21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47D6E5-023A-31FB-23B3-0FC298283BC5}"/>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8" name="Footer Placeholder 7">
            <a:extLst>
              <a:ext uri="{FF2B5EF4-FFF2-40B4-BE49-F238E27FC236}">
                <a16:creationId xmlns:a16="http://schemas.microsoft.com/office/drawing/2014/main" id="{AEBC73F5-8F05-31A7-BAD2-D63E32115A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97F4E8-92CB-0E8A-F4A7-ABE9B568793D}"/>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238377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3504-21E6-8801-CC3A-E54738CB72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BF1A5AE-784B-D585-3824-481298AA3453}"/>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4" name="Footer Placeholder 3">
            <a:extLst>
              <a:ext uri="{FF2B5EF4-FFF2-40B4-BE49-F238E27FC236}">
                <a16:creationId xmlns:a16="http://schemas.microsoft.com/office/drawing/2014/main" id="{C275DB8B-01CA-DF57-9DF7-61D77064F3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3D8084-6B9D-C2D3-7BA8-DCF63CBC2256}"/>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296306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369426-96F7-05C2-2F5D-606100262E67}"/>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3" name="Footer Placeholder 2">
            <a:extLst>
              <a:ext uri="{FF2B5EF4-FFF2-40B4-BE49-F238E27FC236}">
                <a16:creationId xmlns:a16="http://schemas.microsoft.com/office/drawing/2014/main" id="{673677F2-D40D-B5BC-EA51-98FC0385D50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373E273-F1AB-1FA6-A81F-803ABFF8BD3A}"/>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301422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E18A-82DB-0950-261F-EEA22BDB9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A2E2AD-05DA-4ABA-CFA5-10172DFB65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E60BCA8-A07A-317C-692C-E50E832F1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76F55-E0A4-167C-F6C2-45E33FDFCE64}"/>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6" name="Footer Placeholder 5">
            <a:extLst>
              <a:ext uri="{FF2B5EF4-FFF2-40B4-BE49-F238E27FC236}">
                <a16:creationId xmlns:a16="http://schemas.microsoft.com/office/drawing/2014/main" id="{941CAF4D-47B8-FC1D-955A-80EA7EB2D3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E4EF10-F32F-A96B-07B8-607DA82B6615}"/>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237217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0093-377D-18CE-A80A-DA853B705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EEABBF-3A00-938B-6E4E-97D903E9D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556A555-DDB9-4E20-91B3-8059EB9CA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AD807-6674-42E3-4294-482AA2C37793}"/>
              </a:ext>
            </a:extLst>
          </p:cNvPr>
          <p:cNvSpPr>
            <a:spLocks noGrp="1"/>
          </p:cNvSpPr>
          <p:nvPr>
            <p:ph type="dt" sz="half" idx="10"/>
          </p:nvPr>
        </p:nvSpPr>
        <p:spPr/>
        <p:txBody>
          <a:bodyPr/>
          <a:lstStyle/>
          <a:p>
            <a:fld id="{3BBB949E-D0FF-4CE8-AA97-A2C556CD7689}" type="datetimeFigureOut">
              <a:rPr lang="en-GB" smtClean="0"/>
              <a:t>19/11/2022</a:t>
            </a:fld>
            <a:endParaRPr lang="en-GB"/>
          </a:p>
        </p:txBody>
      </p:sp>
      <p:sp>
        <p:nvSpPr>
          <p:cNvPr id="6" name="Footer Placeholder 5">
            <a:extLst>
              <a:ext uri="{FF2B5EF4-FFF2-40B4-BE49-F238E27FC236}">
                <a16:creationId xmlns:a16="http://schemas.microsoft.com/office/drawing/2014/main" id="{5D5FFDAE-81A1-AF90-A2EE-9007DF72FB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371565-6849-2044-B512-FF6B39893692}"/>
              </a:ext>
            </a:extLst>
          </p:cNvPr>
          <p:cNvSpPr>
            <a:spLocks noGrp="1"/>
          </p:cNvSpPr>
          <p:nvPr>
            <p:ph type="sldNum" sz="quarter" idx="12"/>
          </p:nvPr>
        </p:nvSpPr>
        <p:spPr/>
        <p:txBody>
          <a:bodyPr/>
          <a:lstStyle/>
          <a:p>
            <a:fld id="{C2295220-5B1F-450C-A79B-6345D80718FF}" type="slidenum">
              <a:rPr lang="en-GB" smtClean="0"/>
              <a:t>‹#›</a:t>
            </a:fld>
            <a:endParaRPr lang="en-GB"/>
          </a:p>
        </p:txBody>
      </p:sp>
    </p:spTree>
    <p:extLst>
      <p:ext uri="{BB962C8B-B14F-4D97-AF65-F5344CB8AC3E}">
        <p14:creationId xmlns:p14="http://schemas.microsoft.com/office/powerpoint/2010/main" val="77980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B7723-7536-9C70-D74E-6C7556B98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9D5C3D-72C2-5F8E-352D-C9D57CFC8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0B474-62B8-ECAB-6A85-D607368B62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B949E-D0FF-4CE8-AA97-A2C556CD7689}" type="datetimeFigureOut">
              <a:rPr lang="en-GB" smtClean="0"/>
              <a:t>19/11/2022</a:t>
            </a:fld>
            <a:endParaRPr lang="en-GB"/>
          </a:p>
        </p:txBody>
      </p:sp>
      <p:sp>
        <p:nvSpPr>
          <p:cNvPr id="5" name="Footer Placeholder 4">
            <a:extLst>
              <a:ext uri="{FF2B5EF4-FFF2-40B4-BE49-F238E27FC236}">
                <a16:creationId xmlns:a16="http://schemas.microsoft.com/office/drawing/2014/main" id="{9EAB6F70-B7AB-11CA-52FF-13894B0B0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95C308C-F25F-2022-0E1E-8EDAE39F7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95220-5B1F-450C-A79B-6345D80718FF}" type="slidenum">
              <a:rPr lang="en-GB" smtClean="0"/>
              <a:t>‹#›</a:t>
            </a:fld>
            <a:endParaRPr lang="en-GB"/>
          </a:p>
        </p:txBody>
      </p:sp>
    </p:spTree>
    <p:extLst>
      <p:ext uri="{BB962C8B-B14F-4D97-AF65-F5344CB8AC3E}">
        <p14:creationId xmlns:p14="http://schemas.microsoft.com/office/powerpoint/2010/main" val="370754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80F1-2DDB-E05C-26D5-58A9C0920826}"/>
              </a:ext>
            </a:extLst>
          </p:cNvPr>
          <p:cNvSpPr>
            <a:spLocks noGrp="1"/>
          </p:cNvSpPr>
          <p:nvPr>
            <p:ph type="ctrTitle"/>
          </p:nvPr>
        </p:nvSpPr>
        <p:spPr/>
        <p:txBody>
          <a:bodyPr/>
          <a:lstStyle/>
          <a:p>
            <a:r>
              <a:rPr lang="en-GB" dirty="0"/>
              <a:t>Free-Style Object Tracking using OpenCV APIs</a:t>
            </a:r>
          </a:p>
        </p:txBody>
      </p:sp>
      <p:sp>
        <p:nvSpPr>
          <p:cNvPr id="3" name="Subtitle 2">
            <a:extLst>
              <a:ext uri="{FF2B5EF4-FFF2-40B4-BE49-F238E27FC236}">
                <a16:creationId xmlns:a16="http://schemas.microsoft.com/office/drawing/2014/main" id="{04E5901C-A4A9-78C8-29DA-59D9FB7FBD94}"/>
              </a:ext>
            </a:extLst>
          </p:cNvPr>
          <p:cNvSpPr>
            <a:spLocks noGrp="1"/>
          </p:cNvSpPr>
          <p:nvPr>
            <p:ph type="subTitle" idx="1"/>
          </p:nvPr>
        </p:nvSpPr>
        <p:spPr/>
        <p:txBody>
          <a:bodyPr/>
          <a:lstStyle/>
          <a:p>
            <a:r>
              <a:rPr lang="en-GB" dirty="0"/>
              <a:t>AKASH GHIMIRE</a:t>
            </a:r>
          </a:p>
          <a:p>
            <a:r>
              <a:rPr lang="en-GB" dirty="0"/>
              <a:t>THAPA PRADIP</a:t>
            </a:r>
          </a:p>
          <a:p>
            <a:r>
              <a:rPr lang="en-GB" dirty="0"/>
              <a:t>PARIYAR BIJAY </a:t>
            </a:r>
          </a:p>
          <a:p>
            <a:endParaRPr lang="en-GB" dirty="0"/>
          </a:p>
        </p:txBody>
      </p:sp>
    </p:spTree>
    <p:extLst>
      <p:ext uri="{BB962C8B-B14F-4D97-AF65-F5344CB8AC3E}">
        <p14:creationId xmlns:p14="http://schemas.microsoft.com/office/powerpoint/2010/main" val="2431721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BF5695-F497-9224-5E69-541F2C29EA3E}"/>
              </a:ext>
            </a:extLst>
          </p:cNvPr>
          <p:cNvPicPr>
            <a:picLocks noGrp="1" noChangeAspect="1"/>
          </p:cNvPicPr>
          <p:nvPr>
            <p:ph idx="1"/>
          </p:nvPr>
        </p:nvPicPr>
        <p:blipFill>
          <a:blip r:embed="rId2"/>
          <a:stretch>
            <a:fillRect/>
          </a:stretch>
        </p:blipFill>
        <p:spPr>
          <a:xfrm>
            <a:off x="5103846" y="1363200"/>
            <a:ext cx="6634064" cy="3955249"/>
          </a:xfrm>
        </p:spPr>
      </p:pic>
      <p:sp>
        <p:nvSpPr>
          <p:cNvPr id="7" name="TextBox 6">
            <a:extLst>
              <a:ext uri="{FF2B5EF4-FFF2-40B4-BE49-F238E27FC236}">
                <a16:creationId xmlns:a16="http://schemas.microsoft.com/office/drawing/2014/main" id="{29D1F306-B7BC-71CB-D846-1108D57A79E4}"/>
              </a:ext>
            </a:extLst>
          </p:cNvPr>
          <p:cNvSpPr txBox="1"/>
          <p:nvPr/>
        </p:nvSpPr>
        <p:spPr>
          <a:xfrm>
            <a:off x="535413" y="1464906"/>
            <a:ext cx="4086808" cy="3785652"/>
          </a:xfrm>
          <a:prstGeom prst="rect">
            <a:avLst/>
          </a:prstGeom>
          <a:noFill/>
        </p:spPr>
        <p:txBody>
          <a:bodyPr wrap="square" rtlCol="0">
            <a:spAutoFit/>
          </a:bodyPr>
          <a:lstStyle/>
          <a:p>
            <a:r>
              <a:rPr lang="en-GB" sz="2000" dirty="0"/>
              <a:t>In the first step the state is predicted with the dynamic model.</a:t>
            </a:r>
          </a:p>
          <a:p>
            <a:r>
              <a:rPr lang="en-GB" sz="2000" dirty="0"/>
              <a:t>In the second step it is corrected with the observation model, so that</a:t>
            </a:r>
          </a:p>
          <a:p>
            <a:r>
              <a:rPr lang="en-GB" sz="2000" dirty="0"/>
              <a:t>the error covariance of the estimator is minimized. In this sense it is an</a:t>
            </a:r>
          </a:p>
          <a:p>
            <a:r>
              <a:rPr lang="en-GB" sz="2000" dirty="0"/>
              <a:t>optimal estimator.</a:t>
            </a:r>
          </a:p>
          <a:p>
            <a:r>
              <a:rPr lang="en-GB" sz="2000" dirty="0"/>
              <a:t>This procedure is repeated for each time step with the state of the</a:t>
            </a:r>
          </a:p>
          <a:p>
            <a:r>
              <a:rPr lang="en-GB" sz="2000" dirty="0"/>
              <a:t>previous time step as initial value. Therefore the </a:t>
            </a:r>
            <a:r>
              <a:rPr lang="en-GB" sz="2000" dirty="0" err="1"/>
              <a:t>kalman</a:t>
            </a:r>
            <a:r>
              <a:rPr lang="en-GB" sz="2000" dirty="0"/>
              <a:t> filter is called</a:t>
            </a:r>
          </a:p>
          <a:p>
            <a:r>
              <a:rPr lang="en-GB" sz="2000" dirty="0"/>
              <a:t>a recursive filter.</a:t>
            </a:r>
          </a:p>
        </p:txBody>
      </p:sp>
    </p:spTree>
    <p:extLst>
      <p:ext uri="{BB962C8B-B14F-4D97-AF65-F5344CB8AC3E}">
        <p14:creationId xmlns:p14="http://schemas.microsoft.com/office/powerpoint/2010/main" val="250403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01CB-CF71-7EA2-C6E4-3FBBB99D9493}"/>
              </a:ext>
            </a:extLst>
          </p:cNvPr>
          <p:cNvSpPr>
            <a:spLocks noGrp="1"/>
          </p:cNvSpPr>
          <p:nvPr>
            <p:ph type="title"/>
          </p:nvPr>
        </p:nvSpPr>
        <p:spPr/>
        <p:txBody>
          <a:bodyPr/>
          <a:lstStyle/>
          <a:p>
            <a:r>
              <a:rPr lang="en-GB" dirty="0"/>
              <a:t>Problems with Kalman filters </a:t>
            </a:r>
          </a:p>
        </p:txBody>
      </p:sp>
      <p:sp>
        <p:nvSpPr>
          <p:cNvPr id="3" name="Content Placeholder 2">
            <a:extLst>
              <a:ext uri="{FF2B5EF4-FFF2-40B4-BE49-F238E27FC236}">
                <a16:creationId xmlns:a16="http://schemas.microsoft.com/office/drawing/2014/main" id="{325619A7-57D5-2B34-8C34-538490F15954}"/>
              </a:ext>
            </a:extLst>
          </p:cNvPr>
          <p:cNvSpPr>
            <a:spLocks noGrp="1"/>
          </p:cNvSpPr>
          <p:nvPr>
            <p:ph idx="1"/>
          </p:nvPr>
        </p:nvSpPr>
        <p:spPr/>
        <p:txBody>
          <a:bodyPr/>
          <a:lstStyle/>
          <a:p>
            <a:r>
              <a:rPr lang="en-GB" dirty="0"/>
              <a:t>It is very difficult to compute the covariance matrix of</a:t>
            </a:r>
          </a:p>
          <a:p>
            <a:r>
              <a:rPr lang="en-GB" dirty="0"/>
              <a:t>noise of various sensors and systems</a:t>
            </a:r>
          </a:p>
          <a:p>
            <a:r>
              <a:rPr lang="en-GB" dirty="0"/>
              <a:t>It is possible to do some trial and error fitting of error</a:t>
            </a:r>
          </a:p>
          <a:p>
            <a:r>
              <a:rPr lang="en-GB" dirty="0"/>
              <a:t>matrix to the problem to "tune" the filter for performance</a:t>
            </a:r>
          </a:p>
          <a:p>
            <a:r>
              <a:rPr lang="en-GB" dirty="0"/>
              <a:t>The filter needs to process several samples in order to get</a:t>
            </a:r>
          </a:p>
          <a:p>
            <a:r>
              <a:rPr lang="en-GB" dirty="0"/>
              <a:t>enough iterations to produce meaningful results - You</a:t>
            </a:r>
          </a:p>
          <a:p>
            <a:r>
              <a:rPr lang="en-GB" dirty="0"/>
              <a:t>need to discard the first 20 iterations or so when the filter</a:t>
            </a:r>
          </a:p>
          <a:p>
            <a:r>
              <a:rPr lang="en-GB" dirty="0"/>
              <a:t>first starts.</a:t>
            </a:r>
          </a:p>
        </p:txBody>
      </p:sp>
    </p:spTree>
    <p:extLst>
      <p:ext uri="{BB962C8B-B14F-4D97-AF65-F5344CB8AC3E}">
        <p14:creationId xmlns:p14="http://schemas.microsoft.com/office/powerpoint/2010/main" val="86038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4591-C132-0384-9231-05DC30A44CDA}"/>
              </a:ext>
            </a:extLst>
          </p:cNvPr>
          <p:cNvSpPr>
            <a:spLocks noGrp="1"/>
          </p:cNvSpPr>
          <p:nvPr>
            <p:ph type="title"/>
          </p:nvPr>
        </p:nvSpPr>
        <p:spPr/>
        <p:txBody>
          <a:bodyPr/>
          <a:lstStyle/>
          <a:p>
            <a:r>
              <a:rPr lang="en-GB" dirty="0"/>
              <a:t>Object tracking </a:t>
            </a:r>
          </a:p>
        </p:txBody>
      </p:sp>
      <p:sp>
        <p:nvSpPr>
          <p:cNvPr id="3" name="Content Placeholder 2">
            <a:extLst>
              <a:ext uri="{FF2B5EF4-FFF2-40B4-BE49-F238E27FC236}">
                <a16:creationId xmlns:a16="http://schemas.microsoft.com/office/drawing/2014/main" id="{473DE4A6-AA35-5F5E-E4E7-15DA8B19B231}"/>
              </a:ext>
            </a:extLst>
          </p:cNvPr>
          <p:cNvSpPr>
            <a:spLocks noGrp="1"/>
          </p:cNvSpPr>
          <p:nvPr>
            <p:ph idx="1"/>
          </p:nvPr>
        </p:nvSpPr>
        <p:spPr>
          <a:xfrm>
            <a:off x="838200" y="1776138"/>
            <a:ext cx="10515600" cy="771271"/>
          </a:xfrm>
        </p:spPr>
        <p:txBody>
          <a:bodyPr>
            <a:normAutofit/>
          </a:bodyPr>
          <a:lstStyle/>
          <a:p>
            <a:pPr>
              <a:buFont typeface="Wingdings" panose="05000000000000000000" pitchFamily="2" charset="2"/>
              <a:buChar char="§"/>
            </a:pPr>
            <a:r>
              <a:rPr lang="en-GB" sz="1800" dirty="0"/>
              <a:t>Lactating an object in successive frames of video </a:t>
            </a:r>
          </a:p>
        </p:txBody>
      </p:sp>
      <p:sp>
        <p:nvSpPr>
          <p:cNvPr id="5" name="TextBox 4">
            <a:extLst>
              <a:ext uri="{FF2B5EF4-FFF2-40B4-BE49-F238E27FC236}">
                <a16:creationId xmlns:a16="http://schemas.microsoft.com/office/drawing/2014/main" id="{4AECAF7D-FDD7-E986-BE76-7C615CECE987}"/>
              </a:ext>
            </a:extLst>
          </p:cNvPr>
          <p:cNvSpPr txBox="1"/>
          <p:nvPr/>
        </p:nvSpPr>
        <p:spPr>
          <a:xfrm>
            <a:off x="838200" y="2434762"/>
            <a:ext cx="10664952" cy="2554545"/>
          </a:xfrm>
          <a:prstGeom prst="rect">
            <a:avLst/>
          </a:prstGeom>
          <a:noFill/>
        </p:spPr>
        <p:txBody>
          <a:bodyPr wrap="square" rtlCol="0">
            <a:spAutoFit/>
          </a:bodyPr>
          <a:lstStyle/>
          <a:p>
            <a:pPr marL="342900" indent="-342900">
              <a:buFont typeface="Wingdings" panose="05000000000000000000" pitchFamily="2" charset="2"/>
              <a:buChar char="§"/>
            </a:pPr>
            <a:r>
              <a:rPr lang="en-GB" sz="2000" dirty="0"/>
              <a:t>The tracking procedure can be viewed as a combination of two models: the motion model and the appearance model.</a:t>
            </a:r>
          </a:p>
          <a:p>
            <a:endParaRPr lang="en-GB" sz="2000" dirty="0"/>
          </a:p>
          <a:p>
            <a:r>
              <a:rPr lang="en-GB" sz="2000" i="1" dirty="0"/>
              <a:t> Motion model </a:t>
            </a:r>
            <a:r>
              <a:rPr lang="en-GB" sz="2000" dirty="0"/>
              <a:t>: tracks the speed and direction of the object's movement, allowing it to forecast  the object's new position based on the received data</a:t>
            </a:r>
          </a:p>
          <a:p>
            <a:endParaRPr lang="en-GB" sz="2000" dirty="0"/>
          </a:p>
          <a:p>
            <a:r>
              <a:rPr lang="en-GB" sz="2000" i="1" dirty="0"/>
              <a:t>Appearance model</a:t>
            </a:r>
            <a:r>
              <a:rPr lang="en-GB" sz="2000" dirty="0"/>
              <a:t>: responsible for verifying whether the object we've chosen is within the frame or not. </a:t>
            </a:r>
          </a:p>
        </p:txBody>
      </p:sp>
    </p:spTree>
    <p:extLst>
      <p:ext uri="{BB962C8B-B14F-4D97-AF65-F5344CB8AC3E}">
        <p14:creationId xmlns:p14="http://schemas.microsoft.com/office/powerpoint/2010/main" val="381460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4B50-061C-B111-46A3-35049820BA6C}"/>
              </a:ext>
            </a:extLst>
          </p:cNvPr>
          <p:cNvSpPr>
            <a:spLocks noGrp="1"/>
          </p:cNvSpPr>
          <p:nvPr>
            <p:ph type="title"/>
          </p:nvPr>
        </p:nvSpPr>
        <p:spPr>
          <a:xfrm>
            <a:off x="737118" y="365126"/>
            <a:ext cx="10616682" cy="894508"/>
          </a:xfrm>
        </p:spPr>
        <p:txBody>
          <a:bodyPr>
            <a:normAutofit/>
          </a:bodyPr>
          <a:lstStyle/>
          <a:p>
            <a:r>
              <a:rPr lang="en-GB" sz="2000" dirty="0">
                <a:solidFill>
                  <a:srgbClr val="1B1F23"/>
                </a:solidFill>
                <a:latin typeface="Inter"/>
              </a:rPr>
              <a:t>D</a:t>
            </a:r>
            <a:r>
              <a:rPr lang="en-GB" sz="2000" b="0" i="0" dirty="0">
                <a:solidFill>
                  <a:srgbClr val="1B1F23"/>
                </a:solidFill>
                <a:effectLst/>
                <a:latin typeface="Inter"/>
              </a:rPr>
              <a:t>ifference between detecting an object and tracking</a:t>
            </a:r>
            <a:endParaRPr lang="en-GB" sz="2000" dirty="0"/>
          </a:p>
        </p:txBody>
      </p:sp>
      <p:sp>
        <p:nvSpPr>
          <p:cNvPr id="3" name="Content Placeholder 2">
            <a:extLst>
              <a:ext uri="{FF2B5EF4-FFF2-40B4-BE49-F238E27FC236}">
                <a16:creationId xmlns:a16="http://schemas.microsoft.com/office/drawing/2014/main" id="{B73F9F2A-0063-0AA2-69EC-07116DD1FB1A}"/>
              </a:ext>
            </a:extLst>
          </p:cNvPr>
          <p:cNvSpPr>
            <a:spLocks noGrp="1"/>
          </p:cNvSpPr>
          <p:nvPr>
            <p:ph idx="1"/>
          </p:nvPr>
        </p:nvSpPr>
        <p:spPr>
          <a:xfrm>
            <a:off x="737118" y="1253330"/>
            <a:ext cx="10515600" cy="5239544"/>
          </a:xfrm>
        </p:spPr>
        <p:txBody>
          <a:bodyPr>
            <a:normAutofit/>
          </a:bodyPr>
          <a:lstStyle/>
          <a:p>
            <a:pPr marL="0" indent="0">
              <a:buNone/>
            </a:pPr>
            <a:r>
              <a:rPr lang="en-GB" sz="1800" i="1" dirty="0"/>
              <a:t>Tracking is faster than detection:</a:t>
            </a:r>
            <a:br>
              <a:rPr lang="en-GB" sz="1800" dirty="0"/>
            </a:br>
            <a:r>
              <a:rPr lang="en-GB" sz="1800" dirty="0"/>
              <a:t>While a pre-trained classifier must detect an item at every frame of the video, when we use an object tracker, we provide the bounding box of an object once and the tracking process is accelerated based on data about its location, speed, and direction.</a:t>
            </a:r>
          </a:p>
          <a:p>
            <a:pPr marL="0" indent="0">
              <a:buNone/>
            </a:pPr>
            <a:endParaRPr lang="en-GB" sz="1800" dirty="0"/>
          </a:p>
          <a:p>
            <a:pPr marL="0" indent="0">
              <a:buNone/>
            </a:pPr>
            <a:r>
              <a:rPr lang="en-GB" sz="1800" i="1" dirty="0"/>
              <a:t>Tracking is more stable:</a:t>
            </a:r>
            <a:br>
              <a:rPr lang="en-GB" sz="1800" dirty="0"/>
            </a:br>
            <a:r>
              <a:rPr lang="en-GB" sz="1800" dirty="0"/>
              <a:t>When the tracked object is partially hidden by another object, the detection method may "lose" it, whereas tracking algorithms are more resistant to partial occlusion.</a:t>
            </a:r>
          </a:p>
          <a:p>
            <a:pPr marL="0" indent="0">
              <a:buNone/>
            </a:pPr>
            <a:endParaRPr lang="en-GB" sz="1800" dirty="0"/>
          </a:p>
          <a:p>
            <a:pPr marL="0" indent="0">
              <a:buNone/>
            </a:pPr>
            <a:r>
              <a:rPr lang="en-GB" sz="1800" i="1" dirty="0"/>
              <a:t>Tracking provides more information:</a:t>
            </a:r>
            <a:br>
              <a:rPr lang="en-GB" sz="1800" dirty="0"/>
            </a:br>
            <a:r>
              <a:rPr lang="en-GB" sz="1800" dirty="0"/>
              <a:t>If we are not interested in whether an object belongs to a given class, the tracking algorithm may trace an object's movement path, however the detection algorithm cannot.</a:t>
            </a:r>
          </a:p>
        </p:txBody>
      </p:sp>
    </p:spTree>
    <p:extLst>
      <p:ext uri="{BB962C8B-B14F-4D97-AF65-F5344CB8AC3E}">
        <p14:creationId xmlns:p14="http://schemas.microsoft.com/office/powerpoint/2010/main" val="315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97BA-B9E8-863B-36BC-A793972C8383}"/>
              </a:ext>
            </a:extLst>
          </p:cNvPr>
          <p:cNvSpPr>
            <a:spLocks noGrp="1"/>
          </p:cNvSpPr>
          <p:nvPr>
            <p:ph type="title"/>
          </p:nvPr>
        </p:nvSpPr>
        <p:spPr/>
        <p:txBody>
          <a:bodyPr/>
          <a:lstStyle/>
          <a:p>
            <a:r>
              <a:rPr lang="en-GB" dirty="0"/>
              <a:t>Different types of OpenCV object tracker </a:t>
            </a:r>
          </a:p>
        </p:txBody>
      </p:sp>
      <p:sp>
        <p:nvSpPr>
          <p:cNvPr id="3" name="Content Placeholder 2">
            <a:extLst>
              <a:ext uri="{FF2B5EF4-FFF2-40B4-BE49-F238E27FC236}">
                <a16:creationId xmlns:a16="http://schemas.microsoft.com/office/drawing/2014/main" id="{50032CDB-2F1B-C37C-E096-482D1C6E3FF0}"/>
              </a:ext>
            </a:extLst>
          </p:cNvPr>
          <p:cNvSpPr>
            <a:spLocks noGrp="1"/>
          </p:cNvSpPr>
          <p:nvPr>
            <p:ph idx="1"/>
          </p:nvPr>
        </p:nvSpPr>
        <p:spPr/>
        <p:txBody>
          <a:bodyPr/>
          <a:lstStyle/>
          <a:p>
            <a:pPr>
              <a:buFont typeface="Wingdings" panose="05000000000000000000" pitchFamily="2" charset="2"/>
              <a:buChar char="q"/>
            </a:pPr>
            <a:r>
              <a:rPr lang="en-GB" dirty="0"/>
              <a:t>Boosting tracker </a:t>
            </a:r>
          </a:p>
          <a:p>
            <a:pPr>
              <a:buFont typeface="Wingdings" panose="05000000000000000000" pitchFamily="2" charset="2"/>
              <a:buChar char="q"/>
            </a:pPr>
            <a:r>
              <a:rPr lang="en-GB" dirty="0"/>
              <a:t>MIL (Multiple Instance Learning) Tracker</a:t>
            </a:r>
          </a:p>
          <a:p>
            <a:pPr>
              <a:buFont typeface="Wingdings" panose="05000000000000000000" pitchFamily="2" charset="2"/>
              <a:buChar char="q"/>
            </a:pPr>
            <a:r>
              <a:rPr lang="en-GB" dirty="0"/>
              <a:t>KCF (Kernelized Correlation Filters) Tracker</a:t>
            </a:r>
          </a:p>
          <a:p>
            <a:pPr>
              <a:buFont typeface="Wingdings" panose="05000000000000000000" pitchFamily="2" charset="2"/>
              <a:buChar char="q"/>
            </a:pPr>
            <a:r>
              <a:rPr lang="en-GB" dirty="0"/>
              <a:t>TLD (Tracking Learning Detection) Tracker</a:t>
            </a:r>
          </a:p>
          <a:p>
            <a:pPr>
              <a:buFont typeface="Wingdings" panose="05000000000000000000" pitchFamily="2" charset="2"/>
              <a:buChar char="q"/>
            </a:pPr>
            <a:r>
              <a:rPr lang="en-GB" dirty="0"/>
              <a:t>Median Flow Tracker</a:t>
            </a:r>
          </a:p>
          <a:p>
            <a:pPr>
              <a:buFont typeface="Wingdings" panose="05000000000000000000" pitchFamily="2" charset="2"/>
              <a:buChar char="q"/>
            </a:pPr>
            <a:r>
              <a:rPr lang="en-GB" dirty="0"/>
              <a:t>MOSSE (Minimum Output Sum of Squared Error) tracker</a:t>
            </a:r>
          </a:p>
          <a:p>
            <a:pPr>
              <a:buFont typeface="Wingdings" panose="05000000000000000000" pitchFamily="2" charset="2"/>
              <a:buChar char="q"/>
            </a:pPr>
            <a:r>
              <a:rPr lang="en-GB" dirty="0"/>
              <a:t>Kalman filter </a:t>
            </a:r>
          </a:p>
        </p:txBody>
      </p:sp>
    </p:spTree>
    <p:extLst>
      <p:ext uri="{BB962C8B-B14F-4D97-AF65-F5344CB8AC3E}">
        <p14:creationId xmlns:p14="http://schemas.microsoft.com/office/powerpoint/2010/main" val="305136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E3FB-83A3-5E0F-CF21-EC1582CE0D08}"/>
              </a:ext>
            </a:extLst>
          </p:cNvPr>
          <p:cNvSpPr>
            <a:spLocks noGrp="1"/>
          </p:cNvSpPr>
          <p:nvPr>
            <p:ph type="title"/>
          </p:nvPr>
        </p:nvSpPr>
        <p:spPr>
          <a:xfrm>
            <a:off x="982578" y="198157"/>
            <a:ext cx="10515600" cy="645528"/>
          </a:xfrm>
        </p:spPr>
        <p:txBody>
          <a:bodyPr>
            <a:normAutofit fontScale="90000"/>
          </a:bodyPr>
          <a:lstStyle/>
          <a:p>
            <a:r>
              <a:rPr lang="en-GB" dirty="0"/>
              <a:t>Kalman Filter</a:t>
            </a:r>
          </a:p>
        </p:txBody>
      </p:sp>
      <p:sp>
        <p:nvSpPr>
          <p:cNvPr id="5" name="Content Placeholder 4">
            <a:extLst>
              <a:ext uri="{FF2B5EF4-FFF2-40B4-BE49-F238E27FC236}">
                <a16:creationId xmlns:a16="http://schemas.microsoft.com/office/drawing/2014/main" id="{68BE5CBD-76D0-C52A-D4B1-F4DA8763F002}"/>
              </a:ext>
            </a:extLst>
          </p:cNvPr>
          <p:cNvSpPr>
            <a:spLocks noGrp="1"/>
          </p:cNvSpPr>
          <p:nvPr>
            <p:ph idx="1"/>
          </p:nvPr>
        </p:nvSpPr>
        <p:spPr>
          <a:xfrm>
            <a:off x="838200" y="1378857"/>
            <a:ext cx="10515600" cy="4798106"/>
          </a:xfrm>
        </p:spPr>
        <p:txBody>
          <a:bodyPr/>
          <a:lstStyle/>
          <a:p>
            <a:r>
              <a:rPr lang="en-GB" dirty="0"/>
              <a:t>The Kalman filter is a set of mathematical equations that provides an efficient computational(recursive) means to estimate the state of a dynamic system, in a way that minimizes the mean of the squared error </a:t>
            </a:r>
          </a:p>
          <a:p>
            <a:endParaRPr lang="en-GB" dirty="0"/>
          </a:p>
          <a:p>
            <a:r>
              <a:rPr lang="en-GB" dirty="0"/>
              <a:t>The filter is a very powerful in the sense that it supports estimations of past, present, and even future states and it can do so even when the precise nature of the modelled system is unknown </a:t>
            </a:r>
          </a:p>
        </p:txBody>
      </p:sp>
    </p:spTree>
    <p:extLst>
      <p:ext uri="{BB962C8B-B14F-4D97-AF65-F5344CB8AC3E}">
        <p14:creationId xmlns:p14="http://schemas.microsoft.com/office/powerpoint/2010/main" val="302093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3974-5C60-DAD9-D2BA-AA7865F51E75}"/>
              </a:ext>
            </a:extLst>
          </p:cNvPr>
          <p:cNvSpPr>
            <a:spLocks noGrp="1"/>
          </p:cNvSpPr>
          <p:nvPr>
            <p:ph type="title"/>
          </p:nvPr>
        </p:nvSpPr>
        <p:spPr/>
        <p:txBody>
          <a:bodyPr>
            <a:normAutofit/>
          </a:bodyPr>
          <a:lstStyle/>
          <a:p>
            <a:r>
              <a:rPr lang="en-GB" sz="2800" i="0" dirty="0">
                <a:solidFill>
                  <a:srgbClr val="252830"/>
                </a:solidFill>
                <a:effectLst/>
                <a:latin typeface="Open Sans" panose="020B0606030504020204" pitchFamily="34" charset="0"/>
              </a:rPr>
              <a:t>Kalman Filtering Algorithm</a:t>
            </a:r>
            <a:br>
              <a:rPr lang="en-GB" sz="2800" i="0" dirty="0">
                <a:solidFill>
                  <a:srgbClr val="252830"/>
                </a:solidFill>
                <a:effectLst/>
                <a:latin typeface="Open Sans" panose="020B0606030504020204" pitchFamily="34" charset="0"/>
              </a:rPr>
            </a:br>
            <a:endParaRPr lang="en-GB" sz="2800" dirty="0"/>
          </a:p>
        </p:txBody>
      </p:sp>
      <p:sp>
        <p:nvSpPr>
          <p:cNvPr id="3" name="Content Placeholder 2">
            <a:extLst>
              <a:ext uri="{FF2B5EF4-FFF2-40B4-BE49-F238E27FC236}">
                <a16:creationId xmlns:a16="http://schemas.microsoft.com/office/drawing/2014/main" id="{49574F71-696A-86CE-1CCE-BE8415F5FCC4}"/>
              </a:ext>
            </a:extLst>
          </p:cNvPr>
          <p:cNvSpPr>
            <a:spLocks noGrp="1"/>
          </p:cNvSpPr>
          <p:nvPr>
            <p:ph idx="1"/>
          </p:nvPr>
        </p:nvSpPr>
        <p:spPr>
          <a:xfrm>
            <a:off x="838200" y="1253331"/>
            <a:ext cx="10515600" cy="3999804"/>
          </a:xfrm>
        </p:spPr>
        <p:txBody>
          <a:bodyPr>
            <a:normAutofit/>
          </a:bodyPr>
          <a:lstStyle/>
          <a:p>
            <a:pPr marL="0" indent="0">
              <a:buNone/>
            </a:pPr>
            <a:r>
              <a:rPr lang="en-GB" sz="1800" dirty="0"/>
              <a:t>The main notion behind the Kalman filter is that it makes a forward projection state or forecasts the next state using prior knowledge of the state.</a:t>
            </a:r>
          </a:p>
          <a:p>
            <a:pPr marL="0" indent="0">
              <a:buNone/>
            </a:pPr>
            <a:r>
              <a:rPr lang="en-GB" sz="1800" dirty="0"/>
              <a:t>The Kalman Filter is designed to estimate the state of a system at time </a:t>
            </a:r>
            <a:r>
              <a:rPr lang="en-GB" sz="1800" b="1" i="1" dirty="0"/>
              <a:t>k</a:t>
            </a:r>
            <a:r>
              <a:rPr lang="en-GB" sz="1800" dirty="0"/>
              <a:t> using the linear stochastic difference equation under the assumption that the system's state at time k evolved from its previous state at time </a:t>
            </a:r>
            <a:r>
              <a:rPr lang="en-GB" sz="1800" b="1" i="1" dirty="0"/>
              <a:t>k-1</a:t>
            </a:r>
            <a:r>
              <a:rPr lang="en-GB" sz="1800" dirty="0"/>
              <a:t>. This equation is expressed as follows:</a:t>
            </a:r>
          </a:p>
          <a:p>
            <a:pPr marL="0" indent="0">
              <a:buNone/>
            </a:pPr>
            <a:r>
              <a:rPr lang="en-GB" sz="1800" dirty="0"/>
              <a:t>		</a:t>
            </a:r>
          </a:p>
          <a:p>
            <a:pPr marL="0" indent="0">
              <a:buNone/>
            </a:pPr>
            <a:endParaRPr lang="en-GB" sz="1800" dirty="0"/>
          </a:p>
          <a:p>
            <a:pPr marL="0" indent="0">
              <a:buNone/>
            </a:pPr>
            <a:r>
              <a:rPr lang="en-GB" sz="1800" dirty="0"/>
              <a:t>It is always paired with the measurement model  </a:t>
            </a:r>
            <a:r>
              <a:rPr lang="en-GB" dirty="0" err="1"/>
              <a:t>z</a:t>
            </a:r>
            <a:r>
              <a:rPr lang="en-GB" sz="1800" dirty="0" err="1"/>
              <a:t>k</a:t>
            </a:r>
            <a:r>
              <a:rPr lang="en-GB" sz="1800" dirty="0"/>
              <a:t> that describes a relation between the state and measurement at the current step </a:t>
            </a:r>
            <a:r>
              <a:rPr lang="en-GB" sz="1800" b="1" i="1" dirty="0"/>
              <a:t>k.</a:t>
            </a:r>
            <a:r>
              <a:rPr lang="en-GB" sz="1800" dirty="0"/>
              <a:t> It is written as:</a:t>
            </a:r>
          </a:p>
          <a:p>
            <a:pPr marL="0" indent="0">
              <a:buNone/>
            </a:pPr>
            <a:endParaRPr lang="en-GB" sz="1800" dirty="0"/>
          </a:p>
        </p:txBody>
      </p:sp>
      <p:grpSp>
        <p:nvGrpSpPr>
          <p:cNvPr id="8" name="Group 7">
            <a:extLst>
              <a:ext uri="{FF2B5EF4-FFF2-40B4-BE49-F238E27FC236}">
                <a16:creationId xmlns:a16="http://schemas.microsoft.com/office/drawing/2014/main" id="{42B99D65-CF84-5875-9D18-7CAFF650FD43}"/>
              </a:ext>
            </a:extLst>
          </p:cNvPr>
          <p:cNvGrpSpPr/>
          <p:nvPr/>
        </p:nvGrpSpPr>
        <p:grpSpPr>
          <a:xfrm>
            <a:off x="3745268" y="2953139"/>
            <a:ext cx="3190972" cy="1729710"/>
            <a:chOff x="3913219" y="3429000"/>
            <a:chExt cx="3190972" cy="1729710"/>
          </a:xfrm>
        </p:grpSpPr>
        <p:pic>
          <p:nvPicPr>
            <p:cNvPr id="5" name="Picture 4">
              <a:extLst>
                <a:ext uri="{FF2B5EF4-FFF2-40B4-BE49-F238E27FC236}">
                  <a16:creationId xmlns:a16="http://schemas.microsoft.com/office/drawing/2014/main" id="{ED866684-51AE-7BED-2167-277DAFC77689}"/>
                </a:ext>
              </a:extLst>
            </p:cNvPr>
            <p:cNvPicPr>
              <a:picLocks noChangeAspect="1"/>
            </p:cNvPicPr>
            <p:nvPr/>
          </p:nvPicPr>
          <p:blipFill>
            <a:blip r:embed="rId2"/>
            <a:stretch>
              <a:fillRect/>
            </a:stretch>
          </p:blipFill>
          <p:spPr>
            <a:xfrm>
              <a:off x="3913219" y="3429000"/>
              <a:ext cx="2468919" cy="275253"/>
            </a:xfrm>
            <a:prstGeom prst="rect">
              <a:avLst/>
            </a:prstGeom>
          </p:spPr>
        </p:pic>
        <p:pic>
          <p:nvPicPr>
            <p:cNvPr id="6" name="Picture 5">
              <a:extLst>
                <a:ext uri="{FF2B5EF4-FFF2-40B4-BE49-F238E27FC236}">
                  <a16:creationId xmlns:a16="http://schemas.microsoft.com/office/drawing/2014/main" id="{BA11C183-798F-5025-3369-B2095C23F0C0}"/>
                </a:ext>
              </a:extLst>
            </p:cNvPr>
            <p:cNvPicPr>
              <a:picLocks noChangeAspect="1"/>
            </p:cNvPicPr>
            <p:nvPr/>
          </p:nvPicPr>
          <p:blipFill>
            <a:blip r:embed="rId3"/>
            <a:stretch>
              <a:fillRect/>
            </a:stretch>
          </p:blipFill>
          <p:spPr>
            <a:xfrm>
              <a:off x="4925105" y="4883457"/>
              <a:ext cx="2179086" cy="275253"/>
            </a:xfrm>
            <a:prstGeom prst="rect">
              <a:avLst/>
            </a:prstGeom>
          </p:spPr>
        </p:pic>
      </p:grpSp>
      <p:sp>
        <p:nvSpPr>
          <p:cNvPr id="7" name="TextBox 6">
            <a:extLst>
              <a:ext uri="{FF2B5EF4-FFF2-40B4-BE49-F238E27FC236}">
                <a16:creationId xmlns:a16="http://schemas.microsoft.com/office/drawing/2014/main" id="{3A9EC752-C35F-0A68-2216-133F8ADD242D}"/>
              </a:ext>
            </a:extLst>
          </p:cNvPr>
          <p:cNvSpPr txBox="1"/>
          <p:nvPr/>
        </p:nvSpPr>
        <p:spPr>
          <a:xfrm>
            <a:off x="272716" y="4846390"/>
            <a:ext cx="11325726" cy="2031325"/>
          </a:xfrm>
          <a:prstGeom prst="rect">
            <a:avLst/>
          </a:prstGeom>
          <a:noFill/>
        </p:spPr>
        <p:txBody>
          <a:bodyPr wrap="square" rtlCol="0">
            <a:spAutoFit/>
          </a:bodyPr>
          <a:lstStyle/>
          <a:p>
            <a:r>
              <a:rPr lang="en-GB" dirty="0"/>
              <a:t>Where</a:t>
            </a:r>
          </a:p>
          <a:p>
            <a:r>
              <a:rPr lang="en-GB" dirty="0"/>
              <a:t>A =state transition matrix relating the previous time step (k-1) to the current state k </a:t>
            </a:r>
          </a:p>
          <a:p>
            <a:r>
              <a:rPr lang="en-GB" dirty="0"/>
              <a:t> B=control input matrix applied to the optional control input  U(k-1)</a:t>
            </a:r>
            <a:br>
              <a:rPr lang="en-GB" dirty="0"/>
            </a:br>
            <a:r>
              <a:rPr lang="en-GB" dirty="0"/>
              <a:t>H= transformation matrix that transforms the state into the measurement domain</a:t>
            </a:r>
            <a:br>
              <a:rPr lang="en-GB" dirty="0"/>
            </a:br>
            <a:r>
              <a:rPr lang="en-GB" dirty="0" err="1"/>
              <a:t>Wk</a:t>
            </a:r>
            <a:r>
              <a:rPr lang="en-GB" dirty="0"/>
              <a:t> &amp; </a:t>
            </a:r>
            <a:r>
              <a:rPr lang="en-GB" dirty="0" err="1"/>
              <a:t>Vk</a:t>
            </a:r>
            <a:r>
              <a:rPr lang="en-GB" dirty="0"/>
              <a:t> = represent the process noise vector with the covariance Q and the measurement noise vector with the covariance R, respectively</a:t>
            </a:r>
          </a:p>
          <a:p>
            <a:endParaRPr lang="en-GB" dirty="0"/>
          </a:p>
        </p:txBody>
      </p:sp>
    </p:spTree>
    <p:extLst>
      <p:ext uri="{BB962C8B-B14F-4D97-AF65-F5344CB8AC3E}">
        <p14:creationId xmlns:p14="http://schemas.microsoft.com/office/powerpoint/2010/main" val="83498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7580-6340-DC3C-9816-852D924A82E3}"/>
              </a:ext>
            </a:extLst>
          </p:cNvPr>
          <p:cNvSpPr>
            <a:spLocks noGrp="1"/>
          </p:cNvSpPr>
          <p:nvPr>
            <p:ph type="title"/>
          </p:nvPr>
        </p:nvSpPr>
        <p:spPr/>
        <p:txBody>
          <a:bodyPr/>
          <a:lstStyle/>
          <a:p>
            <a:r>
              <a:rPr lang="en-GB" dirty="0"/>
              <a:t>Applications </a:t>
            </a:r>
          </a:p>
        </p:txBody>
      </p:sp>
      <p:sp>
        <p:nvSpPr>
          <p:cNvPr id="3" name="Content Placeholder 2">
            <a:extLst>
              <a:ext uri="{FF2B5EF4-FFF2-40B4-BE49-F238E27FC236}">
                <a16:creationId xmlns:a16="http://schemas.microsoft.com/office/drawing/2014/main" id="{9B875229-3003-3BA3-4A56-248B5E26107F}"/>
              </a:ext>
            </a:extLst>
          </p:cNvPr>
          <p:cNvSpPr>
            <a:spLocks noGrp="1"/>
          </p:cNvSpPr>
          <p:nvPr>
            <p:ph idx="1"/>
          </p:nvPr>
        </p:nvSpPr>
        <p:spPr>
          <a:xfrm>
            <a:off x="662473" y="1502229"/>
            <a:ext cx="10691327" cy="4674734"/>
          </a:xfrm>
        </p:spPr>
        <p:txBody>
          <a:bodyPr>
            <a:normAutofit fontScale="92500" lnSpcReduction="10000"/>
          </a:bodyPr>
          <a:lstStyle/>
          <a:p>
            <a:pPr marL="0" indent="0">
              <a:buNone/>
            </a:pPr>
            <a:r>
              <a:rPr lang="en-GB" dirty="0"/>
              <a:t>Tracking objects (e.g., missiles, faces, heads, hands)</a:t>
            </a:r>
          </a:p>
          <a:p>
            <a:pPr marL="0" indent="0">
              <a:buNone/>
            </a:pPr>
            <a:r>
              <a:rPr lang="en-GB" dirty="0"/>
              <a:t>• Fitting Bezier patches to (noisy, moving, ...) point data</a:t>
            </a:r>
          </a:p>
          <a:p>
            <a:pPr marL="0" indent="0">
              <a:buNone/>
            </a:pPr>
            <a:r>
              <a:rPr lang="en-GB" dirty="0"/>
              <a:t>• Economics</a:t>
            </a:r>
          </a:p>
          <a:p>
            <a:pPr marL="0" indent="0">
              <a:buNone/>
            </a:pPr>
            <a:r>
              <a:rPr lang="en-GB" dirty="0"/>
              <a:t>• Navigation</a:t>
            </a:r>
          </a:p>
          <a:p>
            <a:pPr marL="0" indent="0">
              <a:buNone/>
            </a:pPr>
            <a:r>
              <a:rPr lang="en-GB" dirty="0"/>
              <a:t>• Many computer vision applications</a:t>
            </a:r>
          </a:p>
          <a:p>
            <a:pPr marL="0" indent="0">
              <a:buNone/>
            </a:pPr>
            <a:r>
              <a:rPr lang="en-GB" dirty="0"/>
              <a:t>– Stabilizing depth measurements</a:t>
            </a:r>
          </a:p>
          <a:p>
            <a:pPr marL="0" indent="0">
              <a:buNone/>
            </a:pPr>
            <a:r>
              <a:rPr lang="en-GB" dirty="0"/>
              <a:t>– Feature tracking</a:t>
            </a:r>
          </a:p>
          <a:p>
            <a:pPr marL="0" indent="0">
              <a:buNone/>
            </a:pPr>
            <a:r>
              <a:rPr lang="en-GB" dirty="0"/>
              <a:t>– Cluster tracking</a:t>
            </a:r>
          </a:p>
          <a:p>
            <a:pPr marL="0" indent="0">
              <a:buNone/>
            </a:pPr>
            <a:r>
              <a:rPr lang="en-GB" dirty="0"/>
              <a:t>– Fusing data from radar, laser scanner and</a:t>
            </a:r>
          </a:p>
          <a:p>
            <a:pPr marL="0" indent="0">
              <a:buNone/>
            </a:pPr>
            <a:r>
              <a:rPr lang="en-GB" dirty="0"/>
              <a:t>stereo-cameras for depth and velocity measurements and many more </a:t>
            </a:r>
          </a:p>
          <a:p>
            <a:pPr marL="0" indent="0">
              <a:buNone/>
            </a:pPr>
            <a:endParaRPr lang="en-GB" dirty="0"/>
          </a:p>
        </p:txBody>
      </p:sp>
    </p:spTree>
    <p:extLst>
      <p:ext uri="{BB962C8B-B14F-4D97-AF65-F5344CB8AC3E}">
        <p14:creationId xmlns:p14="http://schemas.microsoft.com/office/powerpoint/2010/main" val="64090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A6BD-8712-1707-28F2-F739C8FD710E}"/>
              </a:ext>
            </a:extLst>
          </p:cNvPr>
          <p:cNvSpPr>
            <a:spLocks noGrp="1"/>
          </p:cNvSpPr>
          <p:nvPr>
            <p:ph type="title"/>
          </p:nvPr>
        </p:nvSpPr>
        <p:spPr/>
        <p:txBody>
          <a:bodyPr/>
          <a:lstStyle/>
          <a:p>
            <a:r>
              <a:rPr lang="en-GB" dirty="0"/>
              <a:t>The problems </a:t>
            </a:r>
          </a:p>
        </p:txBody>
      </p:sp>
      <p:pic>
        <p:nvPicPr>
          <p:cNvPr id="5" name="Content Placeholder 4">
            <a:extLst>
              <a:ext uri="{FF2B5EF4-FFF2-40B4-BE49-F238E27FC236}">
                <a16:creationId xmlns:a16="http://schemas.microsoft.com/office/drawing/2014/main" id="{34DD28D8-96C6-34CE-D169-B5CA9442895B}"/>
              </a:ext>
            </a:extLst>
          </p:cNvPr>
          <p:cNvPicPr>
            <a:picLocks noGrp="1" noChangeAspect="1"/>
          </p:cNvPicPr>
          <p:nvPr>
            <p:ph idx="1"/>
          </p:nvPr>
        </p:nvPicPr>
        <p:blipFill>
          <a:blip r:embed="rId2"/>
          <a:stretch>
            <a:fillRect/>
          </a:stretch>
        </p:blipFill>
        <p:spPr>
          <a:xfrm>
            <a:off x="5138457" y="1571625"/>
            <a:ext cx="6215343" cy="3714750"/>
          </a:xfrm>
        </p:spPr>
      </p:pic>
      <p:sp>
        <p:nvSpPr>
          <p:cNvPr id="6" name="TextBox 5">
            <a:extLst>
              <a:ext uri="{FF2B5EF4-FFF2-40B4-BE49-F238E27FC236}">
                <a16:creationId xmlns:a16="http://schemas.microsoft.com/office/drawing/2014/main" id="{392E8C06-0A60-41C6-29E2-8339136AC4B5}"/>
              </a:ext>
            </a:extLst>
          </p:cNvPr>
          <p:cNvSpPr txBox="1"/>
          <p:nvPr/>
        </p:nvSpPr>
        <p:spPr>
          <a:xfrm>
            <a:off x="1012156" y="2882424"/>
            <a:ext cx="4048125" cy="2031325"/>
          </a:xfrm>
          <a:prstGeom prst="rect">
            <a:avLst/>
          </a:prstGeom>
          <a:noFill/>
        </p:spPr>
        <p:txBody>
          <a:bodyPr wrap="square" rtlCol="0">
            <a:spAutoFit/>
          </a:bodyPr>
          <a:lstStyle/>
          <a:p>
            <a:r>
              <a:rPr lang="en-GB" dirty="0"/>
              <a:t>System state cannot be measured directly </a:t>
            </a:r>
          </a:p>
          <a:p>
            <a:endParaRPr lang="en-GB" dirty="0"/>
          </a:p>
          <a:p>
            <a:endParaRPr lang="en-GB" dirty="0"/>
          </a:p>
          <a:p>
            <a:endParaRPr lang="en-GB" dirty="0"/>
          </a:p>
          <a:p>
            <a:r>
              <a:rPr lang="en-GB" dirty="0"/>
              <a:t>Need to estimate “optimally” from measurements </a:t>
            </a:r>
          </a:p>
        </p:txBody>
      </p:sp>
    </p:spTree>
    <p:extLst>
      <p:ext uri="{BB962C8B-B14F-4D97-AF65-F5344CB8AC3E}">
        <p14:creationId xmlns:p14="http://schemas.microsoft.com/office/powerpoint/2010/main" val="11872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F971-C930-6D1D-48E6-8F750DB71E54}"/>
              </a:ext>
            </a:extLst>
          </p:cNvPr>
          <p:cNvSpPr>
            <a:spLocks noGrp="1"/>
          </p:cNvSpPr>
          <p:nvPr>
            <p:ph type="title"/>
          </p:nvPr>
        </p:nvSpPr>
        <p:spPr/>
        <p:txBody>
          <a:bodyPr/>
          <a:lstStyle/>
          <a:p>
            <a:r>
              <a:rPr lang="en-GB" dirty="0"/>
              <a:t>How does Kalman filter works </a:t>
            </a:r>
          </a:p>
        </p:txBody>
      </p:sp>
      <p:sp>
        <p:nvSpPr>
          <p:cNvPr id="3" name="Content Placeholder 2">
            <a:extLst>
              <a:ext uri="{FF2B5EF4-FFF2-40B4-BE49-F238E27FC236}">
                <a16:creationId xmlns:a16="http://schemas.microsoft.com/office/drawing/2014/main" id="{599B3428-30F5-6FA9-7AA5-2D6CB3F5E750}"/>
              </a:ext>
            </a:extLst>
          </p:cNvPr>
          <p:cNvSpPr>
            <a:spLocks noGrp="1"/>
          </p:cNvSpPr>
          <p:nvPr>
            <p:ph idx="1"/>
          </p:nvPr>
        </p:nvSpPr>
        <p:spPr/>
        <p:txBody>
          <a:bodyPr>
            <a:normAutofit lnSpcReduction="10000"/>
          </a:bodyPr>
          <a:lstStyle/>
          <a:p>
            <a:pPr marL="0" indent="0">
              <a:buNone/>
            </a:pPr>
            <a:r>
              <a:rPr lang="en-GB" dirty="0"/>
              <a:t>The Kalman filter estimates the state of a dynamic system.</a:t>
            </a:r>
          </a:p>
          <a:p>
            <a:pPr marL="0" indent="0">
              <a:buNone/>
            </a:pPr>
            <a:r>
              <a:rPr lang="en-GB" dirty="0"/>
              <a:t>This dynamic system can be disturbed by some noise, mostly</a:t>
            </a:r>
          </a:p>
          <a:p>
            <a:pPr marL="0" indent="0">
              <a:buNone/>
            </a:pPr>
            <a:r>
              <a:rPr lang="en-GB" dirty="0"/>
              <a:t>assumed as white noise. To improve the estimated state, the</a:t>
            </a:r>
          </a:p>
          <a:p>
            <a:pPr marL="0" indent="0">
              <a:buNone/>
            </a:pPr>
            <a:r>
              <a:rPr lang="en-GB" dirty="0"/>
              <a:t>Kalman filter uses measurements that are related to the state</a:t>
            </a:r>
          </a:p>
          <a:p>
            <a:pPr marL="0" indent="0">
              <a:buNone/>
            </a:pPr>
            <a:r>
              <a:rPr lang="en-GB" dirty="0"/>
              <a:t>but disturbed as well.</a:t>
            </a:r>
          </a:p>
          <a:p>
            <a:pPr marL="0" indent="0">
              <a:buNone/>
            </a:pPr>
            <a:endParaRPr lang="en-GB" dirty="0"/>
          </a:p>
          <a:p>
            <a:pPr marL="0" indent="0">
              <a:buNone/>
            </a:pPr>
            <a:r>
              <a:rPr lang="en-GB" dirty="0"/>
              <a:t>Thus the Kalman filter consists of two steps:</a:t>
            </a:r>
          </a:p>
          <a:p>
            <a:pPr marL="0" indent="0">
              <a:buNone/>
            </a:pPr>
            <a:r>
              <a:rPr lang="en-GB" dirty="0"/>
              <a:t>1.The prediction</a:t>
            </a:r>
          </a:p>
          <a:p>
            <a:pPr marL="0" indent="0">
              <a:buNone/>
            </a:pPr>
            <a:r>
              <a:rPr lang="en-GB" dirty="0"/>
              <a:t>2. The correction</a:t>
            </a:r>
          </a:p>
        </p:txBody>
      </p:sp>
    </p:spTree>
    <p:extLst>
      <p:ext uri="{BB962C8B-B14F-4D97-AF65-F5344CB8AC3E}">
        <p14:creationId xmlns:p14="http://schemas.microsoft.com/office/powerpoint/2010/main" val="3182642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834</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Inter</vt:lpstr>
      <vt:lpstr>Arial</vt:lpstr>
      <vt:lpstr>Calibri</vt:lpstr>
      <vt:lpstr>Calibri Light</vt:lpstr>
      <vt:lpstr>Open Sans</vt:lpstr>
      <vt:lpstr>Wingdings</vt:lpstr>
      <vt:lpstr>Office Theme</vt:lpstr>
      <vt:lpstr>Free-Style Object Tracking using OpenCV APIs</vt:lpstr>
      <vt:lpstr>Object tracking </vt:lpstr>
      <vt:lpstr>Difference between detecting an object and tracking</vt:lpstr>
      <vt:lpstr>Different types of OpenCV object tracker </vt:lpstr>
      <vt:lpstr>Kalman Filter</vt:lpstr>
      <vt:lpstr>Kalman Filtering Algorithm </vt:lpstr>
      <vt:lpstr>Applications </vt:lpstr>
      <vt:lpstr>The problems </vt:lpstr>
      <vt:lpstr>How does Kalman filter works </vt:lpstr>
      <vt:lpstr>PowerPoint Presentation</vt:lpstr>
      <vt:lpstr>Problems with Kalman filters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Free-Style Object Tracking using OpenCV APIs</dc:title>
  <dc:creator>아디히카리케샤프</dc:creator>
  <cp:lastModifiedBy>아디히카리케샤프</cp:lastModifiedBy>
  <cp:revision>2</cp:revision>
  <dcterms:created xsi:type="dcterms:W3CDTF">2022-11-17T15:42:50Z</dcterms:created>
  <dcterms:modified xsi:type="dcterms:W3CDTF">2022-11-19T01:46:54Z</dcterms:modified>
</cp:coreProperties>
</file>