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8" r:id="rId1"/>
    <p:sldMasterId id="2147483805" r:id="rId2"/>
  </p:sldMasterIdLst>
  <p:notesMasterIdLst>
    <p:notesMasterId r:id="rId8"/>
  </p:notesMasterIdLst>
  <p:handoutMasterIdLst>
    <p:handoutMasterId r:id="rId9"/>
  </p:handoutMasterIdLst>
  <p:sldIdLst>
    <p:sldId id="324" r:id="rId3"/>
    <p:sldId id="414" r:id="rId4"/>
    <p:sldId id="350" r:id="rId5"/>
    <p:sldId id="494" r:id="rId6"/>
    <p:sldId id="495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" id="{FC713F85-D66D-4D29-ADA5-4F07EC43D548}">
          <p14:sldIdLst>
            <p14:sldId id="324"/>
            <p14:sldId id="414"/>
            <p14:sldId id="350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00" userDrawn="1">
          <p15:clr>
            <a:srgbClr val="A4A3A4"/>
          </p15:clr>
        </p15:guide>
        <p15:guide id="2" orient="horz" pos="3060" userDrawn="1">
          <p15:clr>
            <a:srgbClr val="A4A3A4"/>
          </p15:clr>
        </p15:guide>
        <p15:guide id="3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DDDF2"/>
    <a:srgbClr val="29B5CF"/>
    <a:srgbClr val="E8EFF9"/>
    <a:srgbClr val="1E6199"/>
    <a:srgbClr val="1A364D"/>
    <a:srgbClr val="339933"/>
    <a:srgbClr val="BA3030"/>
    <a:srgbClr val="8E908F"/>
    <a:srgbClr val="9D9FA2"/>
    <a:srgbClr val="828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7648" autoAdjust="0"/>
  </p:normalViewPr>
  <p:slideViewPr>
    <p:cSldViewPr showGuides="1">
      <p:cViewPr varScale="1">
        <p:scale>
          <a:sx n="132" d="100"/>
          <a:sy n="132" d="100"/>
        </p:scale>
        <p:origin x="1080" y="108"/>
      </p:cViewPr>
      <p:guideLst>
        <p:guide orient="horz" pos="900"/>
        <p:guide orient="horz" pos="3060"/>
        <p:guide pos="2736"/>
      </p:guideLst>
    </p:cSldViewPr>
  </p:slideViewPr>
  <p:outlineViewPr>
    <p:cViewPr>
      <p:scale>
        <a:sx n="33" d="100"/>
        <a:sy n="33" d="100"/>
      </p:scale>
      <p:origin x="0" y="-238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8928"/>
    </p:cViewPr>
  </p:sorterViewPr>
  <p:notesViewPr>
    <p:cSldViewPr snapToObjects="1" showGuides="1">
      <p:cViewPr varScale="1">
        <p:scale>
          <a:sx n="83" d="100"/>
          <a:sy n="83" d="100"/>
        </p:scale>
        <p:origin x="3032" y="200"/>
      </p:cViewPr>
      <p:guideLst>
        <p:guide orient="horz" pos="4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161506" y="8915400"/>
            <a:ext cx="534987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F7B6D393-E4E3-D143-A14E-086EC3E10D5C}" type="slidenum">
              <a:rPr lang="en-US" sz="800" smtClean="0">
                <a:latin typeface="Verdana"/>
              </a:rPr>
              <a:pPr algn="ctr"/>
              <a:t>‹#›</a:t>
            </a:fld>
            <a:endParaRPr lang="en-US" sz="800" dirty="0">
              <a:latin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457199" y="228600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574357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5720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962400"/>
            <a:ext cx="5943600" cy="48006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0403" y="8915400"/>
            <a:ext cx="36099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221F6-DF1F-4F4D-A457-D497032B3BDC}" type="slidenum">
              <a:rPr lang="en-US" sz="800" smtClean="0"/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14285" y="8949827"/>
            <a:ext cx="66151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© 2017 IBM Corporation                           — IBM Internal and IBM Partner Use Only —</a:t>
            </a:r>
            <a:r>
              <a:rPr lang="en-US" sz="800" kern="1200" baseline="0" dirty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                      </a:t>
            </a:r>
            <a:r>
              <a:rPr lang="en-US" sz="800" dirty="0">
                <a:latin typeface="Arial" charset="0"/>
                <a:ea typeface="Arial" charset="0"/>
                <a:cs typeface="Arial" charset="0"/>
              </a:rPr>
              <a:t>Data Science &amp; Machine Learning 101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80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670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spcBef>
        <a:spcPts val="1200"/>
      </a:spcBef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344488" indent="-117475" algn="l" defTabSz="457200" rtl="0" eaLnBrk="1" latinLnBrk="0" hangingPunct="1">
      <a:spcBef>
        <a:spcPts val="600"/>
      </a:spcBef>
      <a:buFont typeface="Arial"/>
      <a:buChar char="•"/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628650" indent="-174625" algn="l" defTabSz="457200" rtl="0" eaLnBrk="1" latinLnBrk="0" hangingPunct="1">
      <a:spcBef>
        <a:spcPts val="600"/>
      </a:spcBef>
      <a:buFont typeface="Lucida Grande"/>
      <a:buChar char="–"/>
      <a:tabLst/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973138" indent="-174625" algn="l" defTabSz="457200" rtl="0" eaLnBrk="1" latinLnBrk="0" hangingPunct="1">
      <a:spcBef>
        <a:spcPts val="600"/>
      </a:spcBef>
      <a:buFont typeface="Wingdings" charset="2"/>
      <a:buChar char="§"/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258888" indent="-117475" algn="l" defTabSz="457200" rtl="0" eaLnBrk="1" latinLnBrk="0" hangingPunct="1">
      <a:spcBef>
        <a:spcPts val="600"/>
      </a:spcBef>
      <a:buFont typeface="Lucida Grande"/>
      <a:buChar char="–"/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5943600" cy="1371600"/>
          </a:xfrm>
        </p:spPr>
        <p:txBody>
          <a:bodyPr/>
          <a:lstStyle/>
          <a:p>
            <a:endParaRPr lang="en-US" sz="600" dirty="0">
              <a:latin typeface="Calibri" panose="020F0502020204030204" pitchFamily="34" charset="0"/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57200" y="457200"/>
            <a:ext cx="5943600" cy="3343275"/>
          </a:xfrm>
        </p:spPr>
      </p:sp>
    </p:spTree>
    <p:extLst>
      <p:ext uri="{BB962C8B-B14F-4D97-AF65-F5344CB8AC3E}">
        <p14:creationId xmlns:p14="http://schemas.microsoft.com/office/powerpoint/2010/main" val="369369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57200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57200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4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1950"/>
            <a:ext cx="9144000" cy="603504"/>
          </a:xfrm>
          <a:prstGeom prst="rect">
            <a:avLst/>
          </a:prstGeom>
          <a:solidFill>
            <a:srgbClr val="29B5CF"/>
          </a:solidFill>
        </p:spPr>
        <p:txBody>
          <a:bodyPr/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marL="231773" marR="0" lvl="0" indent="-23177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/>
              <a:t>Heading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123951"/>
            <a:ext cx="8542338" cy="382438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1950"/>
            <a:ext cx="9144000" cy="603504"/>
          </a:xfrm>
          <a:prstGeom prst="rect">
            <a:avLst/>
          </a:prstGeom>
          <a:solidFill>
            <a:srgbClr val="29B5CF"/>
          </a:solidFill>
        </p:spPr>
        <p:txBody>
          <a:bodyPr/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marL="231773" marR="0" lvl="0" indent="-23177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/>
              <a:t>Heading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Section pag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6" y="2747674"/>
            <a:ext cx="8440548" cy="253746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990"/>
              </a:spcBef>
              <a:buNone/>
              <a:tabLst/>
              <a:defRPr sz="20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2" y="2231812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 marL="69851" indent="0">
              <a:tabLst/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60" y="270323"/>
            <a:ext cx="3000645" cy="222807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1950"/>
            <a:ext cx="9144000" cy="603504"/>
          </a:xfrm>
          <a:solidFill>
            <a:srgbClr val="29B5CF"/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>
          <a:xfrm>
            <a:off x="1" y="0"/>
            <a:ext cx="9143999" cy="374904"/>
          </a:xfrm>
          <a:prstGeom prst="rect">
            <a:avLst/>
          </a:prstGeom>
          <a:solidFill>
            <a:srgbClr val="274A6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61443" name="Picture 8" descr="IBM_logo_bl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65" y="120898"/>
            <a:ext cx="4667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76200" y="5064794"/>
            <a:ext cx="3293796" cy="9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>
                <a:solidFill>
                  <a:schemeClr val="bg1">
                    <a:lumMod val="85000"/>
                  </a:schemeClr>
                </a:solidFill>
              </a:rPr>
              <a:t>© IBM 2017 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Internal and Business Partner Use Only</a:t>
            </a:r>
            <a:endParaRPr lang="en-US" sz="900" b="1" dirty="0">
              <a:solidFill>
                <a:schemeClr val="bg1">
                  <a:lumMod val="8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Subtitle 2"/>
          <p:cNvSpPr txBox="1"/>
          <p:nvPr userDrawn="1"/>
        </p:nvSpPr>
        <p:spPr>
          <a:xfrm>
            <a:off x="76200" y="120898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>
                <a:solidFill>
                  <a:schemeClr val="bg1"/>
                </a:solidFill>
              </a:rPr>
              <a:t>IBM </a:t>
            </a:r>
            <a:r>
              <a:rPr b="1" dirty="0">
                <a:solidFill>
                  <a:schemeClr val="bg1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05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6" r:id="rId2"/>
    <p:sldLayoutId id="2147483788" r:id="rId3"/>
    <p:sldLayoutId id="214748377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19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</a:defRPr>
      </a:lvl6pPr>
      <a:lvl7pPr marL="914389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</a:defRPr>
      </a:lvl7pPr>
      <a:lvl8pPr marL="137158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</a:defRPr>
      </a:lvl8pPr>
      <a:lvl9pPr marL="18287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</a:defRPr>
      </a:lvl9pPr>
    </p:titleStyle>
    <p:bodyStyle>
      <a:lvl1pPr marL="231773" indent="-23177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4266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57195" indent="-2285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</a:defRPr>
      </a:lvl2pPr>
      <a:lvl3pPr marL="685792" indent="-2285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914389" indent="-2285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374" indent="-228597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569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63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58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52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3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27464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8" descr="IBM_logo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4" y="115888"/>
            <a:ext cx="4667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/>
          <p:nvPr userDrawn="1"/>
        </p:nvSpPr>
        <p:spPr>
          <a:xfrm>
            <a:off x="76200" y="120898"/>
            <a:ext cx="14325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>
                <a:solidFill>
                  <a:schemeClr val="tx1"/>
                </a:solidFill>
              </a:rPr>
              <a:t>IBM </a:t>
            </a:r>
            <a:r>
              <a:rPr b="1" dirty="0">
                <a:solidFill>
                  <a:schemeClr val="tx1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50882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atascience.ibm.com/docs/content/getting-started/welcome-main.html?context=analy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7756" y="270324"/>
            <a:ext cx="8289044" cy="473982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Experience</a:t>
            </a:r>
            <a:br>
              <a:rPr lang="en-US" dirty="0"/>
            </a:br>
            <a:r>
              <a:rPr lang="en-US" sz="2000" dirty="0"/>
              <a:t>Hands-on Lab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IBM Cloud – Technical Evangelist Team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November 1, 2017</a:t>
            </a:r>
            <a:br>
              <a:rPr lang="en-US" sz="1800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Prepared by: Louis Frolio – louis.frolio@ibm.com</a:t>
            </a:r>
            <a:br>
              <a:rPr lang="en-US" sz="2133" dirty="0">
                <a:solidFill>
                  <a:srgbClr val="FFFFFF"/>
                </a:solidFill>
              </a:rPr>
            </a:br>
            <a:br>
              <a:rPr lang="en-US" sz="2133" dirty="0">
                <a:solidFill>
                  <a:srgbClr val="FFFFFF"/>
                </a:solidFill>
              </a:rPr>
            </a:br>
            <a:br>
              <a:rPr lang="en-US" sz="2133" dirty="0">
                <a:solidFill>
                  <a:srgbClr val="FFFFFF"/>
                </a:solidFill>
              </a:rPr>
            </a:b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831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0150"/>
            <a:ext cx="2246914" cy="280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6E579D-8CF5-409C-9462-D66186C414EF}"/>
              </a:ext>
            </a:extLst>
          </p:cNvPr>
          <p:cNvSpPr txBox="1"/>
          <p:nvPr/>
        </p:nvSpPr>
        <p:spPr>
          <a:xfrm>
            <a:off x="3200400" y="1198374"/>
            <a:ext cx="5172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IBM Technical Evangelist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A8149E-340E-4614-9BD4-0F6053D6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257" y="4514307"/>
            <a:ext cx="2154763" cy="436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DD5A59-023C-484E-92FD-86074B8F7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573251"/>
            <a:ext cx="1297262" cy="387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F99AD9-EE0B-4682-B6CB-BF0BC0BFB4E0}"/>
              </a:ext>
            </a:extLst>
          </p:cNvPr>
          <p:cNvSpPr txBox="1"/>
          <p:nvPr/>
        </p:nvSpPr>
        <p:spPr>
          <a:xfrm>
            <a:off x="609600" y="4187662"/>
            <a:ext cx="173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Louis Frolio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92A2AE-9A36-411D-9D66-EBC3FA7F9BC1}"/>
              </a:ext>
            </a:extLst>
          </p:cNvPr>
          <p:cNvSpPr txBox="1"/>
          <p:nvPr/>
        </p:nvSpPr>
        <p:spPr>
          <a:xfrm>
            <a:off x="3200400" y="1992624"/>
            <a:ext cx="5172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(Architecture, Modeling, Integration)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ED2A2B-E2E6-489F-880D-39DF2C2287D9}"/>
              </a:ext>
            </a:extLst>
          </p:cNvPr>
          <p:cNvSpPr txBox="1"/>
          <p:nvPr/>
        </p:nvSpPr>
        <p:spPr>
          <a:xfrm>
            <a:off x="3200400" y="2800350"/>
            <a:ext cx="5172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Source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Emerging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Technical Blogging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5C00B3C-6C5B-4397-AC70-65959A699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3467" y="4587772"/>
            <a:ext cx="2362200" cy="3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21653-EB2E-402A-9942-04243B22BAFD}"/>
              </a:ext>
            </a:extLst>
          </p:cNvPr>
          <p:cNvSpPr txBox="1"/>
          <p:nvPr/>
        </p:nvSpPr>
        <p:spPr>
          <a:xfrm>
            <a:off x="609600" y="180975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Brief Introduction to Data Science Experience (DSX)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38F84-8993-4C44-9EC9-D3422B2A3745}"/>
              </a:ext>
            </a:extLst>
          </p:cNvPr>
          <p:cNvSpPr txBox="1"/>
          <p:nvPr/>
        </p:nvSpPr>
        <p:spPr>
          <a:xfrm>
            <a:off x="609600" y="2209860"/>
            <a:ext cx="516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Level Walkthrough of DSX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FBD7C-2AC7-41C0-8174-C961A33E03B3}"/>
              </a:ext>
            </a:extLst>
          </p:cNvPr>
          <p:cNvSpPr txBox="1"/>
          <p:nvPr/>
        </p:nvSpPr>
        <p:spPr>
          <a:xfrm>
            <a:off x="601132" y="2582862"/>
            <a:ext cx="686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Machine Learning with </a:t>
            </a:r>
            <a:r>
              <a:rPr lang="en-US" sz="2000" dirty="0" err="1"/>
              <a:t>Jupyter</a:t>
            </a:r>
            <a:r>
              <a:rPr lang="en-US" sz="2000" dirty="0"/>
              <a:t> Notebook &amp; 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843AF6-9141-44B8-854B-455CF8149103}"/>
              </a:ext>
            </a:extLst>
          </p:cNvPr>
          <p:cNvSpPr txBox="1"/>
          <p:nvPr/>
        </p:nvSpPr>
        <p:spPr>
          <a:xfrm>
            <a:off x="609600" y="2955864"/>
            <a:ext cx="539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IBM Machine Learning Flows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8FFBB-E34E-4469-B80F-D98EE7F2C073}"/>
              </a:ext>
            </a:extLst>
          </p:cNvPr>
          <p:cNvSpPr txBox="1"/>
          <p:nvPr/>
        </p:nvSpPr>
        <p:spPr>
          <a:xfrm>
            <a:off x="609600" y="3355974"/>
            <a:ext cx="58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Watson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1153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 Lab Objectives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3062" y="1508837"/>
            <a:ext cx="7399338" cy="685800"/>
          </a:xfrm>
        </p:spPr>
        <p:txBody>
          <a:bodyPr/>
          <a:lstStyle/>
          <a:p>
            <a:pPr marL="0" indent="0" defTabSz="457206" eaLnBrk="1" fontAlgn="auto" hangingPunct="1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sz="2400" b="0" u="sng" dirty="0">
                <a:latin typeface="Arial" charset="0"/>
                <a:ea typeface="Arial" charset="0"/>
                <a:cs typeface="Arial" charset="0"/>
              </a:rPr>
              <a:t>Upon completion of this lab, you should be able to:</a:t>
            </a:r>
          </a:p>
          <a:p>
            <a:pPr marL="812810" indent="-350843" defTabSz="457206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Navigate DSX Platform with Comfort and Confidence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F4E0C-2895-4D69-A5F7-19B0F7584BCF}"/>
              </a:ext>
            </a:extLst>
          </p:cNvPr>
          <p:cNvSpPr txBox="1"/>
          <p:nvPr/>
        </p:nvSpPr>
        <p:spPr>
          <a:xfrm>
            <a:off x="373062" y="2468828"/>
            <a:ext cx="67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72" indent="-342905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4266"/>
                </a:solidFill>
                <a:latin typeface="Arial" charset="0"/>
                <a:cs typeface="Arial" charset="0"/>
              </a:rPr>
              <a:t>Create a Project with Analytics, and Data Assets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18296-092F-4F70-A1AA-967E8BE25FAD}"/>
              </a:ext>
            </a:extLst>
          </p:cNvPr>
          <p:cNvSpPr txBox="1"/>
          <p:nvPr/>
        </p:nvSpPr>
        <p:spPr>
          <a:xfrm>
            <a:off x="373062" y="2943074"/>
            <a:ext cx="7018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72" indent="-342905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4266"/>
                </a:solidFill>
                <a:latin typeface="Arial" charset="0"/>
                <a:cs typeface="Arial" charset="0"/>
              </a:rPr>
              <a:t>Develop ML Model Using R, Flows, and Watson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849B4-E635-46A2-BDB1-F9AADC96E37B}"/>
              </a:ext>
            </a:extLst>
          </p:cNvPr>
          <p:cNvSpPr txBox="1"/>
          <p:nvPr/>
        </p:nvSpPr>
        <p:spPr>
          <a:xfrm>
            <a:off x="374447" y="3417320"/>
            <a:ext cx="7018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72" indent="-342905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4266"/>
                </a:solidFill>
                <a:latin typeface="Arial" charset="0"/>
                <a:cs typeface="Arial" charset="0"/>
              </a:rPr>
              <a:t>Reproduce and Demonstrate Lab to Your Customers</a:t>
            </a:r>
          </a:p>
        </p:txBody>
      </p:sp>
    </p:spTree>
    <p:extLst>
      <p:ext uri="{BB962C8B-B14F-4D97-AF65-F5344CB8AC3E}">
        <p14:creationId xmlns:p14="http://schemas.microsoft.com/office/powerpoint/2010/main" val="1545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Only DSX Link You Ever Need to Know!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352550"/>
            <a:ext cx="9144000" cy="1981200"/>
          </a:xfrm>
        </p:spPr>
        <p:txBody>
          <a:bodyPr/>
          <a:lstStyle/>
          <a:p>
            <a:pPr marL="0" indent="0" algn="ctr" defTabSz="457206" eaLnBrk="1" fontAlgn="auto" hangingPunct="1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b="0" dirty="0">
                <a:latin typeface="Arial" charset="0"/>
                <a:ea typeface="Arial" charset="0"/>
                <a:cs typeface="Arial" charset="0"/>
                <a:hlinkClick r:id="rId2"/>
              </a:rPr>
              <a:t>Welcome to IBM Data Science Experience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 defTabSz="457206" eaLnBrk="1" fontAlgn="auto" hangingPunct="1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https://datascience.ibm.com/docs/content/getting-started/welcome-main.html?context=analytics</a:t>
            </a:r>
          </a:p>
        </p:txBody>
      </p:sp>
      <p:pic>
        <p:nvPicPr>
          <p:cNvPr id="1028" name="Picture 4" descr="http://basememara.com/wp-content/uploads/2016/05/lets-begin.jpg">
            <a:extLst>
              <a:ext uri="{FF2B5EF4-FFF2-40B4-BE49-F238E27FC236}">
                <a16:creationId xmlns:a16="http://schemas.microsoft.com/office/drawing/2014/main" id="{3582CBCE-0F72-479F-9159-73D550EEC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r="8000" b="20000"/>
          <a:stretch/>
        </p:blipFill>
        <p:spPr bwMode="auto">
          <a:xfrm>
            <a:off x="3276600" y="2571750"/>
            <a:ext cx="2667000" cy="24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596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2"/>
  <p:tag name="ARTICULATE_REFERENCE_ID" val="1c79f718-cfbc-40b8-881c-bfb9a1c3c0a9"/>
  <p:tag name="TAG_BACKING_FORM_KEY" val="2692048-c:\users\goldbh\documents\16x9\2015 templates\_16x9\final 16x9\final 16x9 course templates_oct2014\final 16x9 course templages_jan2015\d311-16x9_elearning template_emc-20151301.pptx"/>
  <p:tag name="ARTICULATE_PRESENTER_VERSION" val="7"/>
  <p:tag name="ARTICULATE_USED_PAGE_ORIENTATION" val="1"/>
  <p:tag name="ARTICULATE_USED_PAGE_SIZE" val="1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4"/>
  <p:tag name="ARTICULATE_USED_LAYOUT" val="1"/>
  <p:tag name="ARTICULATE_SLIDE_THUMBNAIL_REFRESH" val="1"/>
</p:tagLst>
</file>

<file path=ppt/theme/theme1.xml><?xml version="1.0" encoding="utf-8"?>
<a:theme xmlns:a="http://schemas.openxmlformats.org/drawingml/2006/main" name="16_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D311-16x9_elearning Template_EMC-20151401</Template>
  <TotalTime>10674</TotalTime>
  <Words>144</Words>
  <Application>Microsoft Office PowerPoint</Application>
  <PresentationFormat>On-screen Show (16:9)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MS PGothic</vt:lpstr>
      <vt:lpstr>Arial</vt:lpstr>
      <vt:lpstr>Calibri</vt:lpstr>
      <vt:lpstr>Helvetica Light</vt:lpstr>
      <vt:lpstr>Lucida Grande</vt:lpstr>
      <vt:lpstr>Verdana</vt:lpstr>
      <vt:lpstr>Wingdings</vt:lpstr>
      <vt:lpstr>ヒラギノ角ゴ Pro W3</vt:lpstr>
      <vt:lpstr>16_Custom Design</vt:lpstr>
      <vt:lpstr>Custom Design</vt:lpstr>
      <vt:lpstr>Data Science Experience Hands-on Lab          IBM Cloud – Technical Evangelist Team November 1, 2017  Prepared by: Louis Frolio – louis.frolio@ibm.com   </vt:lpstr>
      <vt:lpstr>PowerPoint Presentation</vt:lpstr>
      <vt:lpstr>PowerPoint Presentation</vt:lpstr>
      <vt:lpstr>PowerPoint Presentation</vt:lpstr>
      <vt:lpstr>PowerPoint Presentation</vt:lpstr>
    </vt:vector>
  </TitlesOfParts>
  <Manager/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Experiencing Data Science</dc:title>
  <dc:subject/>
  <dc:creator>IBM</dc:creator>
  <cp:keywords/>
  <dc:description/>
  <cp:lastModifiedBy>LOUIS</cp:lastModifiedBy>
  <cp:revision>378</cp:revision>
  <cp:lastPrinted>2017-09-22T19:29:59Z</cp:lastPrinted>
  <dcterms:created xsi:type="dcterms:W3CDTF">2016-04-08T15:57:44Z</dcterms:created>
  <dcterms:modified xsi:type="dcterms:W3CDTF">2017-10-31T19:29:27Z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2014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26D2FECF-672B-4E36-BE12-D354F1AC3CB8</vt:lpwstr>
  </property>
  <property fmtid="{D5CDD505-2E9C-101B-9397-08002B2CF9AE}" pid="6" name="ArticulateProjectFull">
    <vt:lpwstr>C:\Users\goldbh\Documents\16X9\2015 Templates\_16x9\FINAL 16x9\Final 16X9 Course Templates_Oct2014\Final 16X9 Course Templages_Jan2015\D311-16x9_elearning Template_EMC-20151301.ppta</vt:lpwstr>
  </property>
</Properties>
</file>