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5C0"/>
    <a:srgbClr val="FF6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EB927-EB99-4F3D-A5A8-224BABD5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8F325-32FD-4315-873F-B8E0266D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7EACD-0CFF-4919-8DEA-4EF0EB5C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3985E-F290-4435-9927-0784421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8F769-D737-45DE-8CD3-8533E65B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8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854F-56AF-405F-B979-A7D82C2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2E706-048F-4974-91E4-0E132E8C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57B5E-CD02-4805-8750-289366F8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18F93-1374-4A6C-9BD9-C3E65563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D5DAB-F4F3-4E8B-8293-6007E465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19099-D365-4C56-87CB-BB8FD306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27965-C898-4018-AD30-BAB8BD64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47FD7-EA16-447E-9252-90D05E05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03510-9801-4648-B897-92A46C79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65BF6-A101-45C6-9114-3A386A35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B41C-8D00-44EF-8900-FAF6CD55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1819-999D-43C3-ABF9-BE8E65CA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8F709-33F8-4C3C-9306-00B242E0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EA3BB-FC48-4FC4-BE0B-1E4A2AD2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45E38-F4B9-44FB-8893-13C69F7D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5366E-CCB0-45E9-BAC2-703295DF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A7428-58D5-480D-8D80-1D54DF5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0F064-D266-407C-B425-F214E47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ED93C-8C09-4AD4-8DAA-7D4CB706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26CCF-FF61-4A00-AC38-EA86CD4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0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7CD95-C4EA-4B5B-8C5C-0789C2E0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0161F-A357-4BCB-8B1C-3F833E2F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FE2EC-C583-459F-BAB0-8CAD351F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13CDD-1C0A-4F1F-9C0F-5FA69DE7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D48FA-7F8D-4C1A-90C1-C3F8DC76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D138D-91FA-4784-A941-118E5AC5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1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F7B72-4AF3-4F74-9BED-C60B079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A4E4F-A85D-4301-ABFA-F30AACD1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9421E-3337-4B90-B9D1-ACF677B3E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B9B596-7B11-4861-9F4A-D62018963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7880BB-1DC9-420A-8B66-12B0D188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99AEC-58A0-4ED3-AA66-92C732A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AF0A1-4BE0-44E8-943B-5131DB1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B7A41-E394-41D6-80BC-49678E7C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CF75-FA8D-4768-8058-AB4AA16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3C26DE-343D-4B68-9451-8097918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7DDA7-F386-4D49-A28E-AB1BED0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0830AD-7A4D-4E70-9FDE-4BAE7DB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9583A2-E4F3-4E7C-83AF-0D9FF68D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3F9B1A-632A-41EA-967D-52879A1A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F52D6-CA32-4702-B0EA-BCAF459C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9E47-02CD-480B-B394-441AAC32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22AA-FF32-4291-91D3-A00FC655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223B0-22A1-40DB-84F7-0FAE8D9E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92F7D-40A3-40D4-8699-0EDCF759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C5FC-24B5-486A-AAF2-3EB1545D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F7167-413B-43D5-8581-B556A0BF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BFB9-00FE-444F-B77E-3A744724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BB2671-E12C-4C3D-8AEB-BE1453E3D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A061B-E999-448A-B3A8-7F442FFE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12E11-C47C-4391-913C-E03FDAAF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9AA0E-5937-462D-A737-03D71AF2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72134-84F2-41B0-8BF3-36541BFF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A41EA-E987-450D-AF17-C9A3CD4F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8D25A-F4C4-4FBB-8E6A-8CC3FC60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264EA-CCD8-4F90-85C6-E80717CEA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8F5F-F945-4DB9-9EEA-0D0D517222D1}" type="datetimeFigureOut">
              <a:rPr lang="zh-CN" altLang="en-US" smtClean="0"/>
              <a:t>21/3/9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A0D43-B69F-45AA-9349-1FF7F6C6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BEBE3-E200-4D88-A40B-FEC4C0DA4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8B00-69E9-4D2C-A59F-884619937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105F9EA-F4A2-467F-A2CB-313A5C07558C}"/>
              </a:ext>
            </a:extLst>
          </p:cNvPr>
          <p:cNvSpPr txBox="1"/>
          <p:nvPr/>
        </p:nvSpPr>
        <p:spPr>
          <a:xfrm>
            <a:off x="1503269" y="610158"/>
            <a:ext cx="7200000" cy="36502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FF6F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6F00"/>
                </a:solidFill>
                <a:effectLst/>
                <a:latin typeface="Quicksand" pitchFamily="2" charset="0"/>
              </a:rPr>
              <a:t>What is correctness?</a:t>
            </a:r>
          </a:p>
          <a:p>
            <a:endParaRPr lang="en-US" altLang="zh-CN" sz="2000" b="0" i="0" dirty="0">
              <a:solidFill>
                <a:srgbClr val="FF6F00"/>
              </a:solidFill>
              <a:effectLst/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>
                <a:solidFill>
                  <a:srgbClr val="24292E"/>
                </a:solidFill>
                <a:effectLst/>
                <a:latin typeface="Quicksand" pitchFamily="2" charset="0"/>
              </a:rPr>
              <a:t>“An algorithm for a computational problem is correct,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latin typeface="Quicksand" pitchFamily="2" charset="0"/>
              </a:rPr>
              <a:t> </a:t>
            </a:r>
            <a:r>
              <a:rPr lang="en-US" altLang="zh-CN" sz="1600" i="0" dirty="0">
                <a:solidFill>
                  <a:srgbClr val="24292E"/>
                </a:solidFill>
                <a:effectLst/>
                <a:latin typeface="Quicksand" pitchFamily="2" charset="0"/>
              </a:rPr>
              <a:t>if for every legal input instance, the required output is produced.”</a:t>
            </a:r>
          </a:p>
          <a:p>
            <a:endParaRPr lang="en-US" altLang="zh-CN" sz="1600" i="0" dirty="0">
              <a:solidFill>
                <a:srgbClr val="24292E"/>
              </a:solidFill>
              <a:effectLst/>
              <a:latin typeface="Quicksand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latin typeface="Quicksand" pitchFamily="2" charset="0"/>
              </a:rPr>
              <a:t>In this tutorial, we will show you an example to help you understand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latin typeface="Quicksand" pitchFamily="2" charset="0"/>
              </a:rPr>
              <a:t>the </a:t>
            </a:r>
            <a:r>
              <a:rPr lang="en-US" altLang="zh-CN" sz="1600" b="1" dirty="0">
                <a:latin typeface="Quicksand" pitchFamily="2" charset="0"/>
              </a:rPr>
              <a:t>correctness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01498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2BE64A-EF5B-4B1E-AD78-099BCB8761CE}"/>
              </a:ext>
            </a:extLst>
          </p:cNvPr>
          <p:cNvSpPr txBox="1"/>
          <p:nvPr/>
        </p:nvSpPr>
        <p:spPr>
          <a:xfrm>
            <a:off x="2122954" y="796738"/>
            <a:ext cx="72000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First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Let’s see the definition of “algorithm”</a:t>
            </a:r>
          </a:p>
          <a:p>
            <a:endParaRPr lang="en-US" altLang="zh-CN" sz="2000" dirty="0">
              <a:latin typeface="Quicksand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latin typeface="Quicksand" pitchFamily="2" charset="0"/>
              </a:rPr>
              <a:t>A sequence </a:t>
            </a:r>
            <a:r>
              <a:rPr lang="en-US" altLang="zh-CN" sz="1600" dirty="0">
                <a:latin typeface="Quicksand" pitchFamily="2" charset="0"/>
              </a:rPr>
              <a:t>of steps which provides a solution to a given problem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latin typeface="Quicksand" pitchFamily="2" charset="0"/>
              </a:rPr>
              <a:t>A step-by- step method </a:t>
            </a:r>
            <a:r>
              <a:rPr lang="en-US" altLang="zh-CN" sz="1600" dirty="0">
                <a:latin typeface="Quicksand" pitchFamily="2" charset="0"/>
              </a:rPr>
              <a:t>for solving a problem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dirty="0">
                <a:latin typeface="Quicksand" pitchFamily="2" charset="0"/>
              </a:rPr>
              <a:t>A solution </a:t>
            </a:r>
            <a:r>
              <a:rPr lang="en-US" altLang="zh-CN" sz="1600" dirty="0">
                <a:latin typeface="Quicksand" pitchFamily="2" charset="0"/>
              </a:rPr>
              <a:t>to a computational problem that specifies a desired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Quicksand" pitchFamily="2" charset="0"/>
              </a:rPr>
              <a:t>     input-output relationship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688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D0B93BA-5B6E-45D2-8BBF-ED270D92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35" y="1629000"/>
            <a:ext cx="62468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F935E12-782C-4ADE-A0F3-33A4C8FE7A9F}"/>
              </a:ext>
            </a:extLst>
          </p:cNvPr>
          <p:cNvSpPr txBox="1"/>
          <p:nvPr/>
        </p:nvSpPr>
        <p:spPr>
          <a:xfrm>
            <a:off x="2496000" y="882000"/>
            <a:ext cx="72000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6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Second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6F00"/>
                </a:solidFill>
                <a:latin typeface="Quicksand" pitchFamily="2" charset="0"/>
              </a:rPr>
              <a:t>Let’s see legal input and illegal input</a:t>
            </a:r>
          </a:p>
          <a:p>
            <a:endParaRPr lang="en-US" altLang="zh-CN" sz="2000" dirty="0">
              <a:latin typeface="Quicksand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“In a computer program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444444"/>
                </a:solidFill>
                <a:latin typeface="Quicksand" pitchFamily="2" charset="0"/>
              </a:rPr>
              <a:t>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A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Quicksand" pitchFamily="2" charset="0"/>
              </a:rPr>
              <a:t>legal input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is something that can be put into a program 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444444"/>
                </a:solidFill>
                <a:latin typeface="Quicksand" pitchFamily="2" charset="0"/>
              </a:rPr>
              <a:t>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and it will work. </a:t>
            </a:r>
            <a:endParaRPr lang="en-US" altLang="zh-CN" sz="1600" dirty="0">
              <a:solidFill>
                <a:srgbClr val="444444"/>
              </a:solidFill>
              <a:latin typeface="Quicksand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 An </a:t>
            </a:r>
            <a:r>
              <a:rPr lang="en-US" altLang="zh-CN" sz="1600" b="1" i="0" dirty="0">
                <a:solidFill>
                  <a:srgbClr val="444444"/>
                </a:solidFill>
                <a:effectLst/>
                <a:latin typeface="Quicksand" pitchFamily="2" charset="0"/>
              </a:rPr>
              <a:t>illegal input </a:t>
            </a:r>
            <a:r>
              <a:rPr lang="en-GB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is not what a specific algorithm expects to take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Quicksand" pitchFamily="2" charset="0"/>
              </a:rPr>
              <a:t>.”</a:t>
            </a:r>
          </a:p>
          <a:p>
            <a:pPr algn="l"/>
            <a:endParaRPr lang="en-US" altLang="zh-CN" sz="2000" b="0" i="0" dirty="0">
              <a:solidFill>
                <a:srgbClr val="444444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93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图示, 应用程序&#10;&#10;描述已自动生成">
            <a:extLst>
              <a:ext uri="{FF2B5EF4-FFF2-40B4-BE49-F238E27FC236}">
                <a16:creationId xmlns:a16="http://schemas.microsoft.com/office/drawing/2014/main" id="{4275A252-31A3-4DFE-BAB2-C620E914E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4" y="909000"/>
            <a:ext cx="991982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134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Courier New</vt:lpstr>
      <vt:lpstr>Quicksand</vt:lpstr>
      <vt:lpstr>Roboto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Yijie LU (20125931)</dc:creator>
  <cp:lastModifiedBy>陈诗量</cp:lastModifiedBy>
  <cp:revision>15</cp:revision>
  <dcterms:created xsi:type="dcterms:W3CDTF">2021-03-06T06:09:16Z</dcterms:created>
  <dcterms:modified xsi:type="dcterms:W3CDTF">2021-03-09T08:54:54Z</dcterms:modified>
</cp:coreProperties>
</file>