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FFFFFF"/>
    <a:srgbClr val="FC7315"/>
    <a:srgbClr val="FE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78D9-02AC-40CE-9D7A-C4EE86BB04D5}" v="3" dt="2021-03-31T09:05:3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/>
    <p:restoredTop sz="94648"/>
  </p:normalViewPr>
  <p:slideViewPr>
    <p:cSldViewPr snapToGrid="0">
      <p:cViewPr varScale="1">
        <p:scale>
          <a:sx n="91" d="100"/>
          <a:sy n="91" d="100"/>
        </p:scale>
        <p:origin x="6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18BE-5F28-4966-8DD2-B2E8EF8C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6FF98-4E3C-403A-AA60-25601E29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48CB7-54C9-452F-91AE-6200FEF4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0838D-D3F5-4B90-A7AD-22BC362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3B56C-C5E5-4DE9-9518-5031781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0AF3-C46B-4533-BA4A-67714605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D4A90-6880-4C65-8F1B-DE38977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3180C-A757-4899-A86F-77642E7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34B1-6296-44D3-B314-19B1503B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1166-6DA0-4D17-BFCF-A11FF303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8BEE52-F650-466A-9DCD-6AE432D1F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0CFE2-D77C-4535-B8CF-315D086B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FADD0-924C-4876-8BAA-0A22692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06086-F67F-4206-9150-3D5F7F3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8B52B-94EB-429B-93F1-48217F2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C915-F10E-4FE3-B169-BF4E966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E69BF-0A7E-4E0B-AD5D-A46E4B2B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0104E-0DED-452E-AB0F-28D2024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70E1-7B84-490B-865D-3AF90D66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5D75E-AD58-4B66-97A8-04BF5A4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4BD5-7B9F-4B86-B5C9-1EF3927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13C3C-0356-43A0-8068-3AA9FD5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D9DD-459A-42CF-A3E1-014689B1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A5FC5-BC23-41B3-832E-2E44C88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199B8-64D7-43E9-A16E-E0D17C6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1000-5CAB-4E98-8542-D514A6E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C8CC-9306-49A0-A8B8-5CCA5232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BDFF-C57C-4926-A1A8-6736C71D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1F23C-7B2A-4CA9-99E1-6DAF9DA9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FCA19-A6A9-4B13-98CC-BDEC7DBE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C93EE-1931-4379-87A2-E756074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FC04-A59B-444E-912C-673123F3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6DF25-8D7D-4C92-837E-FF347285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3DF2F-4DF7-4738-B7E7-1B5BE5D8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62813-A318-46E8-A1A2-879B124B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EA1FA-6261-4CE4-94DB-C73B7D05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96F73-E323-4AD0-A79B-318DE696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D40C9-4CA1-4FF5-9288-95F7F11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02F00-0294-46CE-B925-CA2317F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25FF-97F5-4A6C-9876-FF7BD5A0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985F6-B3EF-4EDA-B90D-68E83EC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8BA00-35F0-470E-92DB-4D47820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13474-39B8-45DF-8E98-D63A47FC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687E7-CABB-4CC5-BA13-38CDD21C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C41A6-94AC-4CFF-91E6-CA6335A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CC942-B1E7-4173-BCCB-C3591A91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F2A8-823F-4F01-A5A0-AFBBEDC7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6256-BE9B-462D-BCC2-6289A844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9D4AA-4BCA-4F4C-9245-3D8DC99D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112F5-5C4E-4650-88AC-846068C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7AB30-D907-4E99-809C-D37D49E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3BF9-A372-4575-B36E-A8ED0D0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08DDC-A194-4AAC-B3A7-B6AEFB99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96E141-4055-4817-BC45-298F8B3D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A1CAE-20D9-4F69-B05F-DC417AB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48557-421C-49FE-85CC-7C46AF8B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575C8-0F95-4534-BA0A-5001D6E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76CB-3DD4-49C9-B6A3-713D29B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236779-433E-4E1B-8FC8-16604E0E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60EBE-8111-4A65-81DC-A2B1BB05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F5D4-F2B0-4335-A500-89824B93D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8475-9397-4F1F-95EB-CDD2DB8BC787}" type="datetimeFigureOut">
              <a:rPr lang="zh-CN" altLang="en-US" smtClean="0"/>
              <a:t>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FF9E1-DEB3-4459-879B-120EAB77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39739-0445-40E6-8AE2-4656CFE9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68A0-5EE3-4D68-AF01-35FA2EC2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1B05BE51-185E-492F-B036-EFFAF0B1ABFB}"/>
              </a:ext>
            </a:extLst>
          </p:cNvPr>
          <p:cNvSpPr txBox="1"/>
          <p:nvPr/>
        </p:nvSpPr>
        <p:spPr>
          <a:xfrm flipH="1" flipV="1">
            <a:off x="1673499" y="5140321"/>
            <a:ext cx="5972879" cy="288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73AF76-98FB-4184-8382-97A316DE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9" y="1992633"/>
            <a:ext cx="4000847" cy="202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: 圆角 69">
            <a:extLst>
              <a:ext uri="{FF2B5EF4-FFF2-40B4-BE49-F238E27FC236}">
                <a16:creationId xmlns:a16="http://schemas.microsoft.com/office/drawing/2014/main" id="{FDB247B4-691A-AE43-9F30-A79FECB8D70B}"/>
              </a:ext>
            </a:extLst>
          </p:cNvPr>
          <p:cNvSpPr/>
          <p:nvPr/>
        </p:nvSpPr>
        <p:spPr>
          <a:xfrm>
            <a:off x="8249483" y="2441478"/>
            <a:ext cx="1120547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Code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11" name="直接连接符 83">
            <a:extLst>
              <a:ext uri="{FF2B5EF4-FFF2-40B4-BE49-F238E27FC236}">
                <a16:creationId xmlns:a16="http://schemas.microsoft.com/office/drawing/2014/main" id="{CBFF3E2A-CF6F-2347-B1ED-090733A24AFD}"/>
              </a:ext>
            </a:extLst>
          </p:cNvPr>
          <p:cNvCxnSpPr>
            <a:cxnSpLocks/>
          </p:cNvCxnSpPr>
          <p:nvPr/>
        </p:nvCxnSpPr>
        <p:spPr>
          <a:xfrm flipH="1">
            <a:off x="6575461" y="1994230"/>
            <a:ext cx="1674023" cy="131449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69">
            <a:extLst>
              <a:ext uri="{FF2B5EF4-FFF2-40B4-BE49-F238E27FC236}">
                <a16:creationId xmlns:a16="http://schemas.microsoft.com/office/drawing/2014/main" id="{F46E5F6B-82CB-7D48-B0C9-A888CE0CFBAC}"/>
              </a:ext>
            </a:extLst>
          </p:cNvPr>
          <p:cNvSpPr/>
          <p:nvPr/>
        </p:nvSpPr>
        <p:spPr>
          <a:xfrm>
            <a:off x="8249484" y="1831777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Pseudo Code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83">
            <a:extLst>
              <a:ext uri="{FF2B5EF4-FFF2-40B4-BE49-F238E27FC236}">
                <a16:creationId xmlns:a16="http://schemas.microsoft.com/office/drawing/2014/main" id="{4E2202A0-D176-0F4F-902E-4E71EEE75BA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424757" y="2624363"/>
            <a:ext cx="2824726" cy="60996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69">
            <a:extLst>
              <a:ext uri="{FF2B5EF4-FFF2-40B4-BE49-F238E27FC236}">
                <a16:creationId xmlns:a16="http://schemas.microsoft.com/office/drawing/2014/main" id="{EC2792F2-B06E-9743-963B-7CBC9871EC7F}"/>
              </a:ext>
            </a:extLst>
          </p:cNvPr>
          <p:cNvSpPr/>
          <p:nvPr/>
        </p:nvSpPr>
        <p:spPr>
          <a:xfrm>
            <a:off x="8249484" y="3686663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0" name="直接连接符 83">
            <a:extLst>
              <a:ext uri="{FF2B5EF4-FFF2-40B4-BE49-F238E27FC236}">
                <a16:creationId xmlns:a16="http://schemas.microsoft.com/office/drawing/2014/main" id="{95084C61-6DD9-524D-A21D-62D2798DF84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646378" y="3808484"/>
            <a:ext cx="603106" cy="122060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69">
            <a:extLst>
              <a:ext uri="{FF2B5EF4-FFF2-40B4-BE49-F238E27FC236}">
                <a16:creationId xmlns:a16="http://schemas.microsoft.com/office/drawing/2014/main" id="{AE671A9E-4882-4445-9BB7-E72889B91B9F}"/>
              </a:ext>
            </a:extLst>
          </p:cNvPr>
          <p:cNvSpPr/>
          <p:nvPr/>
        </p:nvSpPr>
        <p:spPr>
          <a:xfrm>
            <a:off x="8249484" y="3065920"/>
            <a:ext cx="1120546" cy="487761"/>
          </a:xfrm>
          <a:prstGeom prst="round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Compiling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Quicksand" pitchFamily="2" charset="0"/>
              </a:rPr>
              <a:t>Assertion</a:t>
            </a:r>
            <a:endParaRPr lang="zh-CN" altLang="en-US" sz="1400" dirty="0">
              <a:solidFill>
                <a:schemeClr val="bg1"/>
              </a:solidFill>
              <a:latin typeface="Quicksand" pitchFamily="2" charset="0"/>
            </a:endParaRPr>
          </a:p>
        </p:txBody>
      </p:sp>
      <p:cxnSp>
        <p:nvCxnSpPr>
          <p:cNvPr id="23" name="直接连接符 83">
            <a:extLst>
              <a:ext uri="{FF2B5EF4-FFF2-40B4-BE49-F238E27FC236}">
                <a16:creationId xmlns:a16="http://schemas.microsoft.com/office/drawing/2014/main" id="{B4447492-DF51-6D4A-BC63-47E85AD5B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78202" y="2929239"/>
            <a:ext cx="1571282" cy="380562"/>
          </a:xfrm>
          <a:prstGeom prst="line">
            <a:avLst/>
          </a:prstGeom>
          <a:ln>
            <a:solidFill>
              <a:srgbClr val="FF6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What is an assertion?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to help you understand the correctness of these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C7315"/>
                </a:solidFill>
                <a:latin typeface="Quicksand" pitchFamily="2" charset="0"/>
              </a:rPr>
              <a:t>Proof with assertions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“An assertion is simply a statement about what holds at a particular state in a computation. ”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will show you sorting algorithms with assertions in plain language to help you understand </a:t>
            </a:r>
            <a:r>
              <a:rPr lang="en-GB" altLang="zh-CN" dirty="0">
                <a:latin typeface="Quicksand" pitchFamily="2" charset="0"/>
              </a:rPr>
              <a:t>how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to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prove</a:t>
            </a:r>
            <a:r>
              <a:rPr lang="zh-CN" altLang="en-US" dirty="0">
                <a:latin typeface="Quicksand" pitchFamily="2" charset="0"/>
              </a:rPr>
              <a:t> </a:t>
            </a:r>
            <a:r>
              <a:rPr lang="en-GB" altLang="zh-CN" dirty="0">
                <a:latin typeface="Quicksand" pitchFamily="2" charset="0"/>
              </a:rPr>
              <a:t>the</a:t>
            </a:r>
            <a:r>
              <a:rPr lang="en-US" altLang="zh-CN" dirty="0">
                <a:latin typeface="Quicksand" pitchFamily="2" charset="0"/>
              </a:rPr>
              <a:t> correctness of these sorting algorithms.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6259EB-C1DA-4049-ADD5-385F632BF63E}"/>
              </a:ext>
            </a:extLst>
          </p:cNvPr>
          <p:cNvSpPr txBox="1"/>
          <p:nvPr/>
        </p:nvSpPr>
        <p:spPr>
          <a:xfrm>
            <a:off x="1797978" y="3105834"/>
            <a:ext cx="5496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CAF50"/>
                </a:solidFill>
                <a:latin typeface="Quicksand" pitchFamily="2" charset="0"/>
              </a:rPr>
              <a:t>Terminology</a:t>
            </a:r>
          </a:p>
          <a:p>
            <a:endParaRPr lang="en-US" altLang="zh-CN" dirty="0">
              <a:solidFill>
                <a:srgbClr val="FC7315"/>
              </a:solidFill>
              <a:latin typeface="Quicksand" pitchFamily="2" charset="0"/>
            </a:endParaRPr>
          </a:p>
          <a:p>
            <a:r>
              <a:rPr lang="en-US" altLang="zh-CN" dirty="0">
                <a:latin typeface="Quicksand" pitchFamily="2" charset="0"/>
              </a:rPr>
              <a:t>In this module, we introduce you basic knowledge about pseudo-code.</a:t>
            </a:r>
          </a:p>
          <a:p>
            <a:endParaRPr lang="en-US" altLang="zh-CN" dirty="0">
              <a:latin typeface="Quicksand" pitchFamily="2" charset="0"/>
            </a:endParaRPr>
          </a:p>
          <a:p>
            <a:r>
              <a:rPr lang="en-GB" altLang="zh-CN" dirty="0">
                <a:latin typeface="Quicksand" pitchFamily="2" charset="0"/>
              </a:rPr>
              <a:t>We may use some symbols and syntax in pseudo-code in iCanSort. You will get to know some simple expressions, syntax and structures by viewing this module.</a:t>
            </a:r>
            <a:endParaRPr lang="en-US" altLang="zh-CN" dirty="0">
              <a:latin typeface="Quicksand" pitchFamily="2" charset="0"/>
            </a:endParaRPr>
          </a:p>
          <a:p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CBB25-11C5-4691-AA43-D77CE710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86" y="1382003"/>
            <a:ext cx="140979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2161E9-635B-42EC-97B1-2617D0BC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41" y="2628859"/>
            <a:ext cx="2286117" cy="1600282"/>
          </a:xfrm>
          <a:prstGeom prst="rect">
            <a:avLst/>
          </a:prstGeom>
        </p:spPr>
      </p:pic>
      <p:cxnSp>
        <p:nvCxnSpPr>
          <p:cNvPr id="6" name="直接连接符 83">
            <a:extLst>
              <a:ext uri="{FF2B5EF4-FFF2-40B4-BE49-F238E27FC236}">
                <a16:creationId xmlns:a16="http://schemas.microsoft.com/office/drawing/2014/main" id="{82116A64-E2A2-4CD0-A957-F5B3DBCFB41A}"/>
              </a:ext>
            </a:extLst>
          </p:cNvPr>
          <p:cNvCxnSpPr>
            <a:cxnSpLocks/>
          </p:cNvCxnSpPr>
          <p:nvPr/>
        </p:nvCxnSpPr>
        <p:spPr>
          <a:xfrm flipH="1">
            <a:off x="6722526" y="2951856"/>
            <a:ext cx="1017408" cy="637688"/>
          </a:xfrm>
          <a:prstGeom prst="line">
            <a:avLst/>
          </a:prstGeom>
          <a:ln>
            <a:solidFill>
              <a:srgbClr val="4C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9">
            <a:extLst>
              <a:ext uri="{FF2B5EF4-FFF2-40B4-BE49-F238E27FC236}">
                <a16:creationId xmlns:a16="http://schemas.microsoft.com/office/drawing/2014/main" id="{2B3D8C34-5626-4DFD-9B75-BA7D87883B5B}"/>
              </a:ext>
            </a:extLst>
          </p:cNvPr>
          <p:cNvSpPr/>
          <p:nvPr/>
        </p:nvSpPr>
        <p:spPr>
          <a:xfrm>
            <a:off x="7739934" y="2707975"/>
            <a:ext cx="1120546" cy="487761"/>
          </a:xfrm>
          <a:prstGeom prst="roundRect">
            <a:avLst/>
          </a:prstGeom>
          <a:solidFill>
            <a:srgbClr val="4CAF50"/>
          </a:solidFill>
          <a:ln>
            <a:solidFill>
              <a:srgbClr val="4C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Quicksand" pitchFamily="2" charset="0"/>
                <a:cs typeface="Arial" panose="020B0604020202020204" pitchFamily="34" charset="0"/>
              </a:rPr>
              <a:t>Four  Sections</a:t>
            </a:r>
            <a:endParaRPr lang="zh-CN" altLang="en-US" sz="1400" dirty="0">
              <a:latin typeface="Quicksan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Quicksand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Yijie LU (20125931)</dc:creator>
  <cp:lastModifiedBy>陈诗量</cp:lastModifiedBy>
  <cp:revision>5</cp:revision>
  <dcterms:created xsi:type="dcterms:W3CDTF">2021-03-20T10:53:27Z</dcterms:created>
  <dcterms:modified xsi:type="dcterms:W3CDTF">2021-03-31T09:28:47Z</dcterms:modified>
</cp:coreProperties>
</file>