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19"/>
  </p:notesMasterIdLst>
  <p:sldIdLst>
    <p:sldId id="291" r:id="rId3"/>
    <p:sldId id="509" r:id="rId4"/>
    <p:sldId id="310" r:id="rId5"/>
    <p:sldId id="527" r:id="rId6"/>
    <p:sldId id="528" r:id="rId7"/>
    <p:sldId id="531" r:id="rId8"/>
    <p:sldId id="562" r:id="rId9"/>
    <p:sldId id="532" r:id="rId10"/>
    <p:sldId id="534" r:id="rId11"/>
    <p:sldId id="535" r:id="rId12"/>
    <p:sldId id="563" r:id="rId13"/>
    <p:sldId id="550" r:id="rId14"/>
    <p:sldId id="540" r:id="rId15"/>
    <p:sldId id="533" r:id="rId16"/>
    <p:sldId id="537" r:id="rId17"/>
    <p:sldId id="551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1pPr>
    <a:lvl2pPr marL="609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2pPr>
    <a:lvl3pPr marL="1219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3pPr>
    <a:lvl4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4pPr>
    <a:lvl5pPr marL="2438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5pPr>
    <a:lvl6pPr marL="30480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6pPr>
    <a:lvl7pPr marL="36576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7pPr>
    <a:lvl8pPr marL="42672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8pPr>
    <a:lvl9pPr marL="48768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71">
          <p15:clr>
            <a:srgbClr val="A4A3A4"/>
          </p15:clr>
        </p15:guide>
        <p15:guide id="3" pos="384">
          <p15:clr>
            <a:srgbClr val="A4A3A4"/>
          </p15:clr>
        </p15:guide>
        <p15:guide id="4" pos="726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ngbin Li" initials="TL" lastIdx="122" clrIdx="0"/>
  <p:cmAuthor id="2" name="zm" initials="z" lastIdx="4" clrIdx="1"/>
  <p:cmAuthor id="3" name="Microsoft Office User" initials="MOU" lastIdx="10" clrIdx="2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4" name="Time" initials="z" lastIdx="16" clrIdx="3">
    <p:extLst>
      <p:ext uri="{19B8F6BF-5375-455C-9EA6-DF929625EA0E}">
        <p15:presenceInfo xmlns:p15="http://schemas.microsoft.com/office/powerpoint/2012/main" userId="Ti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9918E"/>
    <a:srgbClr val="A7D7B9"/>
    <a:srgbClr val="007775"/>
    <a:srgbClr val="339966"/>
    <a:srgbClr val="339933"/>
    <a:srgbClr val="00CAAE"/>
    <a:srgbClr val="E8EAE9"/>
    <a:srgbClr val="FCFCFC"/>
    <a:srgbClr val="CCD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0" autoAdjust="0"/>
    <p:restoredTop sz="96366" autoAdjust="0"/>
  </p:normalViewPr>
  <p:slideViewPr>
    <p:cSldViewPr>
      <p:cViewPr varScale="1">
        <p:scale>
          <a:sx n="112" d="100"/>
          <a:sy n="112" d="100"/>
        </p:scale>
        <p:origin x="656" y="184"/>
      </p:cViewPr>
      <p:guideLst>
        <p:guide orient="horz" pos="2160"/>
        <p:guide pos="3971"/>
        <p:guide pos="384"/>
        <p:guide pos="72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0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pPr/>
              <a:t>2024/11/17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332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9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5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pPr>
                <a:defRPr/>
              </a:pPr>
              <a:t>2024/11/17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344" y="404664"/>
            <a:ext cx="2624432" cy="369524"/>
          </a:xfrm>
        </p:spPr>
        <p:txBody>
          <a:bodyPr/>
          <a:lstStyle>
            <a:lvl1pPr algn="ctr">
              <a:defRPr sz="2665" b="1" u="none" baseline="0">
                <a:solidFill>
                  <a:srgbClr val="0070C0"/>
                </a:solidFill>
                <a:latin typeface="微软雅黑" panose="020B0503020204020204" pitchFamily="34" charset="-122"/>
                <a:ea typeface="幼圆" pitchFamily="49" charset="-122"/>
              </a:defRPr>
            </a:lvl1pPr>
          </a:lstStyle>
          <a:p>
            <a:r>
              <a:rPr lang="zh-CN" altLang="en-US" dirty="0"/>
              <a:t>母版标题样式</a:t>
            </a:r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1523492" y="224644"/>
            <a:ext cx="72008" cy="1440160"/>
            <a:chOff x="6409729" y="671225"/>
            <a:chExt cx="145489" cy="1305870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482474" y="671225"/>
              <a:ext cx="0" cy="13058706"/>
            </a:xfrm>
            <a:prstGeom prst="line">
              <a:avLst/>
            </a:prstGeom>
            <a:ln w="19050"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6409729" y="5306019"/>
              <a:ext cx="145489" cy="37891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85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20400" y="228600"/>
            <a:ext cx="102818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67EDEC2-6596-DC85-C4DF-03169D0533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5000" y="1752600"/>
            <a:ext cx="3302699" cy="2567400"/>
          </a:xfrm>
        </p:spPr>
        <p:txBody>
          <a:bodyPr/>
          <a:lstStyle/>
          <a:p>
            <a:endParaRPr lang="x-none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69CA1E1-B8C2-9B5D-4A89-6163D09A47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43600" y="1719262"/>
            <a:ext cx="3290887" cy="2600737"/>
          </a:xfrm>
        </p:spPr>
        <p:txBody>
          <a:bodyPr/>
          <a:lstStyle/>
          <a:p>
            <a:endParaRPr lang="x-none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07AF1BA-EA30-DE44-A131-F151D53150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05000" y="4407785"/>
            <a:ext cx="3302699" cy="2374015"/>
          </a:xfrm>
        </p:spPr>
        <p:txBody>
          <a:bodyPr/>
          <a:lstStyle/>
          <a:p>
            <a:endParaRPr lang="x-none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0EF9BE0-C07D-860A-509C-6F70712BBF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43600" y="4407785"/>
            <a:ext cx="3290887" cy="2362200"/>
          </a:xfrm>
        </p:spPr>
        <p:txBody>
          <a:bodyPr/>
          <a:lstStyle/>
          <a:p>
            <a:endParaRPr lang="x-non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pPr>
                <a:defRPr/>
              </a:pPr>
              <a:t>2024/11/17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344" y="404664"/>
            <a:ext cx="2624432" cy="369524"/>
          </a:xfrm>
        </p:spPr>
        <p:txBody>
          <a:bodyPr/>
          <a:lstStyle>
            <a:lvl1pPr algn="ctr">
              <a:defRPr sz="2665" b="1" u="none" baseline="0">
                <a:solidFill>
                  <a:srgbClr val="0070C0"/>
                </a:solidFill>
                <a:latin typeface="微软雅黑" panose="020B0503020204020204" pitchFamily="34" charset="-122"/>
                <a:ea typeface="幼圆" pitchFamily="49" charset="-122"/>
              </a:defRPr>
            </a:lvl1pPr>
          </a:lstStyle>
          <a:p>
            <a:r>
              <a:rPr lang="zh-CN" altLang="en-US" dirty="0"/>
              <a:t>母版标题样式</a:t>
            </a:r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1523492" y="224644"/>
            <a:ext cx="72008" cy="1440160"/>
            <a:chOff x="6409729" y="671225"/>
            <a:chExt cx="145489" cy="1305870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482474" y="671225"/>
              <a:ext cx="0" cy="13058706"/>
            </a:xfrm>
            <a:prstGeom prst="line">
              <a:avLst/>
            </a:prstGeom>
            <a:ln w="19050"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6409729" y="5306019"/>
              <a:ext cx="145489" cy="37891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85"/>
            </a:p>
          </p:txBody>
        </p:sp>
      </p:grpSp>
    </p:spTree>
    <p:extLst>
      <p:ext uri="{BB962C8B-B14F-4D97-AF65-F5344CB8AC3E}">
        <p14:creationId xmlns:p14="http://schemas.microsoft.com/office/powerpoint/2010/main" val="398656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20400" y="228600"/>
            <a:ext cx="102818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922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rgbClr val="ECECEC"/>
            </a:gs>
            <a:gs pos="0">
              <a:srgbClr val="E2E2E2"/>
            </a:gs>
            <a:gs pos="100000">
              <a:schemeClr val="bg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pPr>
                <a:defRPr/>
              </a:pPr>
              <a:t>2024/11/17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SimSun" pitchFamily="2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SimSun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SimSun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SimSun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SimSun" pitchFamily="2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rgbClr val="ECECEC"/>
            </a:gs>
            <a:gs pos="0">
              <a:srgbClr val="E2E2E2"/>
            </a:gs>
            <a:gs pos="100000">
              <a:schemeClr val="bg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pPr>
                <a:defRPr/>
              </a:pPr>
              <a:t>2024/11/17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0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SimSun" pitchFamily="2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SimSun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SimSun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SimSun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SimSun" pitchFamily="2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14"/>
          <p:cNvSpPr/>
          <p:nvPr/>
        </p:nvSpPr>
        <p:spPr>
          <a:xfrm>
            <a:off x="0" y="1828800"/>
            <a:ext cx="12192000" cy="2514600"/>
          </a:xfrm>
          <a:prstGeom prst="rect">
            <a:avLst/>
          </a:prstGeom>
          <a:solidFill>
            <a:srgbClr val="A7D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18"/>
          <p:cNvSpPr txBox="1"/>
          <p:nvPr/>
        </p:nvSpPr>
        <p:spPr>
          <a:xfrm>
            <a:off x="381000" y="1828801"/>
            <a:ext cx="11430000" cy="3552042"/>
          </a:xfrm>
          <a:prstGeom prst="rect">
            <a:avLst/>
          </a:prstGeom>
          <a:noFill/>
        </p:spPr>
        <p:txBody>
          <a:bodyPr wrap="square" lIns="42970" tIns="21485" rIns="42970" bIns="21485" rtlCol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</a:rPr>
              <a:t> </a:t>
            </a:r>
            <a:r>
              <a:rPr lang="en-US" altLang="zh-CN" sz="3400" b="1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</a:rPr>
              <a:t>Analysis of whole-genome sequencing (WGS) data for ten cell lines</a:t>
            </a:r>
          </a:p>
          <a:p>
            <a:pPr algn="ctr">
              <a:defRPr/>
            </a:pPr>
            <a:endParaRPr lang="en-US" altLang="zh-CN" sz="3200" b="1" dirty="0">
              <a:solidFill>
                <a:srgbClr val="99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幼圆" pitchFamily="49" charset="-122"/>
            </a:endParaRPr>
          </a:p>
          <a:p>
            <a:pPr algn="ctr">
              <a:defRPr/>
            </a:pPr>
            <a:r>
              <a:rPr lang="en-US" altLang="zh-CN" sz="2400" b="1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</a:rPr>
              <a:t>Presented to Dr. David Adams, </a:t>
            </a:r>
            <a:r>
              <a:rPr lang="en-US" altLang="zh-CN" sz="2400" b="1" dirty="0" err="1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</a:rPr>
              <a:t>Wellcome</a:t>
            </a:r>
            <a:r>
              <a:rPr lang="en-US" altLang="zh-CN" sz="2400" b="1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</a:rPr>
              <a:t> Sanger Institute</a:t>
            </a:r>
          </a:p>
          <a:p>
            <a:pPr algn="ctr">
              <a:defRPr/>
            </a:pPr>
            <a:endParaRPr lang="en-US" altLang="zh-CN" sz="3200" b="1" i="1" dirty="0">
              <a:solidFill>
                <a:srgbClr val="99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幼圆" pitchFamily="49" charset="-122"/>
            </a:endParaRPr>
          </a:p>
          <a:p>
            <a:pPr algn="ctr">
              <a:defRPr/>
            </a:pPr>
            <a:r>
              <a:rPr lang="en-US" altLang="zh-CN" sz="2400" i="1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</a:rPr>
              <a:t> </a:t>
            </a:r>
          </a:p>
          <a:p>
            <a:pPr algn="ctr">
              <a:defRPr/>
            </a:pPr>
            <a:endParaRPr lang="en-US" altLang="zh-CN" sz="2400" b="1" i="1" dirty="0">
              <a:solidFill>
                <a:srgbClr val="99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幼圆" pitchFamily="49" charset="-122"/>
            </a:endParaRPr>
          </a:p>
          <a:p>
            <a:pPr algn="ctr">
              <a:defRPr/>
            </a:pPr>
            <a:endParaRPr lang="en-US" altLang="zh-CN" sz="2400" i="1" dirty="0">
              <a:solidFill>
                <a:srgbClr val="99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幼圆" pitchFamily="49" charset="-122"/>
            </a:endParaRPr>
          </a:p>
        </p:txBody>
      </p:sp>
      <p:sp>
        <p:nvSpPr>
          <p:cNvPr id="100" name="TextBox 3"/>
          <p:cNvSpPr txBox="1"/>
          <p:nvPr/>
        </p:nvSpPr>
        <p:spPr>
          <a:xfrm>
            <a:off x="263515" y="908720"/>
            <a:ext cx="127000" cy="4381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85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9754" y="4267200"/>
            <a:ext cx="81996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7775"/>
                </a:solidFill>
                <a:latin typeface="+mj-lt"/>
                <a:ea typeface="幼圆" panose="02010509060101010101" pitchFamily="49" charset="-122"/>
              </a:rPr>
              <a:t>AccuraScience</a:t>
            </a:r>
            <a:r>
              <a:rPr lang="en-US" altLang="zh-CN" sz="2000" b="1" dirty="0">
                <a:solidFill>
                  <a:srgbClr val="007775"/>
                </a:solidFill>
                <a:latin typeface="+mj-lt"/>
                <a:ea typeface="幼圆" panose="02010509060101010101" pitchFamily="49" charset="-122"/>
              </a:rPr>
              <a:t>, LLC</a:t>
            </a:r>
          </a:p>
          <a:p>
            <a:pPr lvl="0"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7775"/>
                </a:solidFill>
                <a:latin typeface="+mj-lt"/>
                <a:ea typeface="幼圆" panose="02010509060101010101" pitchFamily="49" charset="-122"/>
              </a:rPr>
              <a:t>July 7,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0"/>
          <p:cNvSpPr txBox="1"/>
          <p:nvPr/>
        </p:nvSpPr>
        <p:spPr>
          <a:xfrm>
            <a:off x="461922" y="285728"/>
            <a:ext cx="8758278" cy="57150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b="1" u="sng" dirty="0">
                <a:solidFill>
                  <a:srgbClr val="996600"/>
                </a:solidFill>
                <a:latin typeface="+mj-lt"/>
                <a:ea typeface="幼圆" pitchFamily="49" charset="-122"/>
                <a:cs typeface="+mj-cs"/>
              </a:rPr>
              <a:t>Troubleshooting BAM file conversion</a:t>
            </a:r>
            <a:endParaRPr kumimoji="0" lang="zh-CN" altLang="en-US" sz="2800" b="1" i="0" u="sng" strike="noStrike" kern="1200" cap="none" spc="0" normalizeH="0" noProof="0" dirty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+mj-lt"/>
              <a:ea typeface="幼圆" pitchFamily="49" charset="-122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6C686-20AF-BA6A-9CB4-31BE7422A142}"/>
              </a:ext>
            </a:extLst>
          </p:cNvPr>
          <p:cNvSpPr/>
          <p:nvPr/>
        </p:nvSpPr>
        <p:spPr>
          <a:xfrm>
            <a:off x="482600" y="1066800"/>
            <a:ext cx="11252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Initially, we converted the BAM files into FASTQ using the standard method, assuming the sequencing lab generated the BAM files from the FASTQ files using a standard method.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Execution command line: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samtools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fastq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-@ 16 -1 "filename_1.fastq.gz" -2 "sample_2.fastq.gz" sample.bam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latin typeface="+mn-lt"/>
                <a:ea typeface="幼圆" pitchFamily="49" charset="-122"/>
                <a:cs typeface="Courier New" panose="02070309020205020404" pitchFamily="49" charset="0"/>
                <a:sym typeface="+mn-ea"/>
              </a:rPr>
              <a:t> Subsequent analysis was conducted, including QC, GATK, </a:t>
            </a:r>
            <a:r>
              <a:rPr lang="en-US" altLang="zh-CN" sz="1400" dirty="0" err="1">
                <a:solidFill>
                  <a:srgbClr val="007775"/>
                </a:solidFill>
                <a:latin typeface="+mn-lt"/>
                <a:ea typeface="幼圆" pitchFamily="49" charset="-122"/>
                <a:cs typeface="Courier New" panose="02070309020205020404" pitchFamily="49" charset="0"/>
                <a:sym typeface="+mn-ea"/>
              </a:rPr>
              <a:t>gnomAD</a:t>
            </a:r>
            <a:r>
              <a:rPr lang="en-US" altLang="zh-CN" sz="1400" dirty="0">
                <a:solidFill>
                  <a:srgbClr val="007775"/>
                </a:solidFill>
                <a:latin typeface="+mn-lt"/>
                <a:ea typeface="幼圆" pitchFamily="49" charset="-122"/>
                <a:cs typeface="Courier New" panose="02070309020205020404" pitchFamily="49" charset="0"/>
                <a:sym typeface="+mn-ea"/>
              </a:rPr>
              <a:t> filtering, GRIDSS and LUMPY analysis.</a:t>
            </a:r>
            <a:endParaRPr lang="en-US" altLang="zh-CN" sz="1200" dirty="0">
              <a:solidFill>
                <a:srgbClr val="007775"/>
              </a:solidFill>
              <a:latin typeface="Courier New" panose="02070309020205020404" pitchFamily="49" charset="0"/>
              <a:ea typeface="幼圆" pitchFamily="49" charset="-122"/>
              <a:cs typeface="Courier New" panose="02070309020205020404" pitchFamily="49" charset="0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LUMPY generated very few variants, prompting us to troubleshoot each step of the analysis.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During troubleshooting, we discovered that most of the reads were single-ended: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bam2fq reports (for sample UM_921_P11):</a:t>
            </a:r>
          </a:p>
          <a:p>
            <a:pPr lvl="1">
              <a:lnSpc>
                <a:spcPct val="150000"/>
              </a:lnSpc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Samtools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reports (for sample UM_921_P11):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This explains the failure of LUMPY, as SV identification tools heavily rely on pair-ended information in their SV identification algorithms.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68774D-286A-6BBE-0DAE-AA8C5ED5C9A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4999" y="3500438"/>
            <a:ext cx="4572001" cy="385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C59B24-16A4-4519-8513-8E29D82BDE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3289" r="7993" b="48103"/>
          <a:stretch/>
        </p:blipFill>
        <p:spPr>
          <a:xfrm>
            <a:off x="1905001" y="4417773"/>
            <a:ext cx="10146628" cy="8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8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0"/>
          <p:cNvSpPr txBox="1"/>
          <p:nvPr/>
        </p:nvSpPr>
        <p:spPr>
          <a:xfrm>
            <a:off x="461922" y="285728"/>
            <a:ext cx="8758278" cy="57150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b="1" u="sng" dirty="0">
                <a:solidFill>
                  <a:srgbClr val="996600"/>
                </a:solidFill>
                <a:latin typeface="+mj-lt"/>
                <a:ea typeface="幼圆" pitchFamily="49" charset="-122"/>
                <a:cs typeface="+mj-cs"/>
              </a:rPr>
              <a:t>Troubleshooting BAM file conversion, cont’d</a:t>
            </a:r>
            <a:endParaRPr kumimoji="0" lang="zh-CN" altLang="en-US" sz="2800" b="1" i="0" u="sng" strike="noStrike" kern="1200" cap="none" spc="0" normalizeH="0" noProof="0" dirty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+mj-lt"/>
              <a:ea typeface="幼圆" pitchFamily="49" charset="-122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6C686-20AF-BA6A-9CB4-31BE7422A142}"/>
              </a:ext>
            </a:extLst>
          </p:cNvPr>
          <p:cNvSpPr/>
          <p:nvPr/>
        </p:nvSpPr>
        <p:spPr>
          <a:xfrm>
            <a:off x="482600" y="1066800"/>
            <a:ext cx="11252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Subsequently, we examination the BAM generation log info to try to find out how the BAM files were generated, and discovered that they were generated in an unconventional manner: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First, only one FASTQ file was used to generate a piecemeal BAM file: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Next, several piecemeal BAM files were merged using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BAMmerge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It is unclear why the sequencing lab generated the BAM files in this manner.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Based on this  information, we revised the BAM to FASTQ conversion procedure (described in Slide #3), and regenerated pair-ended FASTQ files successfully.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This led to substantial delay in the completion of the project.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37641C-094B-AEDE-B56A-E32AC1FBAA1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4999" y="3429000"/>
            <a:ext cx="8437945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551DB8-D9EA-2714-AD6C-9E3E87ED96E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2133600"/>
            <a:ext cx="834079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8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0"/>
          <p:cNvSpPr txBox="1"/>
          <p:nvPr/>
        </p:nvSpPr>
        <p:spPr>
          <a:xfrm>
            <a:off x="461922" y="285728"/>
            <a:ext cx="8758278" cy="57150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800" b="1" u="sng" dirty="0">
                <a:solidFill>
                  <a:srgbClr val="996600"/>
                </a:solidFill>
                <a:latin typeface="+mj-lt"/>
                <a:ea typeface="幼圆" pitchFamily="49" charset="-122"/>
                <a:cs typeface="+mj-cs"/>
              </a:rPr>
              <a:t>Data quality control (QC)</a:t>
            </a:r>
            <a:endParaRPr kumimoji="0" lang="zh-CN" altLang="en-US" sz="2800" b="1" i="0" u="sng" strike="noStrike" kern="1200" cap="none" spc="0" normalizeH="0" noProof="0" dirty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+mj-lt"/>
              <a:ea typeface="幼圆" pitchFamily="49" charset="-122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6C686-20AF-BA6A-9CB4-31BE7422A142}"/>
              </a:ext>
            </a:extLst>
          </p:cNvPr>
          <p:cNvSpPr/>
          <p:nvPr/>
        </p:nvSpPr>
        <p:spPr>
          <a:xfrm>
            <a:off x="482600" y="1066800"/>
            <a:ext cx="11176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QC suggested that the data were of good quality and suitable for subsequent analysis: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Per-base quality score distribution: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Complete HTML-format QC report is included in Supplementary folder.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A0C34A-DB57-4FFC-8B66-BA048477A9D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6024" y="2057400"/>
            <a:ext cx="9019951" cy="333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41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0"/>
          <p:cNvSpPr txBox="1"/>
          <p:nvPr/>
        </p:nvSpPr>
        <p:spPr>
          <a:xfrm>
            <a:off x="461922" y="285728"/>
            <a:ext cx="8758278" cy="57150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800" b="1" u="sng" dirty="0">
                <a:solidFill>
                  <a:srgbClr val="996600"/>
                </a:solidFill>
                <a:latin typeface="+mj-lt"/>
                <a:ea typeface="幼圆" pitchFamily="49" charset="-122"/>
                <a:cs typeface="+mj-cs"/>
              </a:rPr>
              <a:t>Variants identified</a:t>
            </a:r>
            <a:endParaRPr kumimoji="0" lang="zh-CN" altLang="en-US" sz="2800" b="1" i="0" u="sng" strike="noStrike" kern="1200" cap="none" spc="0" normalizeH="0" noProof="0" dirty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+mj-lt"/>
              <a:ea typeface="幼圆" pitchFamily="49" charset="-122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6C686-20AF-BA6A-9CB4-31BE7422A142}"/>
              </a:ext>
            </a:extLst>
          </p:cNvPr>
          <p:cNvSpPr/>
          <p:nvPr/>
        </p:nvSpPr>
        <p:spPr>
          <a:xfrm>
            <a:off x="482600" y="1066800"/>
            <a:ext cx="11176000" cy="4537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Summary of numbers of variants identified for each of the 3 tools for each of the 10 cell lines: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4B8757-90C8-96D9-6197-63E500EEDFB2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981200"/>
          <a:ext cx="8915400" cy="247894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803">
                  <a:extLst>
                    <a:ext uri="{9D8B030D-6E8A-4147-A177-3AD203B41FA5}">
                      <a16:colId xmlns:a16="http://schemas.microsoft.com/office/drawing/2014/main" val="3419367987"/>
                    </a:ext>
                  </a:extLst>
                </a:gridCol>
                <a:gridCol w="1441881">
                  <a:extLst>
                    <a:ext uri="{9D8B030D-6E8A-4147-A177-3AD203B41FA5}">
                      <a16:colId xmlns:a16="http://schemas.microsoft.com/office/drawing/2014/main" val="502742761"/>
                    </a:ext>
                  </a:extLst>
                </a:gridCol>
                <a:gridCol w="981720">
                  <a:extLst>
                    <a:ext uri="{9D8B030D-6E8A-4147-A177-3AD203B41FA5}">
                      <a16:colId xmlns:a16="http://schemas.microsoft.com/office/drawing/2014/main" val="2750821630"/>
                    </a:ext>
                  </a:extLst>
                </a:gridCol>
                <a:gridCol w="1298360">
                  <a:extLst>
                    <a:ext uri="{9D8B030D-6E8A-4147-A177-3AD203B41FA5}">
                      <a16:colId xmlns:a16="http://schemas.microsoft.com/office/drawing/2014/main" val="1356105187"/>
                    </a:ext>
                  </a:extLst>
                </a:gridCol>
                <a:gridCol w="1298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8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68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latin typeface="+mn-lt"/>
                        </a:rPr>
                        <a:t>Cell line short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GATK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LUMPY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GRIDSS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803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SNPs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SNPs (following AF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filtering based on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gnomAD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InDels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InDels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following AF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filtering based on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gnomAD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4633249"/>
                  </a:ext>
                </a:extLst>
              </a:tr>
              <a:tr h="143528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pt-BR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UM_921_P11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4072056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289647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957131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143081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16917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93776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408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pt-BR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UM_MEL202_P12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3946274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290074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945580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144985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17262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97675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230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pt-BR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UM_MEL270_P6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3952138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291463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955568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150630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16688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99857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408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pt-BR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UM_MEL285_P10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3728814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281771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924516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146902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18138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98349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4230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UM_MP38_P6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3901871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271197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919824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132751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14938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89114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4230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UM_MP41_P4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3947068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329559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1344378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628822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17166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98438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4230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UM_MP46_P23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3721387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287052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921143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148888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17808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94698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979607241"/>
                  </a:ext>
                </a:extLst>
              </a:tr>
              <a:tr h="154230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UM_OMM1_P8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3769459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312166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927095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149727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17968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97215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489117638"/>
                  </a:ext>
                </a:extLst>
              </a:tr>
              <a:tr h="154230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UM_OMM23_P8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3607373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270349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898780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144126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16363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92204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484944476"/>
                  </a:ext>
                </a:extLst>
              </a:tr>
              <a:tr h="195408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UM_OMM25_P12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3629769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271169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890765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137183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15419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90102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678899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08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0">
            <a:extLst>
              <a:ext uri="{FF2B5EF4-FFF2-40B4-BE49-F238E27FC236}">
                <a16:creationId xmlns:a16="http://schemas.microsoft.com/office/drawing/2014/main" id="{882706A8-8F43-41DD-9CAD-FCEF09C99715}"/>
              </a:ext>
            </a:extLst>
          </p:cNvPr>
          <p:cNvSpPr txBox="1"/>
          <p:nvPr/>
        </p:nvSpPr>
        <p:spPr>
          <a:xfrm>
            <a:off x="461922" y="285728"/>
            <a:ext cx="8758278" cy="57150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800" b="1" u="sng" dirty="0" err="1">
                <a:solidFill>
                  <a:srgbClr val="996600"/>
                </a:solidFill>
                <a:latin typeface="+mj-lt"/>
                <a:ea typeface="幼圆" pitchFamily="49" charset="-122"/>
                <a:cs typeface="+mj-cs"/>
              </a:rPr>
              <a:t>Circos</a:t>
            </a:r>
            <a:r>
              <a:rPr lang="en-US" altLang="zh-CN" sz="2800" b="1" u="sng" dirty="0">
                <a:solidFill>
                  <a:srgbClr val="996600"/>
                </a:solidFill>
                <a:latin typeface="+mj-lt"/>
                <a:ea typeface="幼圆" pitchFamily="49" charset="-122"/>
                <a:cs typeface="+mj-cs"/>
              </a:rPr>
              <a:t> plot generation</a:t>
            </a:r>
            <a:endParaRPr kumimoji="0" lang="zh-CN" altLang="en-US" sz="2800" b="1" i="0" u="sng" strike="noStrike" kern="1200" cap="none" spc="0" normalizeH="0" noProof="0" dirty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+mj-lt"/>
              <a:ea typeface="幼圆" pitchFamily="49" charset="-122"/>
              <a:cs typeface="+mj-cs"/>
            </a:endParaRPr>
          </a:p>
          <a:p>
            <a:pPr lvl="0">
              <a:defRPr/>
            </a:pPr>
            <a:endParaRPr kumimoji="0" lang="zh-CN" altLang="en-US" sz="2800" b="1" i="0" u="sng" strike="noStrike" kern="1200" cap="none" spc="0" normalizeH="0" noProof="0" dirty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+mj-lt"/>
              <a:ea typeface="幼圆" pitchFamily="49" charset="-122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655CE9-74CF-6665-ECA8-F0F1B010DB2F}"/>
              </a:ext>
            </a:extLst>
          </p:cNvPr>
          <p:cNvSpPr/>
          <p:nvPr/>
        </p:nvSpPr>
        <p:spPr>
          <a:xfrm>
            <a:off x="482601" y="1066801"/>
            <a:ext cx="5277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We attempted to generate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circos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plots that includes variant information per Client’s instructions.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However, we found that the plots became over-crowded if we included homozygous/heterozygous information for SNPs as Client suggested. For now, we only include synonymous and non-synonymous variant information within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exonic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regions for SNPs. Homozygous/heterozygous information has been included in the INFO column in the VCF files included in the Supplementary folder.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We have generated </a:t>
            </a:r>
            <a:r>
              <a:rPr lang="en-US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circos</a:t>
            </a:r>
            <a:r>
              <a:rPr 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plots for two cell lines for now. UM_MP38_P6 (current slide) and UM_MP41_P4 (next slide). </a:t>
            </a:r>
            <a:r>
              <a:rPr lang="en-US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Circos</a:t>
            </a:r>
            <a:r>
              <a:rPr 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plots for the other 8 cell lines will be generated after the settings of the plots are decided.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If displaying homozygous/heterozygous information is desired, we recommend further filtering of the variants to be conducted.</a:t>
            </a: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6DF59-77F2-0D19-CB8B-90FF5B93CD86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60000" y="108000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1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0">
            <a:extLst>
              <a:ext uri="{FF2B5EF4-FFF2-40B4-BE49-F238E27FC236}">
                <a16:creationId xmlns:a16="http://schemas.microsoft.com/office/drawing/2014/main" id="{882706A8-8F43-41DD-9CAD-FCEF09C99715}"/>
              </a:ext>
            </a:extLst>
          </p:cNvPr>
          <p:cNvSpPr txBox="1"/>
          <p:nvPr/>
        </p:nvSpPr>
        <p:spPr>
          <a:xfrm>
            <a:off x="461922" y="285728"/>
            <a:ext cx="8758278" cy="57150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800" b="1" u="sng" dirty="0" err="1">
                <a:solidFill>
                  <a:srgbClr val="996600"/>
                </a:solidFill>
                <a:latin typeface="+mj-lt"/>
                <a:ea typeface="幼圆" pitchFamily="49" charset="-122"/>
                <a:cs typeface="+mj-cs"/>
              </a:rPr>
              <a:t>Circos</a:t>
            </a:r>
            <a:r>
              <a:rPr lang="en-US" altLang="zh-CN" sz="2800" b="1" u="sng" dirty="0">
                <a:solidFill>
                  <a:srgbClr val="996600"/>
                </a:solidFill>
                <a:latin typeface="+mj-lt"/>
                <a:ea typeface="幼圆" pitchFamily="49" charset="-122"/>
                <a:cs typeface="+mj-cs"/>
              </a:rPr>
              <a:t> plot for cell line UM_MP41_P4</a:t>
            </a:r>
            <a:endParaRPr kumimoji="0" lang="zh-CN" altLang="en-US" sz="2800" b="1" i="0" u="sng" strike="noStrike" kern="1200" cap="none" spc="0" normalizeH="0" noProof="0" dirty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+mj-lt"/>
              <a:ea typeface="幼圆" pitchFamily="49" charset="-122"/>
              <a:cs typeface="+mj-cs"/>
            </a:endParaRPr>
          </a:p>
          <a:p>
            <a:pPr lvl="0">
              <a:defRPr/>
            </a:pPr>
            <a:endParaRPr kumimoji="0" lang="zh-CN" altLang="en-US" sz="2800" b="1" i="0" u="sng" strike="noStrike" kern="1200" cap="none" spc="0" normalizeH="0" noProof="0" dirty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+mj-lt"/>
              <a:ea typeface="幼圆" pitchFamily="49" charset="-122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834CE-19B2-F6E6-B98F-4B519480DC5A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60000" y="1080000"/>
            <a:ext cx="4680000" cy="46800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9DA2CB9-12CD-4643-B3C0-97C1948E9441}"/>
              </a:ext>
            </a:extLst>
          </p:cNvPr>
          <p:cNvSpPr/>
          <p:nvPr/>
        </p:nvSpPr>
        <p:spPr>
          <a:xfrm>
            <a:off x="482601" y="1066801"/>
            <a:ext cx="5277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Circos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plot for cell line UM_MP41_P4 is presented.</a:t>
            </a:r>
            <a:endParaRPr lang="en-US" sz="1400" dirty="0">
              <a:solidFill>
                <a:srgbClr val="007775"/>
              </a:solidFill>
              <a:ea typeface="幼圆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424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0">
            <a:extLst>
              <a:ext uri="{FF2B5EF4-FFF2-40B4-BE49-F238E27FC236}">
                <a16:creationId xmlns:a16="http://schemas.microsoft.com/office/drawing/2014/main" id="{882706A8-8F43-41DD-9CAD-FCEF09C99715}"/>
              </a:ext>
            </a:extLst>
          </p:cNvPr>
          <p:cNvSpPr txBox="1"/>
          <p:nvPr/>
        </p:nvSpPr>
        <p:spPr>
          <a:xfrm>
            <a:off x="461922" y="285728"/>
            <a:ext cx="8758278" cy="57150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altLang="zh-CN" sz="2800" b="1" i="0" u="sng" strike="noStrike" kern="1200" cap="none" spc="0" normalizeH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+mj-lt"/>
                <a:ea typeface="幼圆" pitchFamily="49" charset="-122"/>
                <a:cs typeface="+mj-cs"/>
              </a:rPr>
              <a:t>Result files </a:t>
            </a:r>
            <a:r>
              <a:rPr lang="en-US" altLang="zh-CN" sz="2800" b="1" u="sng" dirty="0">
                <a:solidFill>
                  <a:srgbClr val="996600"/>
                </a:solidFill>
                <a:latin typeface="+mj-lt"/>
                <a:ea typeface="幼圆" pitchFamily="49" charset="-122"/>
                <a:cs typeface="+mj-cs"/>
              </a:rPr>
              <a:t>included in supplementary folder</a:t>
            </a:r>
            <a:endParaRPr kumimoji="0" lang="zh-CN" altLang="en-US" sz="2800" b="1" i="0" u="sng" strike="noStrike" kern="1200" cap="none" spc="0" normalizeH="0" noProof="0" dirty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+mj-lt"/>
              <a:ea typeface="幼圆" pitchFamily="49" charset="-122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655CE9-74CF-6665-ECA8-F0F1B010DB2F}"/>
              </a:ext>
            </a:extLst>
          </p:cNvPr>
          <p:cNvSpPr/>
          <p:nvPr/>
        </p:nvSpPr>
        <p:spPr>
          <a:xfrm>
            <a:off x="482600" y="1066801"/>
            <a:ext cx="108712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Detailed results</a:t>
            </a:r>
            <a:r>
              <a:rPr lang="zh-CN" alt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of</a:t>
            </a:r>
            <a:r>
              <a:rPr lang="zh-CN" alt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mutations in VCF format and figures are in Supplementary folder.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multiqc_report.html: QC report.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Figures</a:t>
            </a:r>
            <a:r>
              <a:rPr lang="zh-CN" alt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Figures/GATK/SNP: Figures for density of SNPs across chromosomes</a:t>
            </a:r>
            <a:r>
              <a:rPr lang="zh-CN" alt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within</a:t>
            </a:r>
            <a:r>
              <a:rPr lang="zh-CN" alt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5Mb</a:t>
            </a:r>
            <a:r>
              <a:rPr lang="zh-CN" alt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windows.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Figures/GATK/INDEL : Figures for density of INDELs across chromosomes</a:t>
            </a:r>
            <a:r>
              <a:rPr lang="zh-CN" alt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within</a:t>
            </a:r>
            <a:r>
              <a:rPr lang="zh-CN" alt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5Mb</a:t>
            </a:r>
            <a:r>
              <a:rPr lang="zh-CN" alt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windows.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Figures/LUMPY : Figures for the percentage of different mutation types identified by LUMPY.</a:t>
            </a:r>
            <a:endParaRPr lang="en-US" altLang="zh-CN" sz="12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Figures/GRIDSS : Figures for the percentage of different mutation types identified by GRIDSS.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Figures/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Circos_figures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: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Circos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plots for cell lines.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VCFfiles</a:t>
            </a: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VCFfiles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/GATK :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VCFfiles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/GATK/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AnnotatedVCF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: The VCF file has been filtered using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gnomAD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data  and annotated using ANNOVAR.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VCFfiles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/GATK/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RawVCF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: GATK VCF files without any filtering.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VCFfiles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/GRIDSS:  The results of GRIDSS are saved in GRIDSS folder.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The raw VCF files outputted by GRIDSS are stored in the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RawVCF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folder with the naming pattern{cell line}.vcf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The VCF files annotated by the GRIDSS author's code is located in the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AnnotatedVCF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folder with the naming pattern{cell line}.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vcf_sv.annotated.vcf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VCFfiles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/ LUMPY :  The results of LUMPY are saved in LUMPY folder and follow the naming pattern of  {cell line}.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vcf</a:t>
            </a: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100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0"/>
          <p:cNvSpPr txBox="1"/>
          <p:nvPr/>
        </p:nvSpPr>
        <p:spPr>
          <a:xfrm>
            <a:off x="461922" y="285728"/>
            <a:ext cx="8758278" cy="57150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b="1" u="sng" dirty="0">
                <a:solidFill>
                  <a:srgbClr val="996600"/>
                </a:solidFill>
                <a:latin typeface="+mj-lt"/>
                <a:ea typeface="幼圆" pitchFamily="49" charset="-122"/>
                <a:cs typeface="+mj-cs"/>
              </a:rPr>
              <a:t>Data summary</a:t>
            </a:r>
            <a:endParaRPr kumimoji="0" lang="zh-CN" altLang="en-US" sz="2800" b="1" i="0" u="sng" strike="noStrike" kern="1200" cap="none" spc="0" normalizeH="0" noProof="0" dirty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+mj-lt"/>
              <a:ea typeface="幼圆" pitchFamily="49" charset="-122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6C686-20AF-BA6A-9CB4-31BE7422A142}"/>
              </a:ext>
            </a:extLst>
          </p:cNvPr>
          <p:cNvSpPr/>
          <p:nvPr/>
        </p:nvSpPr>
        <p:spPr>
          <a:xfrm>
            <a:off x="482600" y="1066800"/>
            <a:ext cx="1149286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Whole-genome sequencing (WGS) data for 10 cell lines were received, in BAM format.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In line with preceding discussion with Client, UM_MM66_P6 was not included in the analysis.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1400" dirty="0">
              <a:solidFill>
                <a:srgbClr val="007775"/>
              </a:solidFill>
              <a:latin typeface="+mj-lt"/>
              <a:ea typeface="幼圆" pitchFamily="49" charset="-122"/>
              <a:sym typeface="+mn-ea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A70A71-55C7-4FE9-96CB-55290D62A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40869"/>
              </p:ext>
            </p:extLst>
          </p:nvPr>
        </p:nvGraphicFramePr>
        <p:xfrm>
          <a:off x="2667000" y="2133600"/>
          <a:ext cx="5486400" cy="243929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latin typeface="+mn-lt"/>
                        </a:rPr>
                        <a:t>Cell line short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latin typeface="+mn-lt"/>
                        </a:rPr>
                        <a:t>Sample 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latin typeface="+mn-lt"/>
                        </a:rPr>
                        <a:t>Data file size (GB)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187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pt-BR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UM_921_P11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UM_921_P11.sample.dupmarked.bam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64G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pt-BR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UM_MEL202_P12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UM_MEL202_P12.sample.dupmarked.bam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69G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37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pt-BR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UM_MEL270_P6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UM_MEL270_P6.sample.dupmarked.bam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68G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337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pt-BR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UM_MEL285_P10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UM_MEL285_P10.sample.dupmarked.bam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72G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1617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UM_MP38_P6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UM_MP38_P6.sample.dupmarked.bam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57G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1617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UM_MP41_P4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UM_MP41_P4.sample.dupmarked.bam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70G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979607241"/>
                  </a:ext>
                </a:extLst>
              </a:tr>
              <a:tr h="191617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UM_MP46_P23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UM_MP46_P23.sample.dupmarked.bam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73G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489117638"/>
                  </a:ext>
                </a:extLst>
              </a:tr>
              <a:tr h="177778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UM_OMM1_P8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UM_OMM1_P8.sample.dupmarked.bam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77G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484944476"/>
                  </a:ext>
                </a:extLst>
              </a:tr>
              <a:tr h="177778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UM_OMM23_P8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UM_OMM23_P8.sample.dupmarked.bam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65G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678899389"/>
                  </a:ext>
                </a:extLst>
              </a:tr>
              <a:tr h="177778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UM_OMM25_P12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UM_OMM25_P12.sample.dupmarked.bam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64G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125856300"/>
                  </a:ext>
                </a:extLst>
              </a:tr>
              <a:tr h="177778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pt-BR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UM_MM66_P6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UM_MM66_P6.sample.dupmarked.bam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58G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79617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49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0"/>
          <p:cNvSpPr txBox="1"/>
          <p:nvPr/>
        </p:nvSpPr>
        <p:spPr>
          <a:xfrm>
            <a:off x="461922" y="285728"/>
            <a:ext cx="8758278" cy="57150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b="1" u="sng" dirty="0">
                <a:solidFill>
                  <a:srgbClr val="996600"/>
                </a:solidFill>
                <a:latin typeface="+mj-lt"/>
                <a:ea typeface="幼圆" pitchFamily="49" charset="-122"/>
                <a:cs typeface="+mj-cs"/>
              </a:rPr>
              <a:t>Analysis procedure</a:t>
            </a:r>
            <a:endParaRPr kumimoji="0" lang="zh-CN" altLang="en-US" sz="2800" b="1" i="0" u="sng" strike="noStrike" kern="1200" cap="none" spc="0" normalizeH="0" noProof="0" dirty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+mj-lt"/>
              <a:ea typeface="幼圆" pitchFamily="49" charset="-122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6C686-20AF-BA6A-9CB4-31BE7422A142}"/>
              </a:ext>
            </a:extLst>
          </p:cNvPr>
          <p:cNvSpPr/>
          <p:nvPr/>
        </p:nvSpPr>
        <p:spPr>
          <a:xfrm>
            <a:off x="482600" y="1066800"/>
            <a:ext cx="112521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Converting BAM files to FASTQ file format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Samtools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(version 1.10) was used to sort BAM files into order by read (query) name for downstream analysis.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Execution command line :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samtools</a:t>
            </a:r>
            <a:r>
              <a:rPr lang="zh-CN" altLang="en-US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sort</a:t>
            </a:r>
            <a:r>
              <a:rPr lang="zh-CN" altLang="en-US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–n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bamfile.bam</a:t>
            </a:r>
            <a:r>
              <a:rPr lang="zh-CN" altLang="en-US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–o</a:t>
            </a:r>
            <a:r>
              <a:rPr lang="zh-CN" altLang="en-US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bamfile.sort.bam</a:t>
            </a:r>
            <a:r>
              <a:rPr lang="zh-CN" altLang="en-US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 </a:t>
            </a:r>
            <a:endParaRPr lang="en-US" altLang="zh-CN" sz="1200" dirty="0">
              <a:solidFill>
                <a:srgbClr val="007775"/>
              </a:solidFill>
              <a:latin typeface="Courier New" panose="02070309020205020404" pitchFamily="49" charset="0"/>
              <a:ea typeface="幼圆" pitchFamily="49" charset="-122"/>
              <a:cs typeface="Courier New" panose="02070309020205020404" pitchFamily="49" charset="0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Samtools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(version 1.10) was used to convert BAM files to FASTQ files.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Execution command line: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samtools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fastq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-@ 16 -1 "filename_1.fastq.gz" -2 "sample_2.fastq.gz"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sample.bam</a:t>
            </a:r>
            <a:endParaRPr lang="en-US" altLang="zh-CN" sz="12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These BAM files received were generated using a strange method adopted by the sequencing lab, leading to difficulty in conversion. Further details discussed in section “Troubleshooting BAM file conversion” (Slide #10).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Quality control (QC)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QC was performed using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FastQC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(version 0.11.8), and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MultiQC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(version 1.14) was used to aggregate individual QC report and to compile a general HTML QC report.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Read mapping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Reads were aligned to human reference genome (hg38) using BWA (version  0.7.17), and output SAM files were converted to BAM files using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Samtools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Execution command line: </a:t>
            </a:r>
            <a:r>
              <a:rPr lang="pt-BR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bwa mem -t 64  -R "@RG\tID:sample\tSM:sample\tLB:WGS\tPL:Illumina" genomeIndex sample_1.fq.gz sample_2.fq.gz |samtools sort -@ 64 -o sample.bam -</a:t>
            </a:r>
            <a:endParaRPr lang="en-US" altLang="zh-CN" sz="1200" dirty="0">
              <a:solidFill>
                <a:srgbClr val="007775"/>
              </a:solidFill>
              <a:latin typeface="Courier New" panose="02070309020205020404" pitchFamily="49" charset="0"/>
              <a:ea typeface="幼圆" pitchFamily="49" charset="-122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0"/>
          <p:cNvSpPr txBox="1"/>
          <p:nvPr/>
        </p:nvSpPr>
        <p:spPr>
          <a:xfrm>
            <a:off x="461922" y="285728"/>
            <a:ext cx="8758278" cy="57150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b="1" u="sng" dirty="0">
                <a:solidFill>
                  <a:srgbClr val="996600"/>
                </a:solidFill>
                <a:latin typeface="+mj-lt"/>
                <a:ea typeface="幼圆" pitchFamily="49" charset="-122"/>
                <a:cs typeface="+mj-cs"/>
              </a:rPr>
              <a:t>Analysis procedure, cont’d</a:t>
            </a:r>
            <a:endParaRPr kumimoji="0" lang="zh-CN" altLang="en-US" sz="2800" b="1" i="0" u="sng" strike="noStrike" kern="1200" cap="none" spc="0" normalizeH="0" noProof="0" dirty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+mj-lt"/>
              <a:ea typeface="幼圆" pitchFamily="49" charset="-122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6C686-20AF-BA6A-9CB4-31BE7422A142}"/>
              </a:ext>
            </a:extLst>
          </p:cNvPr>
          <p:cNvSpPr/>
          <p:nvPr/>
        </p:nvSpPr>
        <p:spPr>
          <a:xfrm>
            <a:off x="482600" y="1066800"/>
            <a:ext cx="111760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Identification of germline short variants (SNPs and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InDels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GATK (version 4.4.0.0) was used for germline short variant calling.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Resource files for germline short variant discovery were download from https://console.cloud.google.com/storage/browser/genomics-public-data/resources/broad/hg38/v0/, including </a:t>
            </a:r>
            <a:r>
              <a:rPr lang="pt-BR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Homo_sapiens_assembly38.dbsnp138.vcf,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Mills_and_1000G_gold_standard.indels.hg38.vcf.gz, </a:t>
            </a:r>
            <a:r>
              <a:rPr lang="pt-BR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hapmap_3.3.hg38.vcf.gz, 1000G_omni2.5.hg38.vcf.gz and 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1000G_phase1.snps.high_confidence.hg38.vcf.gz.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Marking duplicates for aligned BAM files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Execution command line</a:t>
            </a:r>
            <a:r>
              <a:rPr lang="en-US" altLang="zh-CN" sz="1200" dirty="0">
                <a:solidFill>
                  <a:srgbClr val="007775"/>
                </a:solidFill>
                <a:ea typeface="幼圆" pitchFamily="49" charset="-122"/>
                <a:sym typeface="+mn-ea"/>
              </a:rPr>
              <a:t>: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gatk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MarkDuplicates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–I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sample.bam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–O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sample_marked.bam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-M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sample.metrics</a:t>
            </a:r>
            <a:endParaRPr lang="en-US" altLang="zh-CN" sz="1200" dirty="0">
              <a:solidFill>
                <a:srgbClr val="007775"/>
              </a:solidFill>
              <a:latin typeface="Courier New" panose="02070309020205020404" pitchFamily="49" charset="0"/>
              <a:ea typeface="幼圆" pitchFamily="49" charset="-122"/>
              <a:cs typeface="Courier New" panose="02070309020205020404" pitchFamily="49" charset="0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Recalibrating base quality score for BAM files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Execution command line: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gatk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BaseRecalibrator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-R $ref -I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sample_marked.bam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--known-sites Homo_sapiens_assembly38.dbsnp138.vcf --known-sites Mills_and_1000G_gold_standard.indels.hg38.vcf.gz –O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sample_recal.table</a:t>
            </a:r>
            <a:endParaRPr lang="en-US" altLang="zh-CN" sz="1200" dirty="0">
              <a:solidFill>
                <a:srgbClr val="007775"/>
              </a:solidFill>
              <a:latin typeface="Courier New" panose="02070309020205020404" pitchFamily="49" charset="0"/>
              <a:ea typeface="幼圆" pitchFamily="49" charset="-122"/>
              <a:cs typeface="Courier New" panose="02070309020205020404" pitchFamily="49" charset="0"/>
              <a:sym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gatk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ApplyBQSR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-R $ref -I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sample_marked_fixed.bam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bqsr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sample_recal.table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-O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sample_bqsr.bam</a:t>
            </a:r>
            <a:endParaRPr lang="en-US" altLang="zh-CN" sz="1200" dirty="0">
              <a:solidFill>
                <a:srgbClr val="007775"/>
              </a:solidFill>
              <a:latin typeface="Courier New" panose="02070309020205020404" pitchFamily="49" charset="0"/>
              <a:ea typeface="幼圆" pitchFamily="49" charset="-122"/>
              <a:cs typeface="Courier New" panose="02070309020205020404" pitchFamily="49" charset="0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Variant calling </a:t>
            </a:r>
            <a:endParaRPr lang="en-US" altLang="zh-CN" sz="1200" dirty="0">
              <a:solidFill>
                <a:srgbClr val="007775"/>
              </a:solidFill>
              <a:latin typeface="Courier New" panose="02070309020205020404" pitchFamily="49" charset="0"/>
              <a:ea typeface="幼圆" pitchFamily="49" charset="-122"/>
              <a:cs typeface="Courier New" panose="02070309020205020404" pitchFamily="49" charset="0"/>
              <a:sym typeface="+mn-ea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Execution command line: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gatk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HaplotypeCaller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-R $ref -I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sample_bqsr.bam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–O sample.vcf.gz</a:t>
            </a:r>
          </a:p>
          <a:p>
            <a:pPr lvl="3">
              <a:lnSpc>
                <a:spcPct val="150000"/>
              </a:lnSpc>
            </a:pPr>
            <a:endParaRPr lang="en-US" altLang="zh-CN" sz="1200" dirty="0">
              <a:solidFill>
                <a:srgbClr val="007775"/>
              </a:solidFill>
              <a:latin typeface="Courier New" panose="02070309020205020404" pitchFamily="49" charset="0"/>
              <a:ea typeface="幼圆" pitchFamily="49" charset="-122"/>
              <a:cs typeface="Courier New" panose="02070309020205020404" pitchFamily="49" charset="0"/>
              <a:sym typeface="+mn-ea"/>
            </a:endParaRPr>
          </a:p>
          <a:p>
            <a:pPr lvl="3">
              <a:lnSpc>
                <a:spcPct val="150000"/>
              </a:lnSpc>
            </a:pPr>
            <a:endParaRPr lang="en-US" altLang="zh-CN" sz="1400" dirty="0">
              <a:solidFill>
                <a:srgbClr val="007775"/>
              </a:solidFill>
              <a:latin typeface="Courier New" panose="02070309020205020404" pitchFamily="49" charset="0"/>
              <a:ea typeface="幼圆" pitchFamily="49" charset="-122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320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0"/>
          <p:cNvSpPr txBox="1"/>
          <p:nvPr/>
        </p:nvSpPr>
        <p:spPr>
          <a:xfrm>
            <a:off x="461922" y="285728"/>
            <a:ext cx="8758278" cy="57150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b="1" u="sng" dirty="0">
                <a:solidFill>
                  <a:srgbClr val="996600"/>
                </a:solidFill>
                <a:latin typeface="+mj-lt"/>
                <a:ea typeface="幼圆" pitchFamily="49" charset="-122"/>
                <a:cs typeface="+mj-cs"/>
              </a:rPr>
              <a:t>Analysis procedure, cont’d</a:t>
            </a:r>
            <a:endParaRPr kumimoji="0" lang="zh-CN" altLang="en-US" sz="2800" b="1" i="0" u="sng" strike="noStrike" kern="1200" cap="none" spc="0" normalizeH="0" noProof="0" dirty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+mj-lt"/>
              <a:ea typeface="幼圆" pitchFamily="49" charset="-122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6C686-20AF-BA6A-9CB4-31BE7422A142}"/>
              </a:ext>
            </a:extLst>
          </p:cNvPr>
          <p:cNvSpPr/>
          <p:nvPr/>
        </p:nvSpPr>
        <p:spPr>
          <a:xfrm>
            <a:off x="482600" y="1066800"/>
            <a:ext cx="11252200" cy="5368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Variant Quality Score Recalibration (VQSR) was performed according to the instructions provided by GATK (https://gatk.broadinstitute.org/hc/en-us/articles/360035531112--How-to-Filter-variants-either-with-VQSR-or-by-hard-filtering ),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Execution command line (for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InDels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): 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gatk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VariantRecalibrator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-R $ref -V sample.indel.vcf.gz --trust-all-polymorphic -tranche 100.0 -tranche 99.95 -tranche 99.9 -tranche 99.5 -tranche 99.0 -tranche 97.0 -tranche 96.0 -tranche 95.0 -tranche 94.0 -tranche 93.5 -tranche 93.0 -tranche 92.0 -tranche 91.0 -tranche 90.0 --an FS -an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ReadPosRankSum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-an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MQRankSum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-an QD -an SOR -an DP mode INDEL --max-gaussians 4 -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resource:mills,known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false,training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true,truth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true,prior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=12.0 Mills_and_1000G_gold_standard.indels.hg38.vcf.gz -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resource:axiomPoly,known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false,training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true,truth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false,prior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=10.0 Axiom_Exome_Plus.genotypes.all_populations.poly.hg38.vcf.gz -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resource:dbsnp,known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true,training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false,truth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false,prior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=2.0 Homo_sapiens_assembly38.dbsnp138.vcf -O 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sample_indels.recal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--tranches-file 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sample_indels.tranches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(Step one)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gatk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ApplyVQSR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-R /8T3/genome/Homo_sapiens_assembly38.fasta -V sample.indel.vcf.gz --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recal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-file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sample_indels.recal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--tranches-file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sample_indels.tranches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--truth-sensitivity-filter-level 99.7 --create-output-variant-index true -mode INDEL -O sample.filter.indel.vcf.gz 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(Step two)</a:t>
            </a:r>
          </a:p>
        </p:txBody>
      </p:sp>
    </p:spTree>
    <p:extLst>
      <p:ext uri="{BB962C8B-B14F-4D97-AF65-F5344CB8AC3E}">
        <p14:creationId xmlns:p14="http://schemas.microsoft.com/office/powerpoint/2010/main" val="321310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0"/>
          <p:cNvSpPr txBox="1"/>
          <p:nvPr/>
        </p:nvSpPr>
        <p:spPr>
          <a:xfrm>
            <a:off x="461922" y="285728"/>
            <a:ext cx="8758278" cy="57150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b="1" u="sng" dirty="0">
                <a:solidFill>
                  <a:srgbClr val="996600"/>
                </a:solidFill>
                <a:latin typeface="+mj-lt"/>
                <a:ea typeface="幼圆" pitchFamily="49" charset="-122"/>
                <a:cs typeface="+mj-cs"/>
              </a:rPr>
              <a:t>Analysis procedure, cont’d</a:t>
            </a:r>
            <a:endParaRPr kumimoji="0" lang="zh-CN" altLang="en-US" sz="2800" b="1" i="0" u="sng" strike="noStrike" kern="1200" cap="none" spc="0" normalizeH="0" noProof="0" dirty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+mj-lt"/>
              <a:ea typeface="幼圆" pitchFamily="49" charset="-122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6C686-20AF-BA6A-9CB4-31BE7422A142}"/>
              </a:ext>
            </a:extLst>
          </p:cNvPr>
          <p:cNvSpPr/>
          <p:nvPr/>
        </p:nvSpPr>
        <p:spPr>
          <a:xfrm>
            <a:off x="482600" y="1066800"/>
            <a:ext cx="10871200" cy="4635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Execution command line (for SNPs): 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gatk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VariantRecalibrator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-R /8T3/genome/Homo_sapiens_assembly38.fasta –V sample.snp.vcf.gz --trust-all-polymorphic -tranche 100.0 -tranche 99.95 -tranche 99.9 -tranche 99.8 -tranche 99.6 -tranche 99.5 -tranche 99.4 -tranche 99.3 -tranche 99.0 -tranche 98.0 -tranche 97.0 -tranche 90.0 -an QD -an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MQRankSum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-an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ReadPosRankSum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-an FS -an MQ -an SOR -an DP -mode SNP --max-gaussians 6 -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resource:hapmap,known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false,training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true,truth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true,prior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=15 hapmap_3.3.hg38.vcf.gz -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resource:omni,known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false,training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true,truth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true,prior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=12 1000G_omni2.5.hg38.vcf.gz -resource:1000G,known=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false,training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true,truth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false,prior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=10 1000G_phase1.snps.high_confidence.hg38.vcf.gz -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resource:dbsnp,known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true,training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false,truth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false,prior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=7 Homo_sapiens_assembly38.dbsnp138.vcf -O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sample_snps.recal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--tranches-file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sample_snps.tranches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(Step one)</a:t>
            </a:r>
            <a:endParaRPr lang="en-US" altLang="zh-CN" sz="1400" dirty="0">
              <a:solidFill>
                <a:srgbClr val="007775"/>
              </a:solidFill>
              <a:latin typeface="Courier New" panose="02070309020205020404" pitchFamily="49" charset="0"/>
              <a:ea typeface="幼圆" pitchFamily="49" charset="-122"/>
              <a:cs typeface="Courier New" panose="02070309020205020404" pitchFamily="49" charset="0"/>
              <a:sym typeface="+mn-ea"/>
            </a:endParaRP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gatk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ApplyVQSR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-R Homo_sapiens_assembly38.fasta -V sample.snp.vcf.gz --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recal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-file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sample_snps.recal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--tranches-file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sample_snps.tranches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--truth-sensitivity-filter-level 99.7  --create-output-variant-index true -mode SNP -O sample.filter.snp.vcf.gz 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(Step two)</a:t>
            </a:r>
            <a:endParaRPr lang="en-US" altLang="zh-CN" sz="1400" dirty="0">
              <a:solidFill>
                <a:srgbClr val="007775"/>
              </a:solidFill>
              <a:latin typeface="Courier New" panose="02070309020205020404" pitchFamily="49" charset="0"/>
              <a:ea typeface="幼圆" pitchFamily="49" charset="-122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486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0"/>
          <p:cNvSpPr txBox="1"/>
          <p:nvPr/>
        </p:nvSpPr>
        <p:spPr>
          <a:xfrm>
            <a:off x="461922" y="285728"/>
            <a:ext cx="8758278" cy="57150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b="1" u="sng" dirty="0">
                <a:solidFill>
                  <a:srgbClr val="996600"/>
                </a:solidFill>
                <a:latin typeface="+mj-lt"/>
                <a:ea typeface="幼圆" pitchFamily="49" charset="-122"/>
                <a:cs typeface="+mj-cs"/>
              </a:rPr>
              <a:t>Analysis procedure, cont’d</a:t>
            </a:r>
            <a:endParaRPr kumimoji="0" lang="zh-CN" altLang="en-US" sz="2800" b="1" i="0" u="sng" strike="noStrike" kern="1200" cap="none" spc="0" normalizeH="0" noProof="0" dirty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+mj-lt"/>
              <a:ea typeface="幼圆" pitchFamily="49" charset="-122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6C686-20AF-BA6A-9CB4-31BE7422A142}"/>
              </a:ext>
            </a:extLst>
          </p:cNvPr>
          <p:cNvSpPr/>
          <p:nvPr/>
        </p:nvSpPr>
        <p:spPr>
          <a:xfrm>
            <a:off x="482600" y="1066800"/>
            <a:ext cx="11176000" cy="4906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Removing common variants documented in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gnomAD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gnomAD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data was downloaded from GATK bucket (filename af-only-gnomad.hg38.vcf.gz). This file contained allele frequency (AF) information ( https://console.cloud.google.com/storage/browser/gatk-best-practices/somatic-hg38;tab=objects?prefix=&amp;forceOnObjectsSortingFiltering=false 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af-only-gnomad.hg38.vcf.gz had the following format: AF : allele frequency.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Sites with AF greater than 0.01 were removed from variants identified using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bcftools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.</a:t>
            </a:r>
            <a:r>
              <a:rPr lang="zh-CN" alt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9A5C0-2DB3-427B-3BCD-ED28604E26F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399" y="2603650"/>
            <a:ext cx="7239001" cy="1509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C520A-7371-2C8B-F9A2-DC332EDED8A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399" y="4800600"/>
            <a:ext cx="7416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7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0"/>
          <p:cNvSpPr txBox="1"/>
          <p:nvPr/>
        </p:nvSpPr>
        <p:spPr>
          <a:xfrm>
            <a:off x="461922" y="285728"/>
            <a:ext cx="8758278" cy="57150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b="1" u="sng" dirty="0">
                <a:solidFill>
                  <a:srgbClr val="996600"/>
                </a:solidFill>
                <a:latin typeface="+mj-lt"/>
                <a:ea typeface="幼圆" pitchFamily="49" charset="-122"/>
                <a:cs typeface="+mj-cs"/>
              </a:rPr>
              <a:t>Analysis procedure, cont’d</a:t>
            </a:r>
            <a:endParaRPr kumimoji="0" lang="zh-CN" altLang="en-US" sz="2800" b="1" i="0" u="sng" strike="noStrike" kern="1200" cap="none" spc="0" normalizeH="0" noProof="0" dirty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+mj-lt"/>
              <a:ea typeface="幼圆" pitchFamily="49" charset="-122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6C686-20AF-BA6A-9CB4-31BE7422A142}"/>
              </a:ext>
            </a:extLst>
          </p:cNvPr>
          <p:cNvSpPr/>
          <p:nvPr/>
        </p:nvSpPr>
        <p:spPr>
          <a:xfrm>
            <a:off x="482600" y="1066800"/>
            <a:ext cx="111760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Annotating SNPs and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InDels</a:t>
            </a:r>
            <a:endParaRPr lang="en-US" altLang="zh-CN" sz="14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ANNOVAR (https://annovar.openbioinformatics.org/en/latest/) was used to predict the effect or function of SNPs and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InDels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Identification of structural variants (SVs) using LUMPY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Samtools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was used to extract the discordant paired-end alignments and split-read alignments.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Execution command line: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samtools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view -b -F 1294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sample.bam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&gt;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sample.discordants.unsorted.bam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samtools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view -h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sample.bam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| scripts/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extractSplitReads_BwaMem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–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i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stdin|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samtools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view -Sb - &gt;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sample.splitters.unsorted.bam</a:t>
            </a:r>
            <a:endParaRPr lang="en-US" altLang="zh-CN" sz="1200" dirty="0">
              <a:solidFill>
                <a:srgbClr val="007775"/>
              </a:solidFill>
              <a:latin typeface="Courier New" panose="02070309020205020404" pitchFamily="49" charset="0"/>
              <a:ea typeface="幼圆" pitchFamily="49" charset="-122"/>
              <a:cs typeface="Courier New" panose="02070309020205020404" pitchFamily="49" charset="0"/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samtools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sort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sample.discordants.unsorted.bam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sample.discordants</a:t>
            </a:r>
            <a:endParaRPr lang="en-US" altLang="zh-CN" sz="1200" dirty="0">
              <a:solidFill>
                <a:srgbClr val="007775"/>
              </a:solidFill>
              <a:latin typeface="Courier New" panose="02070309020205020404" pitchFamily="49" charset="0"/>
              <a:ea typeface="幼圆" pitchFamily="49" charset="-122"/>
              <a:cs typeface="Courier New" panose="02070309020205020404" pitchFamily="49" charset="0"/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samtools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sort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sample.splitters.unsorted.bam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sample.splitters</a:t>
            </a:r>
            <a:endParaRPr lang="en-US" altLang="zh-CN" sz="1200" dirty="0">
              <a:solidFill>
                <a:srgbClr val="007775"/>
              </a:solidFill>
              <a:latin typeface="Courier New" panose="02070309020205020404" pitchFamily="49" charset="0"/>
              <a:ea typeface="幼圆" pitchFamily="49" charset="-122"/>
              <a:cs typeface="Courier New" panose="02070309020205020404" pitchFamily="49" charset="0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LUMPY was used for SV identification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Execution command line: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lumpyexpress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 -B UM_921_P11.bam -S UM_921_P11.splitters.bam –D UM_921_P11.discordants.bam -o multi_sample.vcf</a:t>
            </a:r>
            <a:endParaRPr lang="en-US" altLang="zh-CN" sz="1200" dirty="0">
              <a:solidFill>
                <a:srgbClr val="007775"/>
              </a:solidFill>
              <a:ea typeface="幼圆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100" dirty="0">
                <a:solidFill>
                  <a:srgbClr val="007775"/>
                </a:solidFill>
                <a:ea typeface="幼圆" pitchFamily="49" charset="-122"/>
                <a:sym typeface="+mn-ea"/>
              </a:rPr>
              <a:t>Main reference: </a:t>
            </a:r>
            <a:r>
              <a:rPr lang="en-US" sz="1100" dirty="0">
                <a:solidFill>
                  <a:srgbClr val="007775"/>
                </a:solidFill>
                <a:ea typeface="幼圆" pitchFamily="49" charset="-122"/>
              </a:rPr>
              <a:t>Comprehensive evaluation and characterization of short read general-purpose structural variant calling software (</a:t>
            </a:r>
            <a:r>
              <a:rPr lang="en-US" altLang="zh-CN" sz="1100" dirty="0">
                <a:solidFill>
                  <a:srgbClr val="007775"/>
                </a:solidFill>
                <a:ea typeface="幼圆" pitchFamily="49" charset="-122"/>
                <a:sym typeface="+mn-ea"/>
              </a:rPr>
              <a:t>https://www.nature.com/articles/s41467-019-11146-4).</a:t>
            </a:r>
            <a:endParaRPr lang="en-US" altLang="zh-CN" sz="1100" dirty="0">
              <a:solidFill>
                <a:srgbClr val="007775"/>
              </a:solidFill>
              <a:latin typeface="Courier New" panose="02070309020205020404" pitchFamily="49" charset="0"/>
              <a:ea typeface="幼圆" pitchFamily="49" charset="-122"/>
              <a:cs typeface="Courier New" panose="02070309020205020404" pitchFamily="49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rgbClr val="007775"/>
              </a:solidFill>
              <a:latin typeface="Courier New" panose="02070309020205020404" pitchFamily="49" charset="0"/>
              <a:ea typeface="幼圆" pitchFamily="49" charset="-122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696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0"/>
          <p:cNvSpPr txBox="1"/>
          <p:nvPr/>
        </p:nvSpPr>
        <p:spPr>
          <a:xfrm>
            <a:off x="461922" y="285728"/>
            <a:ext cx="8758278" cy="57150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b="1" u="sng" dirty="0">
                <a:solidFill>
                  <a:srgbClr val="996600"/>
                </a:solidFill>
                <a:latin typeface="+mj-lt"/>
                <a:ea typeface="幼圆" pitchFamily="49" charset="-122"/>
                <a:cs typeface="+mj-cs"/>
              </a:rPr>
              <a:t>Analysis procedure, cont’d</a:t>
            </a:r>
            <a:endParaRPr kumimoji="0" lang="zh-CN" altLang="en-US" sz="2800" b="1" i="0" u="sng" strike="noStrike" kern="1200" cap="none" spc="0" normalizeH="0" noProof="0" dirty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+mj-lt"/>
              <a:ea typeface="幼圆" pitchFamily="49" charset="-122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6C686-20AF-BA6A-9CB4-31BE7422A142}"/>
              </a:ext>
            </a:extLst>
          </p:cNvPr>
          <p:cNvSpPr/>
          <p:nvPr/>
        </p:nvSpPr>
        <p:spPr>
          <a:xfrm>
            <a:off x="482600" y="1066800"/>
            <a:ext cx="117094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Identification of structural variants (SVs) using GRIDSS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Execution command line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: </a:t>
            </a:r>
            <a:r>
              <a:rPr lang="en-US" altLang="zh-CN" sz="1200" dirty="0" err="1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gridss</a:t>
            </a:r>
            <a:r>
              <a:rPr lang="en-US" altLang="zh-CN" sz="1200" dirty="0">
                <a:solidFill>
                  <a:srgbClr val="007775"/>
                </a:solidFill>
                <a:latin typeface="Courier New" panose="02070309020205020404" pitchFamily="49" charset="0"/>
                <a:ea typeface="幼圆" pitchFamily="49" charset="-122"/>
                <a:cs typeface="Courier New" panose="02070309020205020404" pitchFamily="49" charset="0"/>
                <a:sym typeface="+mn-ea"/>
              </a:rPr>
              <a:t>-r Homo_sapiens_assembly38.fasta -j gridss-2.13.2-gridss-jar-with-dependencies.jar -o sample.vcf -b ENCFF356LFX.bed sample1.bam sample2.bam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100" dirty="0">
                <a:solidFill>
                  <a:srgbClr val="007775"/>
                </a:solidFill>
                <a:ea typeface="幼圆" pitchFamily="49" charset="-122"/>
                <a:sym typeface="+mn-ea"/>
              </a:rPr>
              <a:t>Main reference: </a:t>
            </a:r>
            <a:r>
              <a:rPr lang="en-US" sz="1100" dirty="0">
                <a:solidFill>
                  <a:srgbClr val="007775"/>
                </a:solidFill>
                <a:ea typeface="幼圆" pitchFamily="49" charset="-122"/>
              </a:rPr>
              <a:t>Comprehensive evaluation and characterization of short read general-purpose structural variant calling software (</a:t>
            </a:r>
            <a:r>
              <a:rPr lang="en-US" altLang="zh-CN" sz="1100" dirty="0">
                <a:solidFill>
                  <a:srgbClr val="007775"/>
                </a:solidFill>
                <a:ea typeface="幼圆" pitchFamily="49" charset="-122"/>
                <a:sym typeface="+mn-ea"/>
              </a:rPr>
              <a:t>https://www.nature.com/articles/s41467-019-11146-4).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Circos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plots were generated in R (version 4.1.1) with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StructuralVariantAnnotation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(version 1.10.1 ),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VariantAnnotation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(version 1.40.0) and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circlize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(version 0.4.15) packages.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For results produced by GATK: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The SNP showed in the diagram were limited to the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exonic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regions  and were classified as synonymous and nonsynonymous mutations (annotated by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annovar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).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The diagram showed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InDels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located in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exonic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regions only.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For results produced by LUMPY 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Mutations were classified into four types based on the SVTYPE indicated in the VCF file, namely duplications (DUP), deletions (DEL), inversions (INV), and translocations (BND).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For results produced by GRIDSS: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Mutations were classified into five types using GRIDSS's author code posted on </a:t>
            </a:r>
            <a:r>
              <a:rPr lang="en-US" altLang="zh-CN" sz="1400" dirty="0" err="1">
                <a:solidFill>
                  <a:srgbClr val="007775"/>
                </a:solidFill>
                <a:ea typeface="幼圆" pitchFamily="49" charset="-122"/>
                <a:sym typeface="+mn-ea"/>
              </a:rPr>
              <a:t>Github</a:t>
            </a:r>
            <a:r>
              <a:rPr lang="en-US" altLang="zh-CN" sz="1400" dirty="0">
                <a:solidFill>
                  <a:srgbClr val="007775"/>
                </a:solidFill>
                <a:ea typeface="幼圆" pitchFamily="49" charset="-122"/>
                <a:sym typeface="+mn-ea"/>
              </a:rPr>
              <a:t> (https://github.com/PapenfussLab/gridss/blob/7b1fedfed32af9e03ed5c6863d368a821a4c699f/example/simple-event-annotation.R#L9), namely duplications (DUP), deletions (DEL), inversions (INV), chromosomal translocation (CTX).</a:t>
            </a:r>
            <a:endParaRPr lang="en-US" altLang="zh-CN" sz="1200" dirty="0">
              <a:solidFill>
                <a:srgbClr val="007775"/>
              </a:solidFill>
              <a:latin typeface="Courier New" panose="02070309020205020404" pitchFamily="49" charset="0"/>
              <a:ea typeface="幼圆" pitchFamily="49" charset="-122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43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D20000"/>
      </a:accent1>
      <a:accent2>
        <a:srgbClr val="FF66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D20000"/>
      </a:accent1>
      <a:accent2>
        <a:srgbClr val="FF66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18597</TotalTime>
  <Words>2935</Words>
  <Application>Microsoft Macintosh PowerPoint</Application>
  <PresentationFormat>Widescreen</PresentationFormat>
  <Paragraphs>282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微软雅黑</vt:lpstr>
      <vt:lpstr>Arial</vt:lpstr>
      <vt:lpstr>Calibri</vt:lpstr>
      <vt:lpstr>Courier New</vt:lpstr>
      <vt:lpstr>Wingdings</vt:lpstr>
      <vt:lpstr>幼圆</vt:lpstr>
      <vt:lpstr>Office 主题​​</vt:lpstr>
      <vt:lpstr>1_Office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:creator>AccuraScience</dc:creator>
  <cp:lastModifiedBy>David Adams</cp:lastModifiedBy>
  <cp:revision>2061</cp:revision>
  <dcterms:created xsi:type="dcterms:W3CDTF">2022-04-25T01:05:36Z</dcterms:created>
  <dcterms:modified xsi:type="dcterms:W3CDTF">2024-11-17T19:02:41Z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1033-4.1.2.6545</vt:lpwstr>
  </property>
</Properties>
</file>