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Josefi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ans-regular.fntdata"/><Relationship Id="rId11" Type="http://schemas.openxmlformats.org/officeDocument/2006/relationships/slide" Target="slides/slide6.xml"/><Relationship Id="rId22" Type="http://schemas.openxmlformats.org/officeDocument/2006/relationships/font" Target="fonts/JosefinSans-italic.fntdata"/><Relationship Id="rId10" Type="http://schemas.openxmlformats.org/officeDocument/2006/relationships/slide" Target="slides/slide5.xml"/><Relationship Id="rId21" Type="http://schemas.openxmlformats.org/officeDocument/2006/relationships/font" Target="fonts/Josefi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Josefi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16ba32be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16ba32be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16ba32be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16ba32be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16ba32be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16ba32be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30f6873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30f6873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20828aa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20828aa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16ba32be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16ba32be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16ba32be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16ba32be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16ba32be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16ba32be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16ba32be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16ba32be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20828aa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20828aa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20828aa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20828aa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16ba32be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16ba32be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16ba32be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16ba32be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rh-robotics/MeepMeep/blob/master/INSTALL.m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r.brott.dev/docs/v1-0/installation/"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r.brott.dev/docs/v1-0/tuning/" TargetMode="External"/><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FTC </a:t>
            </a:r>
            <a:r>
              <a:rPr lang="en"/>
              <a:t>Autonomous </a:t>
            </a:r>
            <a:r>
              <a:rPr lang="en"/>
              <a:t>Programming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Meep Meep</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Josefin Sans"/>
                <a:ea typeface="Josefin Sans"/>
                <a:cs typeface="Josefin Sans"/>
                <a:sym typeface="Josefin Sans"/>
              </a:rPr>
              <a:t>Meep Meep is an optional tool used for efficient pathway development where you are able to quickly program trajectories and see the output displayed in a square tab.</a:t>
            </a:r>
            <a:endParaRPr sz="1300">
              <a:latin typeface="Josefin Sans"/>
              <a:ea typeface="Josefin Sans"/>
              <a:cs typeface="Josefin Sans"/>
              <a:sym typeface="Josefin Sans"/>
            </a:endParaRPr>
          </a:p>
          <a:p>
            <a:pPr indent="0" lvl="0" marL="0" rtl="0" algn="l">
              <a:spcBef>
                <a:spcPts val="1200"/>
              </a:spcBef>
              <a:spcAft>
                <a:spcPts val="0"/>
              </a:spcAft>
              <a:buNone/>
            </a:pPr>
            <a:r>
              <a:t/>
            </a:r>
            <a:endParaRPr sz="1300">
              <a:latin typeface="Josefin Sans"/>
              <a:ea typeface="Josefin Sans"/>
              <a:cs typeface="Josefin Sans"/>
              <a:sym typeface="Josefin Sans"/>
            </a:endParaRPr>
          </a:p>
          <a:p>
            <a:pPr indent="0" lvl="0" marL="0" rtl="0" algn="l">
              <a:spcBef>
                <a:spcPts val="1200"/>
              </a:spcBef>
              <a:spcAft>
                <a:spcPts val="0"/>
              </a:spcAft>
              <a:buNone/>
            </a:pPr>
            <a:r>
              <a:t/>
            </a:r>
            <a:endParaRPr sz="1300">
              <a:latin typeface="Josefin Sans"/>
              <a:ea typeface="Josefin Sans"/>
              <a:cs typeface="Josefin Sans"/>
              <a:sym typeface="Josefin Sans"/>
            </a:endParaRPr>
          </a:p>
          <a:p>
            <a:pPr indent="0" lvl="0" marL="0" rtl="0" algn="l">
              <a:spcBef>
                <a:spcPts val="1200"/>
              </a:spcBef>
              <a:spcAft>
                <a:spcPts val="0"/>
              </a:spcAft>
              <a:buNone/>
            </a:pPr>
            <a:r>
              <a:t/>
            </a:r>
            <a:endParaRPr sz="1300">
              <a:latin typeface="Josefin Sans"/>
              <a:ea typeface="Josefin Sans"/>
              <a:cs typeface="Josefin Sans"/>
              <a:sym typeface="Josefin Sans"/>
            </a:endParaRPr>
          </a:p>
          <a:p>
            <a:pPr indent="0" lvl="0" marL="0" rtl="0" algn="l">
              <a:spcBef>
                <a:spcPts val="1200"/>
              </a:spcBef>
              <a:spcAft>
                <a:spcPts val="0"/>
              </a:spcAft>
              <a:buNone/>
            </a:pPr>
            <a:r>
              <a:t/>
            </a:r>
            <a:endParaRPr sz="1300">
              <a:latin typeface="Josefin Sans"/>
              <a:ea typeface="Josefin Sans"/>
              <a:cs typeface="Josefin Sans"/>
              <a:sym typeface="Josefin Sans"/>
            </a:endParaRPr>
          </a:p>
          <a:p>
            <a:pPr indent="0" lvl="0" marL="0" rtl="0" algn="l">
              <a:spcBef>
                <a:spcPts val="1200"/>
              </a:spcBef>
              <a:spcAft>
                <a:spcPts val="0"/>
              </a:spcAft>
              <a:buNone/>
            </a:pPr>
            <a:r>
              <a:t/>
            </a:r>
            <a:endParaRPr sz="1300">
              <a:latin typeface="Josefin Sans"/>
              <a:ea typeface="Josefin Sans"/>
              <a:cs typeface="Josefin Sans"/>
              <a:sym typeface="Josefin Sans"/>
            </a:endParaRPr>
          </a:p>
          <a:p>
            <a:pPr indent="0" lvl="0" marL="0" rtl="0" algn="l">
              <a:spcBef>
                <a:spcPts val="1200"/>
              </a:spcBef>
              <a:spcAft>
                <a:spcPts val="1200"/>
              </a:spcAft>
              <a:buNone/>
            </a:pPr>
            <a:r>
              <a:rPr lang="en" sz="1300">
                <a:latin typeface="Josefin Sans"/>
                <a:ea typeface="Josefin Sans"/>
                <a:cs typeface="Josefin Sans"/>
                <a:sym typeface="Josefin Sans"/>
              </a:rPr>
              <a:t>Once </a:t>
            </a:r>
            <a:r>
              <a:rPr lang="en" sz="1300">
                <a:latin typeface="Josefin Sans"/>
                <a:ea typeface="Josefin Sans"/>
                <a:cs typeface="Josefin Sans"/>
                <a:sym typeface="Josefin Sans"/>
              </a:rPr>
              <a:t>successfully</a:t>
            </a:r>
            <a:r>
              <a:rPr lang="en" sz="1300">
                <a:latin typeface="Josefin Sans"/>
                <a:ea typeface="Josefin Sans"/>
                <a:cs typeface="Josefin Sans"/>
                <a:sym typeface="Josefin Sans"/>
              </a:rPr>
              <a:t> installed and a</a:t>
            </a:r>
            <a:r>
              <a:rPr lang="en" sz="1300">
                <a:latin typeface="Josefin Sans"/>
                <a:ea typeface="Josefin Sans"/>
                <a:cs typeface="Josefin Sans"/>
                <a:sym typeface="Josefin Sans"/>
              </a:rPr>
              <a:t> suitable pathway is developed, the trajectory can be copied over to the autonomous Opmode which uses Roadrunner.</a:t>
            </a:r>
            <a:endParaRPr sz="1300">
              <a:latin typeface="Josefin Sans"/>
              <a:ea typeface="Josefin Sans"/>
              <a:cs typeface="Josefin Sans"/>
              <a:sym typeface="Josefin Sans"/>
            </a:endParaRPr>
          </a:p>
        </p:txBody>
      </p:sp>
      <p:pic>
        <p:nvPicPr>
          <p:cNvPr id="119" name="Google Shape;119;p22"/>
          <p:cNvPicPr preferRelativeResize="0"/>
          <p:nvPr/>
        </p:nvPicPr>
        <p:blipFill>
          <a:blip r:embed="rId3">
            <a:alphaModFix/>
          </a:blip>
          <a:stretch>
            <a:fillRect/>
          </a:stretch>
        </p:blipFill>
        <p:spPr>
          <a:xfrm>
            <a:off x="5112625" y="1488400"/>
            <a:ext cx="2101825" cy="2236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Meep Meep Installation</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latin typeface="Josefin Sans"/>
                <a:ea typeface="Josefin Sans"/>
                <a:cs typeface="Josefin Sans"/>
                <a:sym typeface="Josefin Sans"/>
              </a:rPr>
              <a:t>Guide through the installation process:</a:t>
            </a:r>
            <a:endParaRPr sz="1300">
              <a:latin typeface="Josefin Sans"/>
              <a:ea typeface="Josefin Sans"/>
              <a:cs typeface="Josefin Sans"/>
              <a:sym typeface="Josefin Sans"/>
            </a:endParaRPr>
          </a:p>
          <a:p>
            <a:pPr indent="0" lvl="0" marL="0" rtl="0" algn="ctr">
              <a:spcBef>
                <a:spcPts val="1200"/>
              </a:spcBef>
              <a:spcAft>
                <a:spcPts val="1200"/>
              </a:spcAft>
              <a:buNone/>
            </a:pPr>
            <a:r>
              <a:rPr lang="en" sz="1300" u="sng">
                <a:solidFill>
                  <a:schemeClr val="hlink"/>
                </a:solidFill>
                <a:latin typeface="Josefin Sans"/>
                <a:ea typeface="Josefin Sans"/>
                <a:cs typeface="Josefin Sans"/>
                <a:sym typeface="Josefin Sans"/>
                <a:hlinkClick r:id="rId3"/>
              </a:rPr>
              <a:t>https://github.com/rh-robotics/MeepMeep/blob/master/INSTALL.md</a:t>
            </a:r>
            <a:endParaRPr sz="1300">
              <a:latin typeface="Josefin Sans"/>
              <a:ea typeface="Josefin Sans"/>
              <a:cs typeface="Josefin Sans"/>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Meep Meep Programming</a:t>
            </a:r>
            <a:endParaRPr/>
          </a:p>
        </p:txBody>
      </p:sp>
      <p:sp>
        <p:nvSpPr>
          <p:cNvPr id="131" name="Google Shape;131;p24"/>
          <p:cNvSpPr txBox="1"/>
          <p:nvPr>
            <p:ph idx="1" type="body"/>
          </p:nvPr>
        </p:nvSpPr>
        <p:spPr>
          <a:xfrm>
            <a:off x="311700" y="1152475"/>
            <a:ext cx="838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Josefin Sans"/>
                <a:ea typeface="Josefin Sans"/>
                <a:cs typeface="Josefin Sans"/>
                <a:sym typeface="Josefin Sans"/>
              </a:rPr>
              <a:t>After a </a:t>
            </a:r>
            <a:r>
              <a:rPr lang="en" sz="1300">
                <a:latin typeface="Josefin Sans"/>
                <a:ea typeface="Josefin Sans"/>
                <a:cs typeface="Josefin Sans"/>
                <a:sym typeface="Josefin Sans"/>
              </a:rPr>
              <a:t>successful</a:t>
            </a:r>
            <a:r>
              <a:rPr lang="en" sz="1300">
                <a:latin typeface="Josefin Sans"/>
                <a:ea typeface="Josefin Sans"/>
                <a:cs typeface="Josefin Sans"/>
                <a:sym typeface="Josefin Sans"/>
              </a:rPr>
              <a:t> installation, a Meep Meep trajectory simulation can be built.</a:t>
            </a:r>
            <a:endParaRPr sz="1300">
              <a:latin typeface="Josefin Sans"/>
              <a:ea typeface="Josefin Sans"/>
              <a:cs typeface="Josefin Sans"/>
              <a:sym typeface="Josefin Sans"/>
            </a:endParaRPr>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latin typeface="Josefin Sans"/>
                <a:ea typeface="Josefin Sans"/>
                <a:cs typeface="Josefin Sans"/>
                <a:sym typeface="Josefin Sans"/>
              </a:rPr>
              <a:t>The basic commands follow the same principles as the roadrunner commands although with slight naming differences:</a:t>
            </a:r>
            <a:endParaRPr sz="1300">
              <a:latin typeface="Josefin Sans"/>
              <a:ea typeface="Josefin Sans"/>
              <a:cs typeface="Josefin Sans"/>
              <a:sym typeface="Josefin Sans"/>
            </a:endParaRPr>
          </a:p>
          <a:p>
            <a:pPr indent="0" lvl="0" marL="0" rtl="0" algn="l">
              <a:spcBef>
                <a:spcPts val="1200"/>
              </a:spcBef>
              <a:spcAft>
                <a:spcPts val="0"/>
              </a:spcAft>
              <a:buNone/>
            </a:pPr>
            <a:r>
              <a:rPr lang="en" sz="1300">
                <a:latin typeface="Josefin Sans"/>
                <a:ea typeface="Josefin Sans"/>
                <a:cs typeface="Josefin Sans"/>
                <a:sym typeface="Josefin Sans"/>
              </a:rPr>
              <a:t>RR: </a:t>
            </a:r>
            <a:r>
              <a:rPr lang="en" sz="1000">
                <a:solidFill>
                  <a:srgbClr val="BCBEC4"/>
                </a:solidFill>
                <a:highlight>
                  <a:srgbClr val="1E1F22"/>
                </a:highlight>
                <a:latin typeface="Courier New"/>
                <a:ea typeface="Courier New"/>
                <a:cs typeface="Courier New"/>
                <a:sym typeface="Courier New"/>
              </a:rPr>
              <a:t>.lineToSplineHeading(</a:t>
            </a: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Pose2d(-</a:t>
            </a:r>
            <a:r>
              <a:rPr lang="en" sz="1000">
                <a:solidFill>
                  <a:srgbClr val="2AACB8"/>
                </a:solidFill>
                <a:highlight>
                  <a:srgbClr val="1E1F22"/>
                </a:highlight>
                <a:latin typeface="Courier New"/>
                <a:ea typeface="Courier New"/>
                <a:cs typeface="Courier New"/>
                <a:sym typeface="Courier New"/>
              </a:rPr>
              <a:t>40</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36</a:t>
            </a:r>
            <a:r>
              <a:rPr lang="en" sz="1000">
                <a:solidFill>
                  <a:srgbClr val="BCBEC4"/>
                </a:solidFill>
                <a:highlight>
                  <a:srgbClr val="1E1F22"/>
                </a:highlight>
                <a:latin typeface="Courier New"/>
                <a:ea typeface="Courier New"/>
                <a:cs typeface="Courier New"/>
                <a:sym typeface="Courier New"/>
              </a:rPr>
              <a:t>, 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220</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1200"/>
              </a:spcAft>
              <a:buNone/>
            </a:pPr>
            <a:r>
              <a:rPr lang="en" sz="1300">
                <a:latin typeface="Josefin Sans"/>
                <a:ea typeface="Josefin Sans"/>
                <a:cs typeface="Josefin Sans"/>
                <a:sym typeface="Josefin Sans"/>
              </a:rPr>
              <a:t>MM:</a:t>
            </a:r>
            <a:r>
              <a:rPr lang="en" sz="1300"/>
              <a:t> </a:t>
            </a:r>
            <a:r>
              <a:rPr lang="en" sz="1000">
                <a:solidFill>
                  <a:srgbClr val="BCBEC4"/>
                </a:solidFill>
                <a:highlight>
                  <a:srgbClr val="1E1F22"/>
                </a:highlight>
                <a:latin typeface="Courier New"/>
                <a:ea typeface="Courier New"/>
                <a:cs typeface="Courier New"/>
                <a:sym typeface="Courier New"/>
              </a:rPr>
              <a:t>.strafeToSplineHeading(</a:t>
            </a: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Vector2d(-</a:t>
            </a:r>
            <a:r>
              <a:rPr lang="en" sz="1000">
                <a:solidFill>
                  <a:srgbClr val="2AACB8"/>
                </a:solidFill>
                <a:highlight>
                  <a:srgbClr val="1E1F22"/>
                </a:highlight>
                <a:latin typeface="Courier New"/>
                <a:ea typeface="Courier New"/>
                <a:cs typeface="Courier New"/>
                <a:sym typeface="Courier New"/>
              </a:rPr>
              <a:t>40</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36</a:t>
            </a:r>
            <a:r>
              <a:rPr lang="en" sz="1000">
                <a:solidFill>
                  <a:srgbClr val="BCBEC4"/>
                </a:solidFill>
                <a:highlight>
                  <a:srgbClr val="1E1F22"/>
                </a:highlight>
                <a:latin typeface="Courier New"/>
                <a:ea typeface="Courier New"/>
                <a:cs typeface="Courier New"/>
                <a:sym typeface="Courier New"/>
              </a:rPr>
              <a:t>), 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220</a:t>
            </a:r>
            <a:r>
              <a:rPr lang="en" sz="1000">
                <a:solidFill>
                  <a:srgbClr val="BCBEC4"/>
                </a:solidFill>
                <a:highlight>
                  <a:srgbClr val="1E1F22"/>
                </a:highlight>
                <a:latin typeface="Courier New"/>
                <a:ea typeface="Courier New"/>
                <a:cs typeface="Courier New"/>
                <a:sym typeface="Courier New"/>
              </a:rPr>
              <a:t>))</a:t>
            </a:r>
            <a:endParaRPr sz="1300"/>
          </a:p>
        </p:txBody>
      </p:sp>
      <p:pic>
        <p:nvPicPr>
          <p:cNvPr id="132" name="Google Shape;132;p24"/>
          <p:cNvPicPr preferRelativeResize="0"/>
          <p:nvPr/>
        </p:nvPicPr>
        <p:blipFill>
          <a:blip r:embed="rId3">
            <a:alphaModFix/>
          </a:blip>
          <a:stretch>
            <a:fillRect/>
          </a:stretch>
        </p:blipFill>
        <p:spPr>
          <a:xfrm>
            <a:off x="3833752" y="1756724"/>
            <a:ext cx="3767449" cy="638825"/>
          </a:xfrm>
          <a:prstGeom prst="rect">
            <a:avLst/>
          </a:prstGeom>
          <a:noFill/>
          <a:ln>
            <a:noFill/>
          </a:ln>
        </p:spPr>
      </p:pic>
      <p:pic>
        <p:nvPicPr>
          <p:cNvPr id="133" name="Google Shape;133;p24"/>
          <p:cNvPicPr preferRelativeResize="0"/>
          <p:nvPr/>
        </p:nvPicPr>
        <p:blipFill rotWithShape="1">
          <a:blip r:embed="rId4">
            <a:alphaModFix/>
          </a:blip>
          <a:srcRect b="46763" l="0" r="0" t="0"/>
          <a:stretch/>
        </p:blipFill>
        <p:spPr>
          <a:xfrm>
            <a:off x="370250" y="1580525"/>
            <a:ext cx="3463499" cy="99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Meep Meep Programming</a:t>
            </a:r>
            <a:endParaRPr/>
          </a:p>
        </p:txBody>
      </p:sp>
      <p:sp>
        <p:nvSpPr>
          <p:cNvPr id="139" name="Google Shape;139;p25"/>
          <p:cNvSpPr txBox="1"/>
          <p:nvPr>
            <p:ph idx="1" type="body"/>
          </p:nvPr>
        </p:nvSpPr>
        <p:spPr>
          <a:xfrm>
            <a:off x="311700" y="1152475"/>
            <a:ext cx="838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Josefin Sans"/>
                <a:ea typeface="Josefin Sans"/>
                <a:cs typeface="Josefin Sans"/>
                <a:sym typeface="Josefin Sans"/>
              </a:rPr>
              <a:t>Useful methods:</a:t>
            </a:r>
            <a:endParaRPr sz="1300">
              <a:latin typeface="Josefin Sans"/>
              <a:ea typeface="Josefin Sans"/>
              <a:cs typeface="Josefin Sans"/>
              <a:sym typeface="Josefin Sans"/>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.strafeTo(</a:t>
            </a: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Vector2d(-</a:t>
            </a:r>
            <a:r>
              <a:rPr lang="en" sz="1000">
                <a:solidFill>
                  <a:srgbClr val="2AACB8"/>
                </a:solidFill>
                <a:highlight>
                  <a:srgbClr val="1E1F22"/>
                </a:highlight>
                <a:latin typeface="Courier New"/>
                <a:ea typeface="Courier New"/>
                <a:cs typeface="Courier New"/>
                <a:sym typeface="Courier New"/>
              </a:rPr>
              <a:t>18</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31.5</a:t>
            </a:r>
            <a:r>
              <a:rPr lang="en" sz="1000">
                <a:solidFill>
                  <a:srgbClr val="BCBEC4"/>
                </a:solidFill>
                <a:highlight>
                  <a:srgbClr val="1E1F22"/>
                </a:highlight>
                <a:latin typeface="Courier New"/>
                <a:ea typeface="Courier New"/>
                <a:cs typeface="Courier New"/>
                <a:sym typeface="Courier New"/>
              </a:rPr>
              <a:t>))                                     - stable heading towards a new point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.waitSeconds(</a:t>
            </a:r>
            <a:r>
              <a:rPr lang="en" sz="1000">
                <a:solidFill>
                  <a:srgbClr val="2AACB8"/>
                </a:solidFill>
                <a:highlight>
                  <a:srgbClr val="1E1F22"/>
                </a:highlight>
                <a:latin typeface="Courier New"/>
                <a:ea typeface="Courier New"/>
                <a:cs typeface="Courier New"/>
                <a:sym typeface="Courier New"/>
              </a:rPr>
              <a:t>0.06</a:t>
            </a:r>
            <a:r>
              <a:rPr lang="en" sz="1000">
                <a:solidFill>
                  <a:srgbClr val="BCBEC4"/>
                </a:solidFill>
                <a:highlight>
                  <a:srgbClr val="1E1F22"/>
                </a:highlight>
                <a:latin typeface="Courier New"/>
                <a:ea typeface="Courier New"/>
                <a:cs typeface="Courier New"/>
                <a:sym typeface="Courier New"/>
              </a:rPr>
              <a:t>)                                                     - waiting x amount of seconds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.lineToSplineHeading(</a:t>
            </a: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Pose2d(-</a:t>
            </a:r>
            <a:r>
              <a:rPr lang="en" sz="1000">
                <a:solidFill>
                  <a:srgbClr val="2AACB8"/>
                </a:solidFill>
                <a:highlight>
                  <a:srgbClr val="1E1F22"/>
                </a:highlight>
                <a:latin typeface="Courier New"/>
                <a:ea typeface="Courier New"/>
                <a:cs typeface="Courier New"/>
                <a:sym typeface="Courier New"/>
              </a:rPr>
              <a:t>48</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49</a:t>
            </a:r>
            <a:r>
              <a:rPr lang="en" sz="1000">
                <a:solidFill>
                  <a:srgbClr val="BCBEC4"/>
                </a:solidFill>
                <a:highlight>
                  <a:srgbClr val="1E1F22"/>
                </a:highlight>
                <a:latin typeface="Courier New"/>
                <a:ea typeface="Courier New"/>
                <a:cs typeface="Courier New"/>
                <a:sym typeface="Courier New"/>
              </a:rPr>
              <a:t>, 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130</a:t>
            </a:r>
            <a:r>
              <a:rPr lang="en" sz="1000">
                <a:solidFill>
                  <a:srgbClr val="BCBEC4"/>
                </a:solidFill>
                <a:highlight>
                  <a:srgbClr val="1E1F22"/>
                </a:highlight>
                <a:latin typeface="Courier New"/>
                <a:ea typeface="Courier New"/>
                <a:cs typeface="Courier New"/>
                <a:sym typeface="Courier New"/>
              </a:rPr>
              <a:t>)))         - moving to new point with 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                                                                         different heading</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.setTangent(Math.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90</a:t>
            </a:r>
            <a:r>
              <a:rPr lang="en" sz="1000">
                <a:solidFill>
                  <a:srgbClr val="BCBEC4"/>
                </a:solidFill>
                <a:highlight>
                  <a:srgbClr val="1E1F22"/>
                </a:highlight>
                <a:latin typeface="Courier New"/>
                <a:ea typeface="Courier New"/>
                <a:cs typeface="Courier New"/>
                <a:sym typeface="Courier New"/>
              </a:rPr>
              <a:t>))                                        - setting starting direction to 90</a:t>
            </a:r>
            <a:endParaRPr sz="1000">
              <a:solidFill>
                <a:srgbClr val="BCBEC4"/>
              </a:solidFill>
              <a:highlight>
                <a:srgbClr val="1E1F22"/>
              </a:highlight>
              <a:latin typeface="Courier New"/>
              <a:ea typeface="Courier New"/>
              <a:cs typeface="Courier New"/>
              <a:sym typeface="Courier New"/>
            </a:endParaRPr>
          </a:p>
          <a:p>
            <a:pPr indent="0" lvl="0" marL="548640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 degrees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.splineToConstantHeading(</a:t>
            </a: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Vector2d(-</a:t>
            </a:r>
            <a:r>
              <a:rPr lang="en" sz="1000">
                <a:solidFill>
                  <a:srgbClr val="2AACB8"/>
                </a:solidFill>
                <a:highlight>
                  <a:srgbClr val="1E1F22"/>
                </a:highlight>
                <a:latin typeface="Courier New"/>
                <a:ea typeface="Courier New"/>
                <a:cs typeface="Courier New"/>
                <a:sym typeface="Courier New"/>
              </a:rPr>
              <a:t>43</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63</a:t>
            </a:r>
            <a:r>
              <a:rPr lang="en" sz="1000">
                <a:solidFill>
                  <a:srgbClr val="BCBEC4"/>
                </a:solidFill>
                <a:highlight>
                  <a:srgbClr val="1E1F22"/>
                </a:highlight>
                <a:latin typeface="Courier New"/>
                <a:ea typeface="Courier New"/>
                <a:cs typeface="Courier New"/>
                <a:sym typeface="Courier New"/>
              </a:rPr>
              <a:t>), 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90</a:t>
            </a:r>
            <a:r>
              <a:rPr lang="en" sz="1000">
                <a:solidFill>
                  <a:srgbClr val="BCBEC4"/>
                </a:solidFill>
                <a:highlight>
                  <a:srgbClr val="1E1F22"/>
                </a:highlight>
                <a:latin typeface="Courier New"/>
                <a:ea typeface="Courier New"/>
                <a:cs typeface="Courier New"/>
                <a:sym typeface="Courier New"/>
              </a:rPr>
              <a:t>))    - making a spline movement to a new</a:t>
            </a:r>
            <a:endParaRPr sz="1000">
              <a:solidFill>
                <a:srgbClr val="BCBEC4"/>
              </a:solidFill>
              <a:highlight>
                <a:srgbClr val="1E1F22"/>
              </a:highlight>
              <a:latin typeface="Courier New"/>
              <a:ea typeface="Courier New"/>
              <a:cs typeface="Courier New"/>
              <a:sym typeface="Courier New"/>
            </a:endParaRPr>
          </a:p>
          <a:p>
            <a:pPr indent="0" lvl="0" marL="0" rtl="0" algn="l">
              <a:spcBef>
                <a:spcPts val="1200"/>
              </a:spcBef>
              <a:spcAft>
                <a:spcPts val="1200"/>
              </a:spcAft>
              <a:buNone/>
            </a:pPr>
            <a:r>
              <a:rPr lang="en" sz="1000">
                <a:solidFill>
                  <a:srgbClr val="BCBEC4"/>
                </a:solidFill>
                <a:highlight>
                  <a:srgbClr val="1E1F22"/>
                </a:highlight>
                <a:latin typeface="Courier New"/>
                <a:ea typeface="Courier New"/>
                <a:cs typeface="Courier New"/>
                <a:sym typeface="Courier New"/>
              </a:rPr>
              <a:t>                                                                         point</a:t>
            </a:r>
            <a:endParaRPr sz="1000">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Meep Meep Programming</a:t>
            </a:r>
            <a:endParaRPr/>
          </a:p>
        </p:txBody>
      </p:sp>
      <p:sp>
        <p:nvSpPr>
          <p:cNvPr id="145" name="Google Shape;145;p26"/>
          <p:cNvSpPr txBox="1"/>
          <p:nvPr>
            <p:ph idx="1" type="body"/>
          </p:nvPr>
        </p:nvSpPr>
        <p:spPr>
          <a:xfrm>
            <a:off x="311700" y="1152475"/>
            <a:ext cx="838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latin typeface="Josefin Sans"/>
                <a:ea typeface="Josefin Sans"/>
                <a:cs typeface="Josefin Sans"/>
                <a:sym typeface="Josefin Sans"/>
              </a:rPr>
              <a:t>After developing your trajectory, switch to Meep Meep and press the run button at the top of Android Studio. A tab simulating your trajectory and the time it takes should be displayed.</a:t>
            </a:r>
            <a:endParaRPr sz="1000">
              <a:solidFill>
                <a:srgbClr val="BCBEC4"/>
              </a:solidFill>
              <a:highlight>
                <a:srgbClr val="1E1F22"/>
              </a:highlight>
              <a:latin typeface="Josefin Sans"/>
              <a:ea typeface="Josefin Sans"/>
              <a:cs typeface="Josefin Sans"/>
              <a:sym typeface="Josefin Sans"/>
            </a:endParaRPr>
          </a:p>
        </p:txBody>
      </p:sp>
      <p:pic>
        <p:nvPicPr>
          <p:cNvPr id="146" name="Google Shape;146;p26"/>
          <p:cNvPicPr preferRelativeResize="0"/>
          <p:nvPr/>
        </p:nvPicPr>
        <p:blipFill>
          <a:blip r:embed="rId3">
            <a:alphaModFix/>
          </a:blip>
          <a:stretch>
            <a:fillRect/>
          </a:stretch>
        </p:blipFill>
        <p:spPr>
          <a:xfrm>
            <a:off x="2874675" y="1825450"/>
            <a:ext cx="2904375" cy="3090300"/>
          </a:xfrm>
          <a:prstGeom prst="rect">
            <a:avLst/>
          </a:prstGeom>
          <a:noFill/>
          <a:ln>
            <a:noFill/>
          </a:ln>
        </p:spPr>
      </p:pic>
      <p:sp>
        <p:nvSpPr>
          <p:cNvPr id="147" name="Google Shape;147;p26"/>
          <p:cNvSpPr txBox="1"/>
          <p:nvPr/>
        </p:nvSpPr>
        <p:spPr>
          <a:xfrm>
            <a:off x="5929875" y="2699475"/>
            <a:ext cx="2995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lt2"/>
              </a:solidFill>
            </a:endParaRPr>
          </a:p>
        </p:txBody>
      </p:sp>
      <p:sp>
        <p:nvSpPr>
          <p:cNvPr id="148" name="Google Shape;148;p26"/>
          <p:cNvSpPr txBox="1"/>
          <p:nvPr/>
        </p:nvSpPr>
        <p:spPr>
          <a:xfrm>
            <a:off x="5866400" y="4160575"/>
            <a:ext cx="643500" cy="330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000">
                <a:solidFill>
                  <a:srgbClr val="BCBEC4"/>
                </a:solidFill>
                <a:highlight>
                  <a:srgbClr val="1E1F22"/>
                </a:highlight>
                <a:latin typeface="Courier New"/>
                <a:ea typeface="Courier New"/>
                <a:cs typeface="Courier New"/>
                <a:sym typeface="Courier New"/>
              </a:rPr>
              <a:t>Timer</a:t>
            </a:r>
            <a:endParaRPr/>
          </a:p>
        </p:txBody>
      </p:sp>
      <p:sp>
        <p:nvSpPr>
          <p:cNvPr id="149" name="Google Shape;149;p26"/>
          <p:cNvSpPr txBox="1"/>
          <p:nvPr/>
        </p:nvSpPr>
        <p:spPr>
          <a:xfrm>
            <a:off x="5956400" y="2458325"/>
            <a:ext cx="643500" cy="477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000">
                <a:solidFill>
                  <a:srgbClr val="BCBEC4"/>
                </a:solidFill>
                <a:highlight>
                  <a:srgbClr val="1E1F22"/>
                </a:highlight>
                <a:latin typeface="Courier New"/>
                <a:ea typeface="Courier New"/>
                <a:cs typeface="Courier New"/>
                <a:sym typeface="Courier New"/>
              </a:rPr>
              <a:t>Field map</a:t>
            </a:r>
            <a:endParaRPr/>
          </a:p>
        </p:txBody>
      </p:sp>
      <p:sp>
        <p:nvSpPr>
          <p:cNvPr id="150" name="Google Shape;150;p26"/>
          <p:cNvSpPr txBox="1"/>
          <p:nvPr/>
        </p:nvSpPr>
        <p:spPr>
          <a:xfrm>
            <a:off x="5901950" y="3364650"/>
            <a:ext cx="1124100" cy="330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000">
                <a:solidFill>
                  <a:srgbClr val="BCBEC4"/>
                </a:solidFill>
                <a:highlight>
                  <a:srgbClr val="1E1F22"/>
                </a:highlight>
                <a:latin typeface="Courier New"/>
                <a:ea typeface="Courier New"/>
                <a:cs typeface="Courier New"/>
                <a:sym typeface="Courier New"/>
              </a:rPr>
              <a:t>coordinates</a:t>
            </a:r>
            <a:endParaRPr/>
          </a:p>
        </p:txBody>
      </p:sp>
      <p:sp>
        <p:nvSpPr>
          <p:cNvPr id="151" name="Google Shape;151;p26"/>
          <p:cNvSpPr txBox="1"/>
          <p:nvPr/>
        </p:nvSpPr>
        <p:spPr>
          <a:xfrm>
            <a:off x="1641375" y="1935650"/>
            <a:ext cx="1007400" cy="915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000">
                <a:solidFill>
                  <a:srgbClr val="BCBEC4"/>
                </a:solidFill>
                <a:highlight>
                  <a:srgbClr val="1E1F22"/>
                </a:highlight>
                <a:latin typeface="Courier New"/>
                <a:ea typeface="Courier New"/>
                <a:cs typeface="Courier New"/>
                <a:sym typeface="Courier New"/>
              </a:rPr>
              <a:t>Tangent angle circle (increases clockwise)</a:t>
            </a:r>
            <a:endParaRPr sz="1000">
              <a:solidFill>
                <a:srgbClr val="BCBEC4"/>
              </a:solidFill>
              <a:highlight>
                <a:srgbClr val="1E1F22"/>
              </a:highlight>
              <a:latin typeface="Courier New"/>
              <a:ea typeface="Courier New"/>
              <a:cs typeface="Courier New"/>
              <a:sym typeface="Courier New"/>
            </a:endParaRPr>
          </a:p>
        </p:txBody>
      </p:sp>
      <p:sp>
        <p:nvSpPr>
          <p:cNvPr id="152" name="Google Shape;152;p26"/>
          <p:cNvSpPr txBox="1"/>
          <p:nvPr/>
        </p:nvSpPr>
        <p:spPr>
          <a:xfrm>
            <a:off x="1984600" y="3033750"/>
            <a:ext cx="824100" cy="330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000">
                <a:solidFill>
                  <a:srgbClr val="BCBEC4"/>
                </a:solidFill>
                <a:highlight>
                  <a:srgbClr val="1E1F22"/>
                </a:highlight>
                <a:latin typeface="Courier New"/>
                <a:ea typeface="Courier New"/>
                <a:cs typeface="Courier New"/>
                <a:sym typeface="Courier New"/>
              </a:rPr>
              <a:t>Robot</a:t>
            </a:r>
            <a:endParaRPr/>
          </a:p>
        </p:txBody>
      </p:sp>
      <p:sp>
        <p:nvSpPr>
          <p:cNvPr id="153" name="Google Shape;153;p26"/>
          <p:cNvSpPr txBox="1"/>
          <p:nvPr/>
        </p:nvSpPr>
        <p:spPr>
          <a:xfrm>
            <a:off x="1524675" y="3546850"/>
            <a:ext cx="1124100" cy="623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000">
                <a:solidFill>
                  <a:srgbClr val="BCBEC4"/>
                </a:solidFill>
                <a:highlight>
                  <a:srgbClr val="1E1F22"/>
                </a:highlight>
                <a:latin typeface="Courier New"/>
                <a:ea typeface="Courier New"/>
                <a:cs typeface="Courier New"/>
                <a:sym typeface="Courier New"/>
              </a:rPr>
              <a:t>Blue lines (entire trajectory)</a:t>
            </a:r>
            <a:endParaRPr/>
          </a:p>
        </p:txBody>
      </p:sp>
      <p:sp>
        <p:nvSpPr>
          <p:cNvPr id="154" name="Google Shape;154;p26"/>
          <p:cNvSpPr txBox="1"/>
          <p:nvPr/>
        </p:nvSpPr>
        <p:spPr>
          <a:xfrm>
            <a:off x="1641375" y="4146250"/>
            <a:ext cx="1124100" cy="769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000">
                <a:solidFill>
                  <a:srgbClr val="BCBEC4"/>
                </a:solidFill>
                <a:highlight>
                  <a:srgbClr val="1E1F22"/>
                </a:highlight>
                <a:latin typeface="Courier New"/>
                <a:ea typeface="Courier New"/>
                <a:cs typeface="Courier New"/>
                <a:sym typeface="Courier New"/>
              </a:rPr>
              <a:t>Bright blue line (current movement)</a:t>
            </a:r>
            <a:endParaRPr/>
          </a:p>
        </p:txBody>
      </p:sp>
      <p:cxnSp>
        <p:nvCxnSpPr>
          <p:cNvPr id="155" name="Google Shape;155;p26"/>
          <p:cNvCxnSpPr/>
          <p:nvPr/>
        </p:nvCxnSpPr>
        <p:spPr>
          <a:xfrm flipH="1" rot="10800000">
            <a:off x="2817475" y="2657950"/>
            <a:ext cx="567000" cy="546000"/>
          </a:xfrm>
          <a:prstGeom prst="curvedConnector3">
            <a:avLst>
              <a:gd fmla="val 50000" name="adj1"/>
            </a:avLst>
          </a:prstGeom>
          <a:noFill/>
          <a:ln cap="flat" cmpd="sng" w="19050">
            <a:solidFill>
              <a:srgbClr val="2AACB8"/>
            </a:solidFill>
            <a:prstDash val="solid"/>
            <a:round/>
            <a:headEnd len="med" w="med" type="none"/>
            <a:tailEnd len="med" w="med" type="triangle"/>
          </a:ln>
        </p:spPr>
      </p:cxnSp>
      <p:cxnSp>
        <p:nvCxnSpPr>
          <p:cNvPr id="156" name="Google Shape;156;p26"/>
          <p:cNvCxnSpPr/>
          <p:nvPr/>
        </p:nvCxnSpPr>
        <p:spPr>
          <a:xfrm rot="10800000">
            <a:off x="5523800" y="2652575"/>
            <a:ext cx="432600" cy="88500"/>
          </a:xfrm>
          <a:prstGeom prst="curvedConnector3">
            <a:avLst>
              <a:gd fmla="val 50000" name="adj1"/>
            </a:avLst>
          </a:prstGeom>
          <a:noFill/>
          <a:ln cap="flat" cmpd="sng" w="19050">
            <a:solidFill>
              <a:srgbClr val="2AACB8"/>
            </a:solidFill>
            <a:prstDash val="solid"/>
            <a:round/>
            <a:headEnd len="med" w="med" type="none"/>
            <a:tailEnd len="med" w="med" type="triangle"/>
          </a:ln>
        </p:spPr>
      </p:cxnSp>
      <p:cxnSp>
        <p:nvCxnSpPr>
          <p:cNvPr id="157" name="Google Shape;157;p26"/>
          <p:cNvCxnSpPr/>
          <p:nvPr/>
        </p:nvCxnSpPr>
        <p:spPr>
          <a:xfrm rot="10800000">
            <a:off x="5578250" y="3422450"/>
            <a:ext cx="323700" cy="102000"/>
          </a:xfrm>
          <a:prstGeom prst="curvedConnector3">
            <a:avLst>
              <a:gd fmla="val 79124" name="adj1"/>
            </a:avLst>
          </a:prstGeom>
          <a:noFill/>
          <a:ln cap="flat" cmpd="sng" w="19050">
            <a:solidFill>
              <a:srgbClr val="2AACB8"/>
            </a:solidFill>
            <a:prstDash val="solid"/>
            <a:round/>
            <a:headEnd len="med" w="med" type="none"/>
            <a:tailEnd len="med" w="med" type="triangle"/>
          </a:ln>
        </p:spPr>
      </p:cxnSp>
      <p:cxnSp>
        <p:nvCxnSpPr>
          <p:cNvPr id="158" name="Google Shape;158;p26"/>
          <p:cNvCxnSpPr/>
          <p:nvPr/>
        </p:nvCxnSpPr>
        <p:spPr>
          <a:xfrm flipH="1">
            <a:off x="4913450" y="4377025"/>
            <a:ext cx="988500" cy="496500"/>
          </a:xfrm>
          <a:prstGeom prst="curvedConnector3">
            <a:avLst>
              <a:gd fmla="val 50000" name="adj1"/>
            </a:avLst>
          </a:prstGeom>
          <a:noFill/>
          <a:ln cap="flat" cmpd="sng" w="19050">
            <a:solidFill>
              <a:srgbClr val="2AACB8"/>
            </a:solidFill>
            <a:prstDash val="solid"/>
            <a:round/>
            <a:headEnd len="med" w="med" type="none"/>
            <a:tailEnd len="med" w="med" type="triangle"/>
          </a:ln>
        </p:spPr>
      </p:cxnSp>
      <p:cxnSp>
        <p:nvCxnSpPr>
          <p:cNvPr id="159" name="Google Shape;159;p26"/>
          <p:cNvCxnSpPr/>
          <p:nvPr/>
        </p:nvCxnSpPr>
        <p:spPr>
          <a:xfrm flipH="1" rot="10800000">
            <a:off x="2387400" y="2299125"/>
            <a:ext cx="757800" cy="79500"/>
          </a:xfrm>
          <a:prstGeom prst="curvedConnector3">
            <a:avLst>
              <a:gd fmla="val 50000" name="adj1"/>
            </a:avLst>
          </a:prstGeom>
          <a:noFill/>
          <a:ln cap="flat" cmpd="sng" w="19050">
            <a:solidFill>
              <a:srgbClr val="2AACB8"/>
            </a:solidFill>
            <a:prstDash val="solid"/>
            <a:round/>
            <a:headEnd len="med" w="med" type="none"/>
            <a:tailEnd len="med" w="med" type="triangle"/>
          </a:ln>
        </p:spPr>
      </p:cxnSp>
      <p:cxnSp>
        <p:nvCxnSpPr>
          <p:cNvPr id="160" name="Google Shape;160;p26"/>
          <p:cNvCxnSpPr/>
          <p:nvPr/>
        </p:nvCxnSpPr>
        <p:spPr>
          <a:xfrm flipH="1" rot="10800000">
            <a:off x="2539800" y="2793100"/>
            <a:ext cx="1385400" cy="1105200"/>
          </a:xfrm>
          <a:prstGeom prst="curvedConnector3">
            <a:avLst>
              <a:gd fmla="val 93996" name="adj1"/>
            </a:avLst>
          </a:prstGeom>
          <a:noFill/>
          <a:ln cap="flat" cmpd="sng" w="19050">
            <a:solidFill>
              <a:srgbClr val="2AACB8"/>
            </a:solidFill>
            <a:prstDash val="solid"/>
            <a:round/>
            <a:headEnd len="med" w="med" type="none"/>
            <a:tailEnd len="med" w="med" type="triangle"/>
          </a:ln>
        </p:spPr>
      </p:cxnSp>
      <p:cxnSp>
        <p:nvCxnSpPr>
          <p:cNvPr id="161" name="Google Shape;161;p26"/>
          <p:cNvCxnSpPr/>
          <p:nvPr/>
        </p:nvCxnSpPr>
        <p:spPr>
          <a:xfrm rot="-5400000">
            <a:off x="2082000" y="3115675"/>
            <a:ext cx="1911000" cy="995400"/>
          </a:xfrm>
          <a:prstGeom prst="curvedConnector3">
            <a:avLst>
              <a:gd fmla="val 28698" name="adj1"/>
            </a:avLst>
          </a:prstGeom>
          <a:noFill/>
          <a:ln cap="flat" cmpd="sng" w="19050">
            <a:solidFill>
              <a:srgbClr val="2AACB8"/>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Josefin Sans"/>
                <a:ea typeface="Josefin Sans"/>
                <a:cs typeface="Josefin Sans"/>
                <a:sym typeface="Josefin Sans"/>
              </a:rPr>
              <a:t>Both 26145 and 24124 programmers use two </a:t>
            </a:r>
            <a:r>
              <a:rPr lang="en" sz="1300">
                <a:latin typeface="Josefin Sans"/>
                <a:ea typeface="Josefin Sans"/>
                <a:cs typeface="Josefin Sans"/>
                <a:sym typeface="Josefin Sans"/>
              </a:rPr>
              <a:t>libraries aside from the FTC SDK.</a:t>
            </a:r>
            <a:r>
              <a:rPr lang="en" sz="1300">
                <a:latin typeface="Josefin Sans"/>
                <a:ea typeface="Josefin Sans"/>
                <a:cs typeface="Josefin Sans"/>
                <a:sym typeface="Josefin Sans"/>
              </a:rPr>
              <a:t> Roadrunner, and Meep Meep.</a:t>
            </a:r>
            <a:endParaRPr sz="1300">
              <a:latin typeface="Josefin Sans"/>
              <a:ea typeface="Josefin Sans"/>
              <a:cs typeface="Josefin Sans"/>
              <a:sym typeface="Josefin Sans"/>
            </a:endParaRPr>
          </a:p>
          <a:p>
            <a:pPr indent="-311150" lvl="0" marL="457200" rtl="0" algn="l">
              <a:spcBef>
                <a:spcPts val="1200"/>
              </a:spcBef>
              <a:spcAft>
                <a:spcPts val="0"/>
              </a:spcAft>
              <a:buSzPts val="1300"/>
              <a:buFont typeface="Josefin Sans"/>
              <a:buChar char="-"/>
            </a:pPr>
            <a:r>
              <a:rPr lang="en" sz="1300">
                <a:latin typeface="Josefin Sans"/>
                <a:ea typeface="Josefin Sans"/>
                <a:cs typeface="Josefin Sans"/>
                <a:sym typeface="Josefin Sans"/>
              </a:rPr>
              <a:t>Roadrunner: Program used to calculate the robot’s position using various sensors, follow trajectories, and give power to the motors in the 30 second autonomous period. This library allows for creative and reliable pathway development quickly.</a:t>
            </a:r>
            <a:endParaRPr sz="1300">
              <a:latin typeface="Josefin Sans"/>
              <a:ea typeface="Josefin Sans"/>
              <a:cs typeface="Josefin Sans"/>
              <a:sym typeface="Josefin Sans"/>
            </a:endParaRPr>
          </a:p>
          <a:p>
            <a:pPr indent="-311150" lvl="0" marL="457200" rtl="0" algn="l">
              <a:spcBef>
                <a:spcPts val="0"/>
              </a:spcBef>
              <a:spcAft>
                <a:spcPts val="0"/>
              </a:spcAft>
              <a:buSzPts val="1300"/>
              <a:buFont typeface="Josefin Sans"/>
              <a:buChar char="-"/>
            </a:pPr>
            <a:r>
              <a:rPr lang="en" sz="1300">
                <a:latin typeface="Josefin Sans"/>
                <a:ea typeface="Josefin Sans"/>
                <a:cs typeface="Josefin Sans"/>
                <a:sym typeface="Josefin Sans"/>
              </a:rPr>
              <a:t>Meep Meep: Program used to develop and simulate trajectories (path the robot takes throughout the field) (This is not necessary for the robot to function, however, it saves a great amount of time).</a:t>
            </a:r>
            <a:endParaRPr sz="1300">
              <a:latin typeface="Josefin Sans"/>
              <a:ea typeface="Josefin Sans"/>
              <a:cs typeface="Josefin Sans"/>
              <a:sym typeface="Josefin Sans"/>
            </a:endParaRPr>
          </a:p>
        </p:txBody>
      </p:sp>
      <p:pic>
        <p:nvPicPr>
          <p:cNvPr id="61" name="Google Shape;61;p14"/>
          <p:cNvPicPr preferRelativeResize="0"/>
          <p:nvPr/>
        </p:nvPicPr>
        <p:blipFill>
          <a:blip r:embed="rId3">
            <a:alphaModFix/>
          </a:blip>
          <a:stretch>
            <a:fillRect/>
          </a:stretch>
        </p:blipFill>
        <p:spPr>
          <a:xfrm>
            <a:off x="3675113" y="2921275"/>
            <a:ext cx="1793775" cy="179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Roadrunner 1.0 Installation</a:t>
            </a:r>
            <a:endParaRPr/>
          </a:p>
        </p:txBody>
      </p:sp>
      <p:sp>
        <p:nvSpPr>
          <p:cNvPr id="67" name="Google Shape;67;p15"/>
          <p:cNvSpPr txBox="1"/>
          <p:nvPr>
            <p:ph idx="1" type="body"/>
          </p:nvPr>
        </p:nvSpPr>
        <p:spPr>
          <a:xfrm>
            <a:off x="311700" y="1152475"/>
            <a:ext cx="586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u="sng">
                <a:solidFill>
                  <a:schemeClr val="hlink"/>
                </a:solidFill>
                <a:latin typeface="Josefin Sans"/>
                <a:ea typeface="Josefin Sans"/>
                <a:cs typeface="Josefin Sans"/>
                <a:sym typeface="Josefin Sans"/>
                <a:hlinkClick r:id="rId3"/>
              </a:rPr>
              <a:t>https://rr.brott.dev/docs/v1-0/installation/</a:t>
            </a:r>
            <a:r>
              <a:rPr lang="en" sz="1300">
                <a:latin typeface="Josefin Sans"/>
                <a:ea typeface="Josefin Sans"/>
                <a:cs typeface="Josefin Sans"/>
                <a:sym typeface="Josefin Sans"/>
              </a:rPr>
              <a:t> ← follow all these steps in this link.</a:t>
            </a:r>
            <a:endParaRPr sz="1300">
              <a:latin typeface="Josefin Sans"/>
              <a:ea typeface="Josefin Sans"/>
              <a:cs typeface="Josefin Sans"/>
              <a:sym typeface="Josefin Sans"/>
            </a:endParaRPr>
          </a:p>
          <a:p>
            <a:pPr indent="-311150" lvl="0" marL="457200" rtl="0" algn="l">
              <a:spcBef>
                <a:spcPts val="1200"/>
              </a:spcBef>
              <a:spcAft>
                <a:spcPts val="0"/>
              </a:spcAft>
              <a:buSzPts val="1300"/>
              <a:buFont typeface="Josefin Sans"/>
              <a:buChar char="-"/>
            </a:pPr>
            <a:r>
              <a:rPr lang="en" sz="1300">
                <a:latin typeface="Josefin Sans"/>
                <a:ea typeface="Josefin Sans"/>
                <a:cs typeface="Josefin Sans"/>
                <a:sym typeface="Josefin Sans"/>
              </a:rPr>
              <a:t>Bookmarking the tab is </a:t>
            </a:r>
            <a:r>
              <a:rPr lang="en" sz="1300">
                <a:latin typeface="Josefin Sans"/>
                <a:ea typeface="Josefin Sans"/>
                <a:cs typeface="Josefin Sans"/>
                <a:sym typeface="Josefin Sans"/>
              </a:rPr>
              <a:t>recommended</a:t>
            </a:r>
            <a:r>
              <a:rPr lang="en" sz="1300">
                <a:latin typeface="Josefin Sans"/>
                <a:ea typeface="Josefin Sans"/>
                <a:cs typeface="Josefin Sans"/>
                <a:sym typeface="Josefin Sans"/>
              </a:rPr>
              <a:t> as you will be visiting it very frequently.</a:t>
            </a:r>
            <a:endParaRPr sz="1300">
              <a:latin typeface="Josefin Sans"/>
              <a:ea typeface="Josefin Sans"/>
              <a:cs typeface="Josefin Sans"/>
              <a:sym typeface="Josefin Sans"/>
            </a:endParaRPr>
          </a:p>
          <a:p>
            <a:pPr indent="0" lvl="0" marL="0" rtl="0" algn="l">
              <a:spcBef>
                <a:spcPts val="1200"/>
              </a:spcBef>
              <a:spcAft>
                <a:spcPts val="0"/>
              </a:spcAft>
              <a:buNone/>
            </a:pPr>
            <a:r>
              <a:t/>
            </a:r>
            <a:endParaRPr sz="1300">
              <a:latin typeface="Josefin Sans"/>
              <a:ea typeface="Josefin Sans"/>
              <a:cs typeface="Josefin Sans"/>
              <a:sym typeface="Josefin Sans"/>
            </a:endParaRPr>
          </a:p>
          <a:p>
            <a:pPr indent="-311150" lvl="0" marL="457200" rtl="0" algn="l">
              <a:spcBef>
                <a:spcPts val="1200"/>
              </a:spcBef>
              <a:spcAft>
                <a:spcPts val="0"/>
              </a:spcAft>
              <a:buSzPts val="1300"/>
              <a:buFont typeface="Josefin Sans"/>
              <a:buChar char="-"/>
            </a:pPr>
            <a:r>
              <a:rPr lang="en" sz="1300">
                <a:latin typeface="Josefin Sans"/>
                <a:ea typeface="Josefin Sans"/>
                <a:cs typeface="Josefin Sans"/>
                <a:sym typeface="Josefin Sans"/>
              </a:rPr>
              <a:t>All Roadrunner related information in this slideshow is derived from this documentation so you can visit it at any time.</a:t>
            </a:r>
            <a:endParaRPr sz="1300">
              <a:latin typeface="Josefin Sans"/>
              <a:ea typeface="Josefin Sans"/>
              <a:cs typeface="Josefin Sans"/>
              <a:sym typeface="Josefin Sans"/>
            </a:endParaRPr>
          </a:p>
          <a:p>
            <a:pPr indent="0" lvl="0" marL="0" rtl="0" algn="l">
              <a:spcBef>
                <a:spcPts val="1200"/>
              </a:spcBef>
              <a:spcAft>
                <a:spcPts val="0"/>
              </a:spcAft>
              <a:buNone/>
            </a:pPr>
            <a:r>
              <a:t/>
            </a:r>
            <a:endParaRPr sz="1300">
              <a:latin typeface="Josefin Sans"/>
              <a:ea typeface="Josefin Sans"/>
              <a:cs typeface="Josefin Sans"/>
              <a:sym typeface="Josefin Sans"/>
            </a:endParaRPr>
          </a:p>
          <a:p>
            <a:pPr indent="-311150" lvl="0" marL="457200" rtl="0" algn="l">
              <a:spcBef>
                <a:spcPts val="1200"/>
              </a:spcBef>
              <a:spcAft>
                <a:spcPts val="0"/>
              </a:spcAft>
              <a:buSzPts val="1300"/>
              <a:buFont typeface="Josefin Sans"/>
              <a:buChar char="-"/>
            </a:pPr>
            <a:r>
              <a:rPr lang="en" sz="1300">
                <a:latin typeface="Josefin Sans"/>
                <a:ea typeface="Josefin Sans"/>
                <a:cs typeface="Josefin Sans"/>
                <a:sym typeface="Josefin Sans"/>
              </a:rPr>
              <a:t>I recommend reading through all pages below 1.0.x and above 0.5.x on the left bar of contents.</a:t>
            </a:r>
            <a:endParaRPr sz="1300">
              <a:latin typeface="Josefin Sans"/>
              <a:ea typeface="Josefin Sans"/>
              <a:cs typeface="Josefin Sans"/>
              <a:sym typeface="Josefin Sans"/>
            </a:endParaRPr>
          </a:p>
        </p:txBody>
      </p:sp>
      <p:pic>
        <p:nvPicPr>
          <p:cNvPr id="68" name="Google Shape;68;p15" title="Screenshot 2025-04-29 at 9.16.51 AM.png"/>
          <p:cNvPicPr preferRelativeResize="0"/>
          <p:nvPr/>
        </p:nvPicPr>
        <p:blipFill>
          <a:blip r:embed="rId4">
            <a:alphaModFix/>
          </a:blip>
          <a:stretch>
            <a:fillRect/>
          </a:stretch>
        </p:blipFill>
        <p:spPr>
          <a:xfrm>
            <a:off x="6549151" y="175387"/>
            <a:ext cx="1531825" cy="47927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Roadrunner 1.0 Tuning</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Josefin Sans"/>
              <a:buChar char="-"/>
            </a:pPr>
            <a:r>
              <a:rPr lang="en" sz="1300">
                <a:latin typeface="Josefin Sans"/>
                <a:ea typeface="Josefin Sans"/>
                <a:cs typeface="Josefin Sans"/>
                <a:sym typeface="Josefin Sans"/>
              </a:rPr>
              <a:t>This step is time consuming and </a:t>
            </a:r>
            <a:r>
              <a:rPr lang="en" sz="1300">
                <a:latin typeface="Josefin Sans"/>
                <a:ea typeface="Josefin Sans"/>
                <a:cs typeface="Josefin Sans"/>
                <a:sym typeface="Josefin Sans"/>
              </a:rPr>
              <a:t>repetitive</a:t>
            </a:r>
            <a:r>
              <a:rPr lang="en" sz="1300">
                <a:latin typeface="Josefin Sans"/>
                <a:ea typeface="Josefin Sans"/>
                <a:cs typeface="Josefin Sans"/>
                <a:sym typeface="Josefin Sans"/>
              </a:rPr>
              <a:t>. For Roadrunner to function properly, it must be tuned to a specific robot’s weight, odometry positions, and errors. The Roadrunner docs has a page dedicated to tuning different types of robots: </a:t>
            </a:r>
            <a:r>
              <a:rPr lang="en" sz="1300" u="sng">
                <a:solidFill>
                  <a:schemeClr val="hlink"/>
                </a:solidFill>
                <a:latin typeface="Josefin Sans"/>
                <a:ea typeface="Josefin Sans"/>
                <a:cs typeface="Josefin Sans"/>
                <a:sym typeface="Josefin Sans"/>
                <a:hlinkClick r:id="rId3"/>
              </a:rPr>
              <a:t>https://rr.brott.dev/docs/v1-0/tuning/</a:t>
            </a:r>
            <a:r>
              <a:rPr lang="en" sz="1300">
                <a:latin typeface="Josefin Sans"/>
                <a:ea typeface="Josefin Sans"/>
                <a:cs typeface="Josefin Sans"/>
                <a:sym typeface="Josefin Sans"/>
              </a:rPr>
              <a:t> </a:t>
            </a:r>
            <a:endParaRPr sz="1300">
              <a:latin typeface="Josefin Sans"/>
              <a:ea typeface="Josefin Sans"/>
              <a:cs typeface="Josefin Sans"/>
              <a:sym typeface="Josefin Sans"/>
            </a:endParaRPr>
          </a:p>
          <a:p>
            <a:pPr indent="0" lvl="0" marL="0" rtl="0" algn="l">
              <a:spcBef>
                <a:spcPts val="1200"/>
              </a:spcBef>
              <a:spcAft>
                <a:spcPts val="0"/>
              </a:spcAft>
              <a:buNone/>
            </a:pPr>
            <a:r>
              <a:rPr lang="en" sz="1300">
                <a:latin typeface="Josefin Sans"/>
                <a:ea typeface="Josefin Sans"/>
                <a:cs typeface="Josefin Sans"/>
                <a:sym typeface="Josefin Sans"/>
              </a:rPr>
              <a:t>Tuning variables:</a:t>
            </a:r>
            <a:endParaRPr sz="1300">
              <a:latin typeface="Josefin Sans"/>
              <a:ea typeface="Josefin Sans"/>
              <a:cs typeface="Josefin Sans"/>
              <a:sym typeface="Josefin Sans"/>
            </a:endParaRPr>
          </a:p>
          <a:p>
            <a:pPr indent="0" lvl="0" marL="0" rtl="0" algn="l">
              <a:spcBef>
                <a:spcPts val="1200"/>
              </a:spcBef>
              <a:spcAft>
                <a:spcPts val="1200"/>
              </a:spcAft>
              <a:buNone/>
            </a:pPr>
            <a:r>
              <a:t/>
            </a:r>
            <a:endParaRPr sz="1300">
              <a:latin typeface="Josefin Sans"/>
              <a:ea typeface="Josefin Sans"/>
              <a:cs typeface="Josefin Sans"/>
              <a:sym typeface="Josefin Sans"/>
            </a:endParaRPr>
          </a:p>
        </p:txBody>
      </p:sp>
      <p:pic>
        <p:nvPicPr>
          <p:cNvPr id="75" name="Google Shape;75;p16"/>
          <p:cNvPicPr preferRelativeResize="0"/>
          <p:nvPr/>
        </p:nvPicPr>
        <p:blipFill>
          <a:blip r:embed="rId4">
            <a:alphaModFix/>
          </a:blip>
          <a:stretch>
            <a:fillRect/>
          </a:stretch>
        </p:blipFill>
        <p:spPr>
          <a:xfrm>
            <a:off x="1738597" y="2028875"/>
            <a:ext cx="4115201" cy="2910501"/>
          </a:xfrm>
          <a:prstGeom prst="rect">
            <a:avLst/>
          </a:prstGeom>
          <a:noFill/>
          <a:ln>
            <a:noFill/>
          </a:ln>
        </p:spPr>
      </p:pic>
      <p:pic>
        <p:nvPicPr>
          <p:cNvPr id="76" name="Google Shape;76;p16"/>
          <p:cNvPicPr preferRelativeResize="0"/>
          <p:nvPr/>
        </p:nvPicPr>
        <p:blipFill>
          <a:blip r:embed="rId5">
            <a:alphaModFix/>
          </a:blip>
          <a:stretch>
            <a:fillRect/>
          </a:stretch>
        </p:blipFill>
        <p:spPr>
          <a:xfrm>
            <a:off x="5647475" y="2028874"/>
            <a:ext cx="3373199" cy="70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Roadrunner 1.0 Trajectories</a:t>
            </a:r>
            <a:endParaRPr/>
          </a:p>
        </p:txBody>
      </p:sp>
      <p:sp>
        <p:nvSpPr>
          <p:cNvPr id="82" name="Google Shape;82;p17"/>
          <p:cNvSpPr txBox="1"/>
          <p:nvPr>
            <p:ph idx="1" type="body"/>
          </p:nvPr>
        </p:nvSpPr>
        <p:spPr>
          <a:xfrm>
            <a:off x="311700" y="975650"/>
            <a:ext cx="3884100" cy="38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Josefin Sans"/>
                <a:ea typeface="Josefin Sans"/>
                <a:cs typeface="Josefin Sans"/>
                <a:sym typeface="Josefin Sans"/>
              </a:rPr>
              <a:t>Initializing and </a:t>
            </a:r>
            <a:r>
              <a:rPr lang="en" sz="1300">
                <a:latin typeface="Josefin Sans"/>
                <a:ea typeface="Josefin Sans"/>
                <a:cs typeface="Josefin Sans"/>
                <a:sym typeface="Josefin Sans"/>
              </a:rPr>
              <a:t>Building a trajectory:</a:t>
            </a:r>
            <a:endParaRPr sz="1300">
              <a:latin typeface="Josefin Sans"/>
              <a:ea typeface="Josefin Sans"/>
              <a:cs typeface="Josefin Sans"/>
              <a:sym typeface="Josefin Sans"/>
            </a:endParaRPr>
          </a:p>
          <a:p>
            <a:pPr indent="-311150" lvl="0" marL="457200" rtl="0" algn="l">
              <a:spcBef>
                <a:spcPts val="1200"/>
              </a:spcBef>
              <a:spcAft>
                <a:spcPts val="0"/>
              </a:spcAft>
              <a:buSzPts val="1300"/>
              <a:buFont typeface="Josefin Sans"/>
              <a:buAutoNum type="arabicParenR"/>
            </a:pPr>
            <a:r>
              <a:rPr lang="en" sz="1300">
                <a:latin typeface="Josefin Sans"/>
                <a:ea typeface="Josefin Sans"/>
                <a:cs typeface="Josefin Sans"/>
                <a:sym typeface="Josefin Sans"/>
              </a:rPr>
              <a:t>Create a file and give it a name of your choice</a:t>
            </a:r>
            <a:endParaRPr sz="1300">
              <a:latin typeface="Josefin Sans"/>
              <a:ea typeface="Josefin Sans"/>
              <a:cs typeface="Josefin Sans"/>
              <a:sym typeface="Josefin Sans"/>
            </a:endParaRPr>
          </a:p>
          <a:p>
            <a:pPr indent="-311150" lvl="0" marL="457200" rtl="0" algn="l">
              <a:spcBef>
                <a:spcPts val="0"/>
              </a:spcBef>
              <a:spcAft>
                <a:spcPts val="0"/>
              </a:spcAft>
              <a:buSzPts val="1300"/>
              <a:buFont typeface="Josefin Sans"/>
              <a:buAutoNum type="arabicParenR"/>
            </a:pPr>
            <a:r>
              <a:rPr lang="en" sz="1300">
                <a:latin typeface="Josefin Sans"/>
                <a:ea typeface="Josefin Sans"/>
                <a:cs typeface="Josefin Sans"/>
                <a:sym typeface="Josefin Sans"/>
              </a:rPr>
              <a:t>Create variables</a:t>
            </a:r>
            <a:endParaRPr sz="1300">
              <a:latin typeface="Josefin Sans"/>
              <a:ea typeface="Josefin Sans"/>
              <a:cs typeface="Josefin Sans"/>
              <a:sym typeface="Josefin Sans"/>
            </a:endParaRPr>
          </a:p>
          <a:p>
            <a:pPr indent="-311150" lvl="0" marL="457200" rtl="0" algn="l">
              <a:spcBef>
                <a:spcPts val="0"/>
              </a:spcBef>
              <a:spcAft>
                <a:spcPts val="0"/>
              </a:spcAft>
              <a:buSzPts val="1300"/>
              <a:buFont typeface="Josefin Sans"/>
              <a:buAutoNum type="arabicParenR"/>
            </a:pPr>
            <a:r>
              <a:rPr lang="en" sz="1300">
                <a:latin typeface="Josefin Sans"/>
                <a:ea typeface="Josefin Sans"/>
                <a:cs typeface="Josefin Sans"/>
                <a:sym typeface="Josefin Sans"/>
              </a:rPr>
              <a:t>Create actions</a:t>
            </a:r>
            <a:endParaRPr sz="1300">
              <a:latin typeface="Josefin Sans"/>
              <a:ea typeface="Josefin Sans"/>
              <a:cs typeface="Josefin Sans"/>
              <a:sym typeface="Josefin Sans"/>
            </a:endParaRPr>
          </a:p>
          <a:p>
            <a:pPr indent="-311150" lvl="0" marL="457200" rtl="0" algn="l">
              <a:spcBef>
                <a:spcPts val="0"/>
              </a:spcBef>
              <a:spcAft>
                <a:spcPts val="0"/>
              </a:spcAft>
              <a:buSzPts val="1300"/>
              <a:buFont typeface="Josefin Sans"/>
              <a:buAutoNum type="arabicParenR"/>
            </a:pPr>
            <a:r>
              <a:rPr lang="en" sz="1300">
                <a:latin typeface="Josefin Sans"/>
                <a:ea typeface="Josefin Sans"/>
                <a:cs typeface="Josefin Sans"/>
                <a:sym typeface="Josefin Sans"/>
              </a:rPr>
              <a:t>Determining starting position</a:t>
            </a:r>
            <a:endParaRPr sz="1300">
              <a:latin typeface="Josefin Sans"/>
              <a:ea typeface="Josefin Sans"/>
              <a:cs typeface="Josefin Sans"/>
              <a:sym typeface="Josefin Sans"/>
            </a:endParaRPr>
          </a:p>
          <a:p>
            <a:pPr indent="-311150" lvl="0" marL="457200" rtl="0" algn="l">
              <a:spcBef>
                <a:spcPts val="0"/>
              </a:spcBef>
              <a:spcAft>
                <a:spcPts val="0"/>
              </a:spcAft>
              <a:buSzPts val="1300"/>
              <a:buFont typeface="Josefin Sans"/>
              <a:buAutoNum type="arabicParenR"/>
            </a:pPr>
            <a:r>
              <a:rPr lang="en" sz="1300">
                <a:latin typeface="Josefin Sans"/>
                <a:ea typeface="Josefin Sans"/>
                <a:cs typeface="Josefin Sans"/>
                <a:sym typeface="Josefin Sans"/>
              </a:rPr>
              <a:t>Initialize</a:t>
            </a:r>
            <a:endParaRPr sz="1300">
              <a:latin typeface="Josefin Sans"/>
              <a:ea typeface="Josefin Sans"/>
              <a:cs typeface="Josefin Sans"/>
              <a:sym typeface="Josefin Sans"/>
            </a:endParaRPr>
          </a:p>
          <a:p>
            <a:pPr indent="-311150" lvl="0" marL="457200" rtl="0" algn="l">
              <a:spcBef>
                <a:spcPts val="0"/>
              </a:spcBef>
              <a:spcAft>
                <a:spcPts val="0"/>
              </a:spcAft>
              <a:buSzPts val="1300"/>
              <a:buFont typeface="Josefin Sans"/>
              <a:buAutoNum type="arabicParenR"/>
            </a:pPr>
            <a:r>
              <a:rPr lang="en" sz="1300">
                <a:latin typeface="Josefin Sans"/>
                <a:ea typeface="Josefin Sans"/>
                <a:cs typeface="Josefin Sans"/>
                <a:sym typeface="Josefin Sans"/>
              </a:rPr>
              <a:t>Building trajectory</a:t>
            </a:r>
            <a:endParaRPr sz="1300">
              <a:latin typeface="Josefin Sans"/>
              <a:ea typeface="Josefin Sans"/>
              <a:cs typeface="Josefin Sans"/>
              <a:sym typeface="Josefin Sans"/>
            </a:endParaRPr>
          </a:p>
          <a:p>
            <a:pPr indent="-311150" lvl="0" marL="457200" rtl="0" algn="l">
              <a:spcBef>
                <a:spcPts val="0"/>
              </a:spcBef>
              <a:spcAft>
                <a:spcPts val="0"/>
              </a:spcAft>
              <a:buSzPts val="1300"/>
              <a:buFont typeface="Josefin Sans"/>
              <a:buAutoNum type="arabicParenR"/>
            </a:pPr>
            <a:r>
              <a:rPr lang="en" sz="1300">
                <a:latin typeface="Josefin Sans"/>
                <a:ea typeface="Josefin Sans"/>
                <a:cs typeface="Josefin Sans"/>
                <a:sym typeface="Josefin Sans"/>
              </a:rPr>
              <a:t>Placing the trajectory in a sequential action and calling the action’s command.</a:t>
            </a:r>
            <a:endParaRPr sz="1300">
              <a:latin typeface="Josefin Sans"/>
              <a:ea typeface="Josefin Sans"/>
              <a:cs typeface="Josefin Sans"/>
              <a:sym typeface="Josefin Sans"/>
            </a:endParaRPr>
          </a:p>
          <a:p>
            <a:pPr indent="0" lvl="0" marL="0" rtl="0" algn="l">
              <a:spcBef>
                <a:spcPts val="1200"/>
              </a:spcBef>
              <a:spcAft>
                <a:spcPts val="1200"/>
              </a:spcAft>
              <a:buNone/>
            </a:pPr>
            <a:r>
              <a:rPr lang="en" sz="1300">
                <a:latin typeface="Josefin Sans"/>
                <a:ea typeface="Josefin Sans"/>
                <a:cs typeface="Josefin Sans"/>
                <a:sym typeface="Josefin Sans"/>
              </a:rPr>
              <a:t>A sample code is given in the building a CENTERSTAGE autonomous part of the RR docs. Experiment with that code and see what works for you.</a:t>
            </a:r>
            <a:endParaRPr sz="1300">
              <a:latin typeface="Josefin Sans"/>
              <a:ea typeface="Josefin Sans"/>
              <a:cs typeface="Josefin Sans"/>
              <a:sym typeface="Josefin Sans"/>
            </a:endParaRPr>
          </a:p>
        </p:txBody>
      </p:sp>
      <p:pic>
        <p:nvPicPr>
          <p:cNvPr id="83" name="Google Shape;83;p17"/>
          <p:cNvPicPr preferRelativeResize="0"/>
          <p:nvPr/>
        </p:nvPicPr>
        <p:blipFill>
          <a:blip r:embed="rId3">
            <a:alphaModFix/>
          </a:blip>
          <a:stretch>
            <a:fillRect/>
          </a:stretch>
        </p:blipFill>
        <p:spPr>
          <a:xfrm>
            <a:off x="4811225" y="661263"/>
            <a:ext cx="3740001"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Roadrunner 1.0 Trajectory/Action Commands</a:t>
            </a:r>
            <a:endParaRPr/>
          </a:p>
        </p:txBody>
      </p:sp>
      <p:sp>
        <p:nvSpPr>
          <p:cNvPr id="89" name="Google Shape;89;p18"/>
          <p:cNvSpPr txBox="1"/>
          <p:nvPr>
            <p:ph idx="1" type="body"/>
          </p:nvPr>
        </p:nvSpPr>
        <p:spPr>
          <a:xfrm>
            <a:off x="311700" y="1152475"/>
            <a:ext cx="8520600" cy="3882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330">
                <a:latin typeface="Josefin Sans"/>
                <a:ea typeface="Josefin Sans"/>
                <a:cs typeface="Josefin Sans"/>
                <a:sym typeface="Josefin Sans"/>
              </a:rPr>
              <a:t>Tangents: Controls which direction the robot will start to move in. Tangent angles are presented on the top left corner of the Meep Meep tab (More about this later in the slides). Experiment with tangents to get a strong understanding of them. Ending tangents are also present in some commands, which control how the robot ends its movement.</a:t>
            </a:r>
            <a:endParaRPr sz="1330">
              <a:latin typeface="Josefin Sans"/>
              <a:ea typeface="Josefin Sans"/>
              <a:cs typeface="Josefin Sans"/>
              <a:sym typeface="Josefin Sans"/>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.setTangent(Math.toRadians(</a:t>
            </a:r>
            <a:r>
              <a:rPr lang="en" sz="1000">
                <a:solidFill>
                  <a:srgbClr val="2AACB8"/>
                </a:solidFill>
                <a:highlight>
                  <a:srgbClr val="1E1F22"/>
                </a:highlight>
                <a:latin typeface="Courier New"/>
                <a:ea typeface="Courier New"/>
                <a:cs typeface="Courier New"/>
                <a:sym typeface="Courier New"/>
              </a:rPr>
              <a:t>0</a:t>
            </a:r>
            <a:r>
              <a:rPr lang="en" sz="1000">
                <a:solidFill>
                  <a:srgbClr val="BCBEC4"/>
                </a:solidFill>
                <a:highlight>
                  <a:srgbClr val="1E1F22"/>
                </a:highlight>
                <a:latin typeface="Courier New"/>
                <a:ea typeface="Courier New"/>
                <a:cs typeface="Courier New"/>
                <a:sym typeface="Courier New"/>
              </a:rPr>
              <a:t>))                Robot will move along the trajectory starting by going left</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.setTangent(Math.toRadians(</a:t>
            </a:r>
            <a:r>
              <a:rPr lang="en" sz="1000">
                <a:solidFill>
                  <a:srgbClr val="2AACB8"/>
                </a:solidFill>
                <a:highlight>
                  <a:srgbClr val="1E1F22"/>
                </a:highlight>
                <a:latin typeface="Courier New"/>
                <a:ea typeface="Courier New"/>
                <a:cs typeface="Courier New"/>
                <a:sym typeface="Courier New"/>
              </a:rPr>
              <a:t>90</a:t>
            </a:r>
            <a:r>
              <a:rPr lang="en" sz="1000">
                <a:solidFill>
                  <a:srgbClr val="BCBEC4"/>
                </a:solidFill>
                <a:highlight>
                  <a:srgbClr val="1E1F22"/>
                </a:highlight>
                <a:latin typeface="Courier New"/>
                <a:ea typeface="Courier New"/>
                <a:cs typeface="Courier New"/>
                <a:sym typeface="Courier New"/>
              </a:rPr>
              <a:t>))               Robot will move along the trajectory starting by going forward</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.setTangent(Math.toRadians(</a:t>
            </a:r>
            <a:r>
              <a:rPr lang="en" sz="1000">
                <a:solidFill>
                  <a:srgbClr val="2AACB8"/>
                </a:solidFill>
                <a:highlight>
                  <a:srgbClr val="1E1F22"/>
                </a:highlight>
                <a:latin typeface="Courier New"/>
                <a:ea typeface="Courier New"/>
                <a:cs typeface="Courier New"/>
                <a:sym typeface="Courier New"/>
              </a:rPr>
              <a:t>180</a:t>
            </a:r>
            <a:r>
              <a:rPr lang="en" sz="1000">
                <a:solidFill>
                  <a:srgbClr val="BCBEC4"/>
                </a:solidFill>
                <a:highlight>
                  <a:srgbClr val="1E1F22"/>
                </a:highlight>
                <a:latin typeface="Courier New"/>
                <a:ea typeface="Courier New"/>
                <a:cs typeface="Courier New"/>
                <a:sym typeface="Courier New"/>
              </a:rPr>
              <a:t>))              Robot will move along the trajectory starting by going right</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1200"/>
              </a:spcAft>
              <a:buNone/>
            </a:pPr>
            <a:r>
              <a:rPr lang="en" sz="1000">
                <a:solidFill>
                  <a:srgbClr val="BCBEC4"/>
                </a:solidFill>
                <a:highlight>
                  <a:srgbClr val="1E1F22"/>
                </a:highlight>
                <a:latin typeface="Courier New"/>
                <a:ea typeface="Courier New"/>
                <a:cs typeface="Courier New"/>
                <a:sym typeface="Courier New"/>
              </a:rPr>
              <a:t>.setTangent(Math.toRadians(</a:t>
            </a:r>
            <a:r>
              <a:rPr lang="en" sz="1000">
                <a:solidFill>
                  <a:srgbClr val="2AACB8"/>
                </a:solidFill>
                <a:highlight>
                  <a:srgbClr val="1E1F22"/>
                </a:highlight>
                <a:latin typeface="Courier New"/>
                <a:ea typeface="Courier New"/>
                <a:cs typeface="Courier New"/>
                <a:sym typeface="Courier New"/>
              </a:rPr>
              <a:t>270</a:t>
            </a:r>
            <a:r>
              <a:rPr lang="en" sz="1000">
                <a:solidFill>
                  <a:srgbClr val="BCBEC4"/>
                </a:solidFill>
                <a:highlight>
                  <a:srgbClr val="1E1F22"/>
                </a:highlight>
                <a:latin typeface="Courier New"/>
                <a:ea typeface="Courier New"/>
                <a:cs typeface="Courier New"/>
                <a:sym typeface="Courier New"/>
              </a:rPr>
              <a:t>))              Robot will move along the trajectory starting by going backward</a:t>
            </a:r>
            <a:endParaRPr sz="1000">
              <a:solidFill>
                <a:srgbClr val="BCBEC4"/>
              </a:solidFill>
              <a:highlight>
                <a:srgbClr val="1E1F22"/>
              </a:highlight>
              <a:latin typeface="Courier New"/>
              <a:ea typeface="Courier New"/>
              <a:cs typeface="Courier New"/>
              <a:sym typeface="Courier New"/>
            </a:endParaRPr>
          </a:p>
        </p:txBody>
      </p:sp>
      <p:sp>
        <p:nvSpPr>
          <p:cNvPr id="90" name="Google Shape;90;p18"/>
          <p:cNvSpPr/>
          <p:nvPr/>
        </p:nvSpPr>
        <p:spPr>
          <a:xfrm>
            <a:off x="5755882" y="2393709"/>
            <a:ext cx="1031275" cy="183250"/>
          </a:xfrm>
          <a:custGeom>
            <a:rect b="b" l="l" r="r" t="t"/>
            <a:pathLst>
              <a:path extrusionOk="0" h="7330" w="41251">
                <a:moveTo>
                  <a:pt x="62" y="7331"/>
                </a:moveTo>
                <a:cubicBezTo>
                  <a:pt x="-155" y="4726"/>
                  <a:pt x="377" y="339"/>
                  <a:pt x="2975" y="50"/>
                </a:cubicBezTo>
                <a:cubicBezTo>
                  <a:pt x="6551" y="-347"/>
                  <a:pt x="8949" y="4905"/>
                  <a:pt x="12544" y="5043"/>
                </a:cubicBezTo>
                <a:cubicBezTo>
                  <a:pt x="22107" y="5411"/>
                  <a:pt x="31682" y="4835"/>
                  <a:pt x="41252" y="4835"/>
                </a:cubicBezTo>
              </a:path>
            </a:pathLst>
          </a:custGeom>
          <a:noFill/>
          <a:ln cap="flat" cmpd="sng" w="38100">
            <a:solidFill>
              <a:srgbClr val="2AACB8"/>
            </a:solidFill>
            <a:prstDash val="solid"/>
            <a:round/>
            <a:headEnd len="med" w="med" type="none"/>
            <a:tailEnd len="med" w="med" type="triangle"/>
          </a:ln>
        </p:spPr>
      </p:sp>
      <p:sp>
        <p:nvSpPr>
          <p:cNvPr id="91" name="Google Shape;91;p18"/>
          <p:cNvSpPr/>
          <p:nvPr/>
        </p:nvSpPr>
        <p:spPr>
          <a:xfrm>
            <a:off x="5755875" y="3110325"/>
            <a:ext cx="863325" cy="21350"/>
          </a:xfrm>
          <a:custGeom>
            <a:rect b="b" l="l" r="r" t="t"/>
            <a:pathLst>
              <a:path extrusionOk="0" h="854" w="34533">
                <a:moveTo>
                  <a:pt x="0" y="624"/>
                </a:moveTo>
                <a:cubicBezTo>
                  <a:pt x="11490" y="1342"/>
                  <a:pt x="23020" y="0"/>
                  <a:pt x="34533" y="0"/>
                </a:cubicBezTo>
              </a:path>
            </a:pathLst>
          </a:custGeom>
          <a:noFill/>
          <a:ln cap="flat" cmpd="sng" w="38100">
            <a:solidFill>
              <a:srgbClr val="2AACB8"/>
            </a:solidFill>
            <a:prstDash val="solid"/>
            <a:round/>
            <a:headEnd len="med" w="med" type="none"/>
            <a:tailEnd len="med" w="med" type="triangle"/>
          </a:ln>
        </p:spPr>
      </p:sp>
      <p:sp>
        <p:nvSpPr>
          <p:cNvPr id="92" name="Google Shape;92;p18"/>
          <p:cNvSpPr/>
          <p:nvPr/>
        </p:nvSpPr>
        <p:spPr>
          <a:xfrm>
            <a:off x="5755875" y="3665050"/>
            <a:ext cx="946525" cy="170475"/>
          </a:xfrm>
          <a:custGeom>
            <a:rect b="b" l="l" r="r" t="t"/>
            <a:pathLst>
              <a:path extrusionOk="0" h="6819" w="37861">
                <a:moveTo>
                  <a:pt x="0" y="0"/>
                </a:moveTo>
                <a:cubicBezTo>
                  <a:pt x="552" y="2761"/>
                  <a:pt x="2440" y="6105"/>
                  <a:pt x="5201" y="6657"/>
                </a:cubicBezTo>
                <a:cubicBezTo>
                  <a:pt x="10211" y="7659"/>
                  <a:pt x="14785" y="3021"/>
                  <a:pt x="19763" y="1872"/>
                </a:cubicBezTo>
                <a:cubicBezTo>
                  <a:pt x="25647" y="514"/>
                  <a:pt x="31822" y="2704"/>
                  <a:pt x="37861" y="2704"/>
                </a:cubicBezTo>
              </a:path>
            </a:pathLst>
          </a:custGeom>
          <a:noFill/>
          <a:ln cap="flat" cmpd="sng" w="38100">
            <a:solidFill>
              <a:srgbClr val="2AACB8"/>
            </a:solidFill>
            <a:prstDash val="solid"/>
            <a:round/>
            <a:headEnd len="med" w="med" type="none"/>
            <a:tailEnd len="med" w="med" type="triangle"/>
          </a:ln>
        </p:spPr>
      </p:sp>
      <p:sp>
        <p:nvSpPr>
          <p:cNvPr id="93" name="Google Shape;93;p18"/>
          <p:cNvSpPr/>
          <p:nvPr/>
        </p:nvSpPr>
        <p:spPr>
          <a:xfrm>
            <a:off x="5724675" y="4337282"/>
            <a:ext cx="1081750" cy="106600"/>
          </a:xfrm>
          <a:custGeom>
            <a:rect b="b" l="l" r="r" t="t"/>
            <a:pathLst>
              <a:path extrusionOk="0" h="4264" w="43270">
                <a:moveTo>
                  <a:pt x="10193" y="3137"/>
                </a:moveTo>
                <a:cubicBezTo>
                  <a:pt x="6789" y="3137"/>
                  <a:pt x="0" y="5917"/>
                  <a:pt x="0" y="2513"/>
                </a:cubicBezTo>
                <a:cubicBezTo>
                  <a:pt x="0" y="-250"/>
                  <a:pt x="5142" y="17"/>
                  <a:pt x="7905" y="17"/>
                </a:cubicBezTo>
                <a:cubicBezTo>
                  <a:pt x="19739" y="17"/>
                  <a:pt x="31436" y="3137"/>
                  <a:pt x="43270" y="3137"/>
                </a:cubicBezTo>
              </a:path>
            </a:pathLst>
          </a:custGeom>
          <a:noFill/>
          <a:ln cap="flat" cmpd="sng" w="38100">
            <a:solidFill>
              <a:srgbClr val="2AACB8"/>
            </a:solidFill>
            <a:prstDash val="solid"/>
            <a:round/>
            <a:headEnd len="med" w="med"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Roadrunner 1.0 Trajectory/Action Commands</a:t>
            </a:r>
            <a:endParaRPr/>
          </a:p>
        </p:txBody>
      </p:sp>
      <p:sp>
        <p:nvSpPr>
          <p:cNvPr id="99" name="Google Shape;99;p19"/>
          <p:cNvSpPr txBox="1"/>
          <p:nvPr>
            <p:ph idx="1" type="body"/>
          </p:nvPr>
        </p:nvSpPr>
        <p:spPr>
          <a:xfrm>
            <a:off x="311700" y="1152475"/>
            <a:ext cx="8520600" cy="3882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330">
                <a:latin typeface="Josefin Sans"/>
                <a:ea typeface="Josefin Sans"/>
                <a:cs typeface="Josefin Sans"/>
                <a:sym typeface="Josefin Sans"/>
              </a:rPr>
              <a:t>Calling actions:</a:t>
            </a:r>
            <a:endParaRPr sz="1330">
              <a:latin typeface="Josefin Sans"/>
              <a:ea typeface="Josefin Sans"/>
              <a:cs typeface="Josefin Sans"/>
              <a:sym typeface="Josefin Sans"/>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.stopAndAdd(arm_motor.armDropSpec())</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stopping all other actions and movement and executing command: </a:t>
            </a:r>
            <a:r>
              <a:rPr lang="en" sz="1000">
                <a:solidFill>
                  <a:srgbClr val="BCBEC4"/>
                </a:solidFill>
                <a:highlight>
                  <a:srgbClr val="1E1F22"/>
                </a:highlight>
                <a:latin typeface="Courier New"/>
                <a:ea typeface="Courier New"/>
                <a:cs typeface="Courier New"/>
                <a:sym typeface="Courier New"/>
              </a:rPr>
              <a:t>.armDropSpec()</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.afterTime(</a:t>
            </a:r>
            <a:r>
              <a:rPr lang="en" sz="1000">
                <a:solidFill>
                  <a:srgbClr val="2AACB8"/>
                </a:solidFill>
                <a:highlight>
                  <a:srgbClr val="1E1F22"/>
                </a:highlight>
                <a:latin typeface="Courier New"/>
                <a:ea typeface="Courier New"/>
                <a:cs typeface="Courier New"/>
                <a:sym typeface="Courier New"/>
              </a:rPr>
              <a:t>x</a:t>
            </a:r>
            <a:r>
              <a:rPr lang="en" sz="1000">
                <a:solidFill>
                  <a:srgbClr val="BCBEC4"/>
                </a:solidFill>
                <a:highlight>
                  <a:srgbClr val="1E1F22"/>
                </a:highlight>
                <a:latin typeface="Courier New"/>
                <a:ea typeface="Courier New"/>
                <a:cs typeface="Courier New"/>
                <a:sym typeface="Courier New"/>
              </a:rPr>
              <a:t>, arm_motor.armToStartingPos())</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1200"/>
              </a:spcAft>
              <a:buNone/>
            </a:pPr>
            <a:r>
              <a:rPr lang="en" sz="1000">
                <a:solidFill>
                  <a:srgbClr val="BCBEC4"/>
                </a:solidFill>
                <a:highlight>
                  <a:srgbClr val="1E1F22"/>
                </a:highlight>
                <a:latin typeface="Courier New"/>
                <a:ea typeface="Courier New"/>
                <a:cs typeface="Courier New"/>
                <a:sym typeface="Courier New"/>
              </a:rPr>
              <a:t>running the action: </a:t>
            </a:r>
            <a:r>
              <a:rPr lang="en" sz="1000">
                <a:solidFill>
                  <a:srgbClr val="BCBEC4"/>
                </a:solidFill>
                <a:highlight>
                  <a:srgbClr val="1E1F22"/>
                </a:highlight>
                <a:latin typeface="Courier New"/>
                <a:ea typeface="Courier New"/>
                <a:cs typeface="Courier New"/>
                <a:sym typeface="Courier New"/>
              </a:rPr>
              <a:t>.armToStartingPos()</a:t>
            </a:r>
            <a:r>
              <a:rPr lang="en" sz="1000">
                <a:solidFill>
                  <a:srgbClr val="BCBEC4"/>
                </a:solidFill>
                <a:highlight>
                  <a:srgbClr val="1E1F22"/>
                </a:highlight>
                <a:latin typeface="Courier New"/>
                <a:ea typeface="Courier New"/>
                <a:cs typeface="Courier New"/>
                <a:sym typeface="Courier New"/>
              </a:rPr>
              <a:t> parallel to robot movement after </a:t>
            </a:r>
            <a:r>
              <a:rPr lang="en" sz="1000">
                <a:solidFill>
                  <a:srgbClr val="2AACB8"/>
                </a:solidFill>
                <a:highlight>
                  <a:srgbClr val="1E1F22"/>
                </a:highlight>
                <a:latin typeface="Courier New"/>
                <a:ea typeface="Courier New"/>
                <a:cs typeface="Courier New"/>
                <a:sym typeface="Courier New"/>
              </a:rPr>
              <a:t>x </a:t>
            </a:r>
            <a:r>
              <a:rPr lang="en" sz="1000">
                <a:solidFill>
                  <a:srgbClr val="BCBEC4"/>
                </a:solidFill>
                <a:highlight>
                  <a:srgbClr val="1E1F22"/>
                </a:highlight>
                <a:latin typeface="Courier New"/>
                <a:ea typeface="Courier New"/>
                <a:cs typeface="Courier New"/>
                <a:sym typeface="Courier New"/>
              </a:rPr>
              <a:t>amount of seconds</a:t>
            </a:r>
            <a:endParaRPr sz="1000">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Roadrunner 1.0 Trajectory/Action Commands</a:t>
            </a:r>
            <a:endParaRPr/>
          </a:p>
        </p:txBody>
      </p:sp>
      <p:sp>
        <p:nvSpPr>
          <p:cNvPr id="105" name="Google Shape;105;p20"/>
          <p:cNvSpPr txBox="1"/>
          <p:nvPr>
            <p:ph idx="1" type="body"/>
          </p:nvPr>
        </p:nvSpPr>
        <p:spPr>
          <a:xfrm>
            <a:off x="311700" y="1152475"/>
            <a:ext cx="8520600" cy="3882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330">
                <a:latin typeface="Josefin Sans"/>
                <a:ea typeface="Josefin Sans"/>
                <a:cs typeface="Josefin Sans"/>
                <a:sym typeface="Josefin Sans"/>
              </a:rPr>
              <a:t>Moving/Strafing:</a:t>
            </a:r>
            <a:endParaRPr sz="1330">
              <a:latin typeface="Josefin Sans"/>
              <a:ea typeface="Josefin Sans"/>
              <a:cs typeface="Josefin Sans"/>
              <a:sym typeface="Josefin Sans"/>
            </a:endParaRPr>
          </a:p>
          <a:p>
            <a:pPr indent="0" lvl="0" marL="0" rtl="0" algn="l">
              <a:lnSpc>
                <a:spcPct val="95000"/>
              </a:lnSpc>
              <a:spcBef>
                <a:spcPts val="1200"/>
              </a:spcBef>
              <a:spcAft>
                <a:spcPts val="0"/>
              </a:spcAft>
              <a:buSzPts val="935"/>
              <a:buNone/>
            </a:pPr>
            <a:r>
              <a:rPr lang="en" sz="1330">
                <a:latin typeface="Josefin Sans"/>
                <a:ea typeface="Josefin Sans"/>
                <a:cs typeface="Josefin Sans"/>
                <a:sym typeface="Josefin Sans"/>
              </a:rPr>
              <a:t>Roadrunner operates on a grid of coordinates displayed clearly in the Meep Meep tab.</a:t>
            </a:r>
            <a:endParaRPr sz="1330">
              <a:latin typeface="Josefin Sans"/>
              <a:ea typeface="Josefin Sans"/>
              <a:cs typeface="Josefin Sans"/>
              <a:sym typeface="Josefin Sans"/>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.strafeTo(</a:t>
            </a: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Vector2d(-</a:t>
            </a:r>
            <a:r>
              <a:rPr lang="en" sz="1000">
                <a:solidFill>
                  <a:srgbClr val="2AACB8"/>
                </a:solidFill>
                <a:highlight>
                  <a:srgbClr val="1E1F22"/>
                </a:highlight>
                <a:latin typeface="Courier New"/>
                <a:ea typeface="Courier New"/>
                <a:cs typeface="Courier New"/>
                <a:sym typeface="Courier New"/>
              </a:rPr>
              <a:t>18</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31.5</a:t>
            </a:r>
            <a:r>
              <a:rPr lang="en" sz="1000">
                <a:solidFill>
                  <a:srgbClr val="BCBEC4"/>
                </a:solidFill>
                <a:highlight>
                  <a:srgbClr val="1E1F22"/>
                </a:highlight>
                <a:latin typeface="Courier New"/>
                <a:ea typeface="Courier New"/>
                <a:cs typeface="Courier New"/>
                <a:sym typeface="Courier New"/>
              </a:rPr>
              <a:t>))                                       stable heading to a new point</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Vector2d(-</a:t>
            </a:r>
            <a:r>
              <a:rPr lang="en" sz="1000">
                <a:solidFill>
                  <a:srgbClr val="2AACB8"/>
                </a:solidFill>
                <a:highlight>
                  <a:srgbClr val="1E1F22"/>
                </a:highlight>
                <a:latin typeface="Courier New"/>
                <a:ea typeface="Courier New"/>
                <a:cs typeface="Courier New"/>
                <a:sym typeface="Courier New"/>
              </a:rPr>
              <a:t>18</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31.5</a:t>
            </a:r>
            <a:r>
              <a:rPr lang="en" sz="1000">
                <a:solidFill>
                  <a:srgbClr val="BCBEC4"/>
                </a:solidFill>
                <a:highlight>
                  <a:srgbClr val="1E1F22"/>
                </a:highlight>
                <a:latin typeface="Courier New"/>
                <a:ea typeface="Courier New"/>
                <a:cs typeface="Courier New"/>
                <a:sym typeface="Courier New"/>
              </a:rPr>
              <a:t>) specifies the new coordinates to move to</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.strafeToSplineHeading(</a:t>
            </a: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Vector2d(-</a:t>
            </a:r>
            <a:r>
              <a:rPr lang="en" sz="1000">
                <a:solidFill>
                  <a:srgbClr val="2AACB8"/>
                </a:solidFill>
                <a:highlight>
                  <a:srgbClr val="1E1F22"/>
                </a:highlight>
                <a:latin typeface="Courier New"/>
                <a:ea typeface="Courier New"/>
                <a:cs typeface="Courier New"/>
                <a:sym typeface="Courier New"/>
              </a:rPr>
              <a:t>40</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36</a:t>
            </a:r>
            <a:r>
              <a:rPr lang="en" sz="1000">
                <a:solidFill>
                  <a:srgbClr val="BCBEC4"/>
                </a:solidFill>
                <a:highlight>
                  <a:srgbClr val="1E1F22"/>
                </a:highlight>
                <a:latin typeface="Courier New"/>
                <a:ea typeface="Courier New"/>
                <a:cs typeface="Courier New"/>
                <a:sym typeface="Courier New"/>
              </a:rPr>
              <a:t>), 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220</a:t>
            </a:r>
            <a:r>
              <a:rPr lang="en" sz="1000">
                <a:solidFill>
                  <a:srgbClr val="BCBEC4"/>
                </a:solidFill>
                <a:highlight>
                  <a:srgbClr val="1E1F22"/>
                </a:highlight>
                <a:latin typeface="Courier New"/>
                <a:ea typeface="Courier New"/>
                <a:cs typeface="Courier New"/>
                <a:sym typeface="Courier New"/>
              </a:rPr>
              <a:t>))       changing heading to a new point</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220</a:t>
            </a:r>
            <a:r>
              <a:rPr lang="en" sz="1000">
                <a:solidFill>
                  <a:srgbClr val="BCBEC4"/>
                </a:solidFill>
                <a:highlight>
                  <a:srgbClr val="1E1F22"/>
                </a:highlight>
                <a:latin typeface="Courier New"/>
                <a:ea typeface="Courier New"/>
                <a:cs typeface="Courier New"/>
                <a:sym typeface="Courier New"/>
              </a:rPr>
              <a:t>) specifies what heading the robot should turn to while moving to the new coordinates. Headings range from 0 to 360</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000">
                <a:solidFill>
                  <a:srgbClr val="BCBEC4"/>
                </a:solidFill>
                <a:highlight>
                  <a:srgbClr val="1E1F22"/>
                </a:highlight>
                <a:latin typeface="Courier New"/>
                <a:ea typeface="Courier New"/>
                <a:cs typeface="Courier New"/>
                <a:sym typeface="Courier New"/>
              </a:rPr>
              <a:t>.splineToConstantHeading(</a:t>
            </a:r>
            <a:r>
              <a:rPr lang="en" sz="1000">
                <a:solidFill>
                  <a:srgbClr val="CF8E6D"/>
                </a:solidFill>
                <a:highlight>
                  <a:srgbClr val="1E1F22"/>
                </a:highlight>
                <a:latin typeface="Courier New"/>
                <a:ea typeface="Courier New"/>
                <a:cs typeface="Courier New"/>
                <a:sym typeface="Courier New"/>
              </a:rPr>
              <a:t>new </a:t>
            </a:r>
            <a:r>
              <a:rPr lang="en" sz="1000">
                <a:solidFill>
                  <a:srgbClr val="BCBEC4"/>
                </a:solidFill>
                <a:highlight>
                  <a:srgbClr val="1E1F22"/>
                </a:highlight>
                <a:latin typeface="Courier New"/>
                <a:ea typeface="Courier New"/>
                <a:cs typeface="Courier New"/>
                <a:sym typeface="Courier New"/>
              </a:rPr>
              <a:t>Vector2d(-</a:t>
            </a:r>
            <a:r>
              <a:rPr lang="en" sz="1000">
                <a:solidFill>
                  <a:srgbClr val="2AACB8"/>
                </a:solidFill>
                <a:highlight>
                  <a:srgbClr val="1E1F22"/>
                </a:highlight>
                <a:latin typeface="Courier New"/>
                <a:ea typeface="Courier New"/>
                <a:cs typeface="Courier New"/>
                <a:sym typeface="Courier New"/>
              </a:rPr>
              <a:t>40</a:t>
            </a:r>
            <a:r>
              <a:rPr lang="en" sz="1000">
                <a:solidFill>
                  <a:srgbClr val="BCBEC4"/>
                </a:solidFill>
                <a:highlight>
                  <a:srgbClr val="1E1F22"/>
                </a:highlight>
                <a:latin typeface="Courier New"/>
                <a:ea typeface="Courier New"/>
                <a:cs typeface="Courier New"/>
                <a:sym typeface="Courier New"/>
              </a:rPr>
              <a:t>, </a:t>
            </a:r>
            <a:r>
              <a:rPr lang="en" sz="1000">
                <a:solidFill>
                  <a:srgbClr val="2AACB8"/>
                </a:solidFill>
                <a:highlight>
                  <a:srgbClr val="1E1F22"/>
                </a:highlight>
                <a:latin typeface="Courier New"/>
                <a:ea typeface="Courier New"/>
                <a:cs typeface="Courier New"/>
                <a:sym typeface="Courier New"/>
              </a:rPr>
              <a:t>66</a:t>
            </a:r>
            <a:r>
              <a:rPr lang="en" sz="1000">
                <a:solidFill>
                  <a:srgbClr val="BCBEC4"/>
                </a:solidFill>
                <a:highlight>
                  <a:srgbClr val="1E1F22"/>
                </a:highlight>
                <a:latin typeface="Courier New"/>
                <a:ea typeface="Courier New"/>
                <a:cs typeface="Courier New"/>
                <a:sym typeface="Courier New"/>
              </a:rPr>
              <a:t>), 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90</a:t>
            </a:r>
            <a:r>
              <a:rPr lang="en" sz="1000">
                <a:solidFill>
                  <a:srgbClr val="BCBEC4"/>
                </a:solidFill>
                <a:highlight>
                  <a:srgbClr val="1E1F22"/>
                </a:highlight>
                <a:latin typeface="Courier New"/>
                <a:ea typeface="Courier New"/>
                <a:cs typeface="Courier New"/>
                <a:sym typeface="Courier New"/>
              </a:rPr>
              <a:t>))      stable heading splining to new point</a:t>
            </a:r>
            <a:endParaRPr sz="1000">
              <a:solidFill>
                <a:srgbClr val="BCBEC4"/>
              </a:solidFill>
              <a:highlight>
                <a:srgbClr val="1E1F22"/>
              </a:highlight>
              <a:latin typeface="Courier New"/>
              <a:ea typeface="Courier New"/>
              <a:cs typeface="Courier New"/>
              <a:sym typeface="Courier New"/>
            </a:endParaRPr>
          </a:p>
          <a:p>
            <a:pPr indent="0" lvl="0" marL="0" rtl="0" algn="l">
              <a:lnSpc>
                <a:spcPct val="95000"/>
              </a:lnSpc>
              <a:spcBef>
                <a:spcPts val="1200"/>
              </a:spcBef>
              <a:spcAft>
                <a:spcPts val="1200"/>
              </a:spcAft>
              <a:buNone/>
            </a:pPr>
            <a:r>
              <a:rPr lang="en" sz="1000">
                <a:solidFill>
                  <a:srgbClr val="BCBEC4"/>
                </a:solidFill>
                <a:highlight>
                  <a:srgbClr val="1E1F22"/>
                </a:highlight>
                <a:latin typeface="Courier New"/>
                <a:ea typeface="Courier New"/>
                <a:cs typeface="Courier New"/>
                <a:sym typeface="Courier New"/>
              </a:rPr>
              <a:t>Math.</a:t>
            </a:r>
            <a:r>
              <a:rPr i="1" lang="en" sz="1000">
                <a:solidFill>
                  <a:srgbClr val="BCBEC4"/>
                </a:solidFill>
                <a:highlight>
                  <a:srgbClr val="1E1F22"/>
                </a:highlight>
                <a:latin typeface="Courier New"/>
                <a:ea typeface="Courier New"/>
                <a:cs typeface="Courier New"/>
                <a:sym typeface="Courier New"/>
              </a:rPr>
              <a:t>toRadians</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90</a:t>
            </a:r>
            <a:r>
              <a:rPr lang="en" sz="1000">
                <a:solidFill>
                  <a:srgbClr val="BCBEC4"/>
                </a:solidFill>
                <a:highlight>
                  <a:srgbClr val="1E1F22"/>
                </a:highlight>
                <a:latin typeface="Courier New"/>
                <a:ea typeface="Courier New"/>
                <a:cs typeface="Courier New"/>
                <a:sym typeface="Courier New"/>
              </a:rPr>
              <a:t>) specifies how the movement will end</a:t>
            </a:r>
            <a:endParaRPr sz="1000">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Roadrunner 1.0 Actions</a:t>
            </a:r>
            <a:endParaRPr/>
          </a:p>
        </p:txBody>
      </p:sp>
      <p:sp>
        <p:nvSpPr>
          <p:cNvPr id="111" name="Google Shape;111;p21"/>
          <p:cNvSpPr txBox="1"/>
          <p:nvPr>
            <p:ph idx="1" type="body"/>
          </p:nvPr>
        </p:nvSpPr>
        <p:spPr>
          <a:xfrm>
            <a:off x="311700" y="1152475"/>
            <a:ext cx="3655200" cy="371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latin typeface="Josefin Sans"/>
                <a:ea typeface="Josefin Sans"/>
                <a:cs typeface="Josefin Sans"/>
                <a:sym typeface="Josefin Sans"/>
              </a:rPr>
              <a:t>Actions are methods used to operate electronic devices on the robot besides the wheel motors.</a:t>
            </a:r>
            <a:endParaRPr sz="1300">
              <a:latin typeface="Josefin Sans"/>
              <a:ea typeface="Josefin Sans"/>
              <a:cs typeface="Josefin Sans"/>
              <a:sym typeface="Josefin Sans"/>
            </a:endParaRPr>
          </a:p>
          <a:p>
            <a:pPr indent="0" lvl="0" marL="0" rtl="0" algn="l">
              <a:spcBef>
                <a:spcPts val="1200"/>
              </a:spcBef>
              <a:spcAft>
                <a:spcPts val="0"/>
              </a:spcAft>
              <a:buNone/>
            </a:pPr>
            <a:r>
              <a:rPr lang="en" sz="1300">
                <a:latin typeface="Josefin Sans"/>
                <a:ea typeface="Josefin Sans"/>
                <a:cs typeface="Josefin Sans"/>
                <a:sym typeface="Josefin Sans"/>
              </a:rPr>
              <a:t>These can be the arm motors, wrist/claw servos, and sensors.</a:t>
            </a:r>
            <a:endParaRPr sz="1300">
              <a:latin typeface="Josefin Sans"/>
              <a:ea typeface="Josefin Sans"/>
              <a:cs typeface="Josefin Sans"/>
              <a:sym typeface="Josefin Sans"/>
            </a:endParaRPr>
          </a:p>
          <a:p>
            <a:pPr indent="0" lvl="0" marL="0" rtl="0" algn="l">
              <a:spcBef>
                <a:spcPts val="1200"/>
              </a:spcBef>
              <a:spcAft>
                <a:spcPts val="0"/>
              </a:spcAft>
              <a:buNone/>
            </a:pPr>
            <a:r>
              <a:rPr lang="en" sz="1300">
                <a:latin typeface="Josefin Sans"/>
                <a:ea typeface="Josefin Sans"/>
                <a:cs typeface="Josefin Sans"/>
                <a:sym typeface="Josefin Sans"/>
              </a:rPr>
              <a:t>The code on the left sets the power of our viper slides to 1 while their position is below 1900 in encoder ticks. Once it reaches that amount, it sets the power to 0.05 and stops them in place. This action can be called with</a:t>
            </a:r>
            <a:endParaRPr sz="1300">
              <a:latin typeface="Josefin Sans"/>
              <a:ea typeface="Josefin Sans"/>
              <a:cs typeface="Josefin Sans"/>
              <a:sym typeface="Josefin Sans"/>
            </a:endParaRPr>
          </a:p>
          <a:p>
            <a:pPr indent="0" lvl="0" marL="0" rtl="0" algn="l">
              <a:spcBef>
                <a:spcPts val="1200"/>
              </a:spcBef>
              <a:spcAft>
                <a:spcPts val="0"/>
              </a:spcAft>
              <a:buNone/>
            </a:pPr>
            <a:r>
              <a:rPr lang="en" sz="1300">
                <a:latin typeface="Josefin Sans"/>
                <a:ea typeface="Josefin Sans"/>
                <a:cs typeface="Josefin Sans"/>
                <a:sym typeface="Josefin Sans"/>
              </a:rPr>
              <a:t>arm_motor.armUp(); in the sequential action or</a:t>
            </a:r>
            <a:endParaRPr sz="1300">
              <a:latin typeface="Josefin Sans"/>
              <a:ea typeface="Josefin Sans"/>
              <a:cs typeface="Josefin Sans"/>
              <a:sym typeface="Josefin Sans"/>
            </a:endParaRPr>
          </a:p>
          <a:p>
            <a:pPr indent="0" lvl="0" marL="0" rtl="0" algn="l">
              <a:spcBef>
                <a:spcPts val="1200"/>
              </a:spcBef>
              <a:spcAft>
                <a:spcPts val="1200"/>
              </a:spcAft>
              <a:buNone/>
            </a:pPr>
            <a:r>
              <a:rPr lang="en" sz="1300">
                <a:latin typeface="Josefin Sans"/>
                <a:ea typeface="Josefin Sans"/>
                <a:cs typeface="Josefin Sans"/>
                <a:sym typeface="Josefin Sans"/>
              </a:rPr>
              <a:t>stopAndAdd(</a:t>
            </a:r>
            <a:r>
              <a:rPr lang="en" sz="1300">
                <a:latin typeface="Josefin Sans"/>
                <a:ea typeface="Josefin Sans"/>
                <a:cs typeface="Josefin Sans"/>
                <a:sym typeface="Josefin Sans"/>
              </a:rPr>
              <a:t>arm_motor.armUp()) in the trajectory.</a:t>
            </a:r>
            <a:endParaRPr sz="1300">
              <a:latin typeface="Josefin Sans"/>
              <a:ea typeface="Josefin Sans"/>
              <a:cs typeface="Josefin Sans"/>
              <a:sym typeface="Josefin Sans"/>
            </a:endParaRPr>
          </a:p>
        </p:txBody>
      </p:sp>
      <p:pic>
        <p:nvPicPr>
          <p:cNvPr id="112" name="Google Shape;112;p21"/>
          <p:cNvPicPr preferRelativeResize="0"/>
          <p:nvPr/>
        </p:nvPicPr>
        <p:blipFill>
          <a:blip r:embed="rId3">
            <a:alphaModFix/>
          </a:blip>
          <a:stretch>
            <a:fillRect/>
          </a:stretch>
        </p:blipFill>
        <p:spPr>
          <a:xfrm>
            <a:off x="4394748" y="167703"/>
            <a:ext cx="4199975" cy="4808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