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84" r:id="rId23"/>
    <p:sldId id="28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2DE"/>
          </a:solidFill>
        </a:fill>
      </a:tcStyle>
    </a:wholeTbl>
    <a:band2H>
      <a:tcTxStyle/>
      <a:tcStyle>
        <a:tcBdr/>
        <a:fill>
          <a:solidFill>
            <a:srgbClr val="E7EA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29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19641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слайд </a:t>
            </a:r>
            <a:r>
              <a:rPr sz="1200" b="1">
                <a:latin typeface="Calibri"/>
                <a:ea typeface="Calibri"/>
                <a:cs typeface="Calibri"/>
                <a:sym typeface="Calibri"/>
              </a:rPr>
              <a:t>всего курса.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sz="1200" b="1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sz="1200" b="1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about" TargetMode="External"/><Relationship Id="rId13" Type="http://schemas.openxmlformats.org/officeDocument/2006/relationships/hyperlink" Target="http://www.facebook.com/TrainingCenterLuxoft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s://inthr.luxoft.com/IntHRWebApp/aspx_PTC/CreateRequestTraining.aspx?Context=0" TargetMode="External"/><Relationship Id="rId7" Type="http://schemas.openxmlformats.org/officeDocument/2006/relationships/image" Target="../media/image13.jpe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hyperlink" Target="http://www.luxoft-training.ru/contacts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hyperlink" Target="http://www.luxoft-training.ru/training/catalog_directions" TargetMode="External"/><Relationship Id="rId4" Type="http://schemas.openxmlformats.org/officeDocument/2006/relationships/hyperlink" Target="http://luxtown.luxoft.com/Training_new_en/Home/Pages/LuxoftTraining.aspx" TargetMode="External"/><Relationship Id="rId9" Type="http://schemas.openxmlformats.org/officeDocument/2006/relationships/hyperlink" Target="http://www.luxoft-training.ru/timetable" TargetMode="External"/><Relationship Id="rId14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7" name="prezentacja 1.jp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 flipH="1">
            <a:off x="8748712" y="2427287"/>
            <a:ext cx="395288" cy="1506538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" name="3 Quadrants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qr-code.png" descr="qr-cod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362" y="2486025"/>
            <a:ext cx="1409701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Document Write.png" descr="D:\Картинки, клипарты\Знаки, пиктограммы, логотипы\= Пиктограммы\sleek-xp-basic-icons\PNG\Document 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1275" y="93662"/>
            <a:ext cx="952500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8" name="prezentacja 1.jp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3 Quadrants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Luxoft_Logo_white.png" descr="Luxoft_Logo_whit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100" y="274637"/>
            <a:ext cx="7515225" cy="953452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652587" y="1752600"/>
            <a:ext cx="6057901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7337" indent="-287337" algn="ctr">
              <a:spcBef>
                <a:spcPts val="700"/>
              </a:spcBef>
              <a:defRPr sz="3200" b="1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Благодарю за внимание!</a:t>
            </a:r>
          </a:p>
        </p:txBody>
      </p:sp>
      <p:sp>
        <p:nvSpPr>
          <p:cNvPr id="73" name="Shape 73"/>
          <p:cNvSpPr/>
          <p:nvPr/>
        </p:nvSpPr>
        <p:spPr>
          <a:xfrm>
            <a:off x="3503612" y="4011612"/>
            <a:ext cx="233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7337" indent="-287337" algn="ctr">
              <a:spcBef>
                <a:spcPts val="700"/>
              </a:spcBef>
              <a:defRPr sz="3200" b="1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Вопросы?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1438275"/>
            <a:ext cx="3432175" cy="143351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361950" y="1370012"/>
            <a:ext cx="3405188" cy="3470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1E3EB"/>
              </a:gs>
              <a:gs pos="36000">
                <a:srgbClr val="558ED5"/>
              </a:gs>
              <a:gs pos="100000">
                <a:srgbClr val="1F497D"/>
              </a:gs>
            </a:gsLst>
            <a:lin ang="13200000"/>
          </a:gradFill>
          <a:ln w="38100">
            <a:solidFill>
              <a:srgbClr val="FFFFFF"/>
            </a:solidFill>
            <a:round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130425" y="2801937"/>
            <a:ext cx="142081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3"/>
              </a:rPr>
              <a:t>IntHR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4"/>
              </a:rPr>
              <a:t>Luxtown</a:t>
            </a:r>
          </a:p>
        </p:txBody>
      </p:sp>
      <p:pic>
        <p:nvPicPr>
          <p:cNvPr id="79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3725" y="944562"/>
            <a:ext cx="2822575" cy="57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logo pomaranczowe tlo.png" descr="C:\Documents and Settings\Administrator\Pulpit\logo pomaranczowe tl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2712" y="1638300"/>
            <a:ext cx="1393826" cy="509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.jpg"/>
          <p:cNvPicPr/>
          <p:nvPr/>
        </p:nvPicPr>
        <p:blipFill>
          <a:blip r:embed="rId7">
            <a:extLst/>
          </a:blip>
          <a:srcRect r="34164" b="14814"/>
          <a:stretch>
            <a:fillRect/>
          </a:stretch>
        </p:blipFill>
        <p:spPr>
          <a:xfrm>
            <a:off x="4322762" y="2870200"/>
            <a:ext cx="4429126" cy="3416300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69999"/>
              </a:srgbClr>
            </a:outerShdw>
          </a:effectLst>
        </p:spPr>
      </p:pic>
      <p:sp>
        <p:nvSpPr>
          <p:cNvPr id="82" name="Shape 82"/>
          <p:cNvSpPr/>
          <p:nvPr/>
        </p:nvSpPr>
        <p:spPr>
          <a:xfrm>
            <a:off x="4597400" y="3603625"/>
            <a:ext cx="3803650" cy="199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Информация об учебном центре</a:t>
            </a: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8"/>
              </a:rPr>
              <a:t>www.luxoft-training.ru/about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Расписание </a:t>
            </a: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9"/>
              </a:rPr>
              <a:t>www.luxoft-training.ru/timetable</a:t>
            </a:r>
            <a:endParaRPr sz="1200">
              <a:solidFill>
                <a:srgbClr val="1F5282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Каталог курсов </a:t>
            </a: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0"/>
              </a:rPr>
              <a:t>www.luxoft-training.ru/training/catalog_directions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Контакты </a:t>
            </a: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1"/>
              </a:rPr>
              <a:t>www.luxoft-training.ru/contacts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pic>
        <p:nvPicPr>
          <p:cNvPr id="83" name="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02175" y="5526087"/>
            <a:ext cx="422275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157787" y="5721350"/>
            <a:ext cx="3476626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rial Bold"/>
                <a:ea typeface="Arial Bold"/>
                <a:cs typeface="Arial Bold"/>
                <a:sym typeface="Arial Bold"/>
                <a:hlinkClick r:id="rId13"/>
              </a:defRPr>
            </a:lvl1pPr>
          </a:lstStyle>
          <a:p>
            <a:pPr lvl="0">
              <a:defRPr sz="1800"/>
            </a:pPr>
            <a:r>
              <a:rPr sz="1200">
                <a:hlinkClick r:id="rId13"/>
              </a:rPr>
              <a:t>www.facebook.com/TrainingCenterLuxoft</a:t>
            </a:r>
            <a:endParaRPr sz="1200">
              <a:solidFill>
                <a:srgbClr val="1F5282"/>
              </a:solidFill>
            </a:endParaRPr>
          </a:p>
        </p:txBody>
      </p:sp>
      <p:pic>
        <p:nvPicPr>
          <p:cNvPr id="85" name="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86125" y="1401762"/>
            <a:ext cx="2151063" cy="102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22637" y="1438275"/>
            <a:ext cx="1017588" cy="142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14337" y="2189162"/>
            <a:ext cx="3176588" cy="60325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41337" y="2679700"/>
            <a:ext cx="1638301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Расписание, курсы, тренеры</a:t>
            </a:r>
          </a:p>
        </p:txBody>
      </p:sp>
      <p:sp>
        <p:nvSpPr>
          <p:cNvPr id="89" name="Shape 89"/>
          <p:cNvSpPr/>
          <p:nvPr/>
        </p:nvSpPr>
        <p:spPr>
          <a:xfrm>
            <a:off x="833437" y="3538537"/>
            <a:ext cx="1363663" cy="99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Условия обучения, логистика, контакты</a:t>
            </a:r>
          </a:p>
        </p:txBody>
      </p:sp>
      <p:sp>
        <p:nvSpPr>
          <p:cNvPr id="90" name="Shape 90"/>
          <p:cNvSpPr/>
          <p:nvPr/>
        </p:nvSpPr>
        <p:spPr>
          <a:xfrm>
            <a:off x="2154237" y="3878262"/>
            <a:ext cx="14208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old"/>
                <a:ea typeface="Arial Bold"/>
                <a:cs typeface="Arial Bold"/>
                <a:sym typeface="Arial Bold"/>
                <a:hlinkClick r:id="rId4"/>
              </a:defRPr>
            </a:lvl1pPr>
          </a:lstStyle>
          <a:p>
            <a:pPr lvl="0"/>
            <a:r>
              <a:rPr>
                <a:hlinkClick r:id="rId4"/>
              </a:rPr>
              <a:t>Luxtown</a:t>
            </a:r>
          </a:p>
        </p:txBody>
      </p:sp>
      <p:pic>
        <p:nvPicPr>
          <p:cNvPr id="91" name="image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54637" y="1360487"/>
            <a:ext cx="1057276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288925" y="321252"/>
            <a:ext cx="869632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28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Информационные ресурсы Luxoft Training</a:t>
            </a:r>
          </a:p>
        </p:txBody>
      </p:sp>
      <p:pic>
        <p:nvPicPr>
          <p:cNvPr id="93" name="image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16287" y="2346325"/>
            <a:ext cx="1017588" cy="396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96" name="Attach.png" descr="D:\Картинки, клипарты\Знаки, пиктограммы, логотипы\= Пиктограммы\sleek-xp-basic-icons\PNG\Atta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68262"/>
            <a:ext cx="952500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901700" y="319087"/>
            <a:ext cx="8026400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Дополнительные</a:t>
            </a:r>
            <a:r>
              <a:rPr sz="2400">
                <a:solidFill>
                  <a:srgbClr val="002060"/>
                </a:solidFill>
              </a:rPr>
              <a:t> </a:t>
            </a:r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материалы и информация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27125" y="319087"/>
            <a:ext cx="7612063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</a:rPr>
              <a:t>Рекомендуемая литература</a:t>
            </a:r>
          </a:p>
        </p:txBody>
      </p:sp>
      <p:pic>
        <p:nvPicPr>
          <p:cNvPr id="101" name="books-clipart - без фона.png" descr="D:\Картинки, клипарты\Книги, документы, диаграммы\books-clipart - без фона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" y="255587"/>
            <a:ext cx="1014413" cy="75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3" name="prezentacja 1.jp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62" y="2139950"/>
            <a:ext cx="3200401" cy="320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8748712" y="2427287"/>
            <a:ext cx="395288" cy="2473326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3 Quadrants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Luxoft_Logo_white.png" descr="Luxoft_Logo_whit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kwadraty.png" descr="F:\prezentacjav3\szblonu\kwadra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12" y="285750"/>
            <a:ext cx="1000126" cy="109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rezentacja 1.jpg" descr="prezentacja 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2" y="0"/>
            <a:ext cx="892968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 flipH="1">
            <a:off x="8724900" y="2427287"/>
            <a:ext cx="246063" cy="1920876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3 Quadrants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508000" y="1392237"/>
            <a:ext cx="177800" cy="792163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504825" y="2257425"/>
            <a:ext cx="184151" cy="798513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501650" y="3121025"/>
            <a:ext cx="184151" cy="79057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501650" y="3986212"/>
            <a:ext cx="184151" cy="785813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 rot="16200000">
            <a:off x="-610196" y="6049394"/>
            <a:ext cx="138387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© Luxoft Training 2013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82575" y="0"/>
            <a:ext cx="8229600" cy="1128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82575" y="1168400"/>
            <a:ext cx="82296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1pPr>
      <a:lvl2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2pPr>
      <a:lvl3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3pPr>
      <a:lvl4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4pPr>
      <a:lvl5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5pPr>
      <a:lvl6pPr indent="4572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6pPr>
      <a:lvl7pPr indent="9144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7pPr>
      <a:lvl8pPr indent="13716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8pPr>
      <a:lvl9pPr indent="18288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342900" indent="-342900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1pPr>
      <a:lvl2pPr marL="622564" indent="-335227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2pPr>
      <a:lvl3pPr marL="978535" indent="-402272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3pPr>
      <a:lvl4pPr marL="1310569" indent="-446969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4pPr>
      <a:lvl5pPr marL="1692275" indent="-400050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5pPr>
      <a:lvl6pPr marL="21494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6pPr>
      <a:lvl7pPr marL="26066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7pPr>
      <a:lvl8pPr marL="30638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8pPr>
      <a:lvl9pPr marL="35210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4/wiki/Test-fixture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okolov@luxoft.com" TargetMode="External"/><Relationship Id="rId2" Type="http://schemas.openxmlformats.org/officeDocument/2006/relationships/hyperlink" Target="mailto:aparkhomenko@luxoft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velopment_cyc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</a:t>
            </a:fld>
            <a:endParaRPr sz="1100" dirty="0"/>
          </a:p>
        </p:txBody>
      </p:sp>
      <p:sp>
        <p:nvSpPr>
          <p:cNvPr id="106" name="Shape 106"/>
          <p:cNvSpPr>
            <a:spLocks noGrp="1"/>
          </p:cNvSpPr>
          <p:nvPr>
            <p:ph type="body" idx="4294967295"/>
          </p:nvPr>
        </p:nvSpPr>
        <p:spPr>
          <a:xfrm>
            <a:off x="3967162" y="4562475"/>
            <a:ext cx="4795838" cy="3381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r" defTabSz="777240">
              <a:spcBef>
                <a:spcPts val="500"/>
              </a:spcBef>
              <a:buSzTx/>
              <a:buNone/>
              <a:defRPr sz="17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pPr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3962400" y="2784475"/>
            <a:ext cx="479425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Introduction to JUnit</a:t>
            </a:r>
          </a:p>
        </p:txBody>
      </p:sp>
      <p:sp>
        <p:nvSpPr>
          <p:cNvPr id="108" name="Shape 108"/>
          <p:cNvSpPr/>
          <p:nvPr/>
        </p:nvSpPr>
        <p:spPr>
          <a:xfrm>
            <a:off x="3967162" y="2325471"/>
            <a:ext cx="479425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600"/>
              </a:spcBef>
              <a:defRPr sz="2800">
                <a:solidFill>
                  <a:srgbClr val="F36E2B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36E2B"/>
                </a:solidFill>
              </a:rPr>
              <a:t>JVA-011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10</a:t>
            </a:fld>
            <a:endParaRPr sz="1100"/>
          </a:p>
        </p:txBody>
      </p:sp>
      <p:sp>
        <p:nvSpPr>
          <p:cNvPr id="149" name="Shape 14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graphicFrame>
        <p:nvGraphicFramePr>
          <p:cNvPr id="150" name="Table 150"/>
          <p:cNvGraphicFramePr/>
          <p:nvPr>
            <p:extLst>
              <p:ext uri="{D42A27DB-BD31-4B8C-83A1-F6EECF244321}">
                <p14:modId xmlns:p14="http://schemas.microsoft.com/office/powerpoint/2010/main" val="100271197"/>
              </p:ext>
            </p:extLst>
          </p:nvPr>
        </p:nvGraphicFramePr>
        <p:xfrm>
          <a:off x="302493" y="710312"/>
          <a:ext cx="8539013" cy="1157046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  <a:gridCol w="8285013"/>
              </a:tblGrid>
              <a:tr h="5785230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000" b="1" dirty="0">
                          <a:solidFill>
                            <a:srgbClr val="008F00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
 1 2
3
4
5
6
7
8
9
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package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io.tc.junit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 err="1">
                          <a:solidFill>
                            <a:srgbClr val="3F97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org.junit.Test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>
                          <a:solidFill>
                            <a:srgbClr val="3F97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org.junit.runner.RunWith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org.junit.runners.JUnit4;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st.pr.strategy.Person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st.pr.validator.ValidationResult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st.pr.validator.Validator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java.util.Set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import static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org.junit.Assert.assertEquals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3F97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@RunWith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(JUnit4.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class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public class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PersonValidatorTest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{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private 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Validator&lt;Person&gt; </a:t>
                      </a:r>
                      <a:r>
                        <a:rPr sz="1000" dirty="0">
                          <a:solidFill>
                            <a:srgbClr val="1F5EB5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validator 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= PersonMandatoryFieldsValidator.getInstance();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sz="1000" dirty="0">
                          <a:solidFill>
                            <a:srgbClr val="3F97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@Test</a:t>
                      </a:r>
                      <a:br>
                        <a:rPr sz="1000" dirty="0">
                          <a:solidFill>
                            <a:srgbClr val="3F97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solidFill>
                            <a:srgbClr val="3F97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public void 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firstNameIsEmpty_validationError() {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Person p = </a:t>
                      </a:r>
                      <a:r>
                        <a:rPr sz="1000" dirty="0">
                          <a:solidFill>
                            <a:srgbClr val="011993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new 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Person();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p.setFirstName</a:t>
                      </a:r>
                      <a:r>
                        <a:rPr sz="1000" dirty="0" smtClean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(</a:t>
                      </a:r>
                      <a:r>
                        <a:rPr lang="en-US" sz="1000" dirty="0" smtClean="0">
                          <a:solidFill>
                            <a:srgbClr val="779DC6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""</a:t>
                      </a:r>
                      <a:r>
                        <a:rPr sz="1000" dirty="0" smtClean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000" dirty="0">
                        <a:latin typeface="Lucida Console" panose="020B0609040504020204" pitchFamily="49" charset="0"/>
                        <a:ea typeface="Courier"/>
                        <a:cs typeface="Courier"/>
                        <a:sym typeface="Courier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</a:t>
                      </a:r>
                      <a:r>
                        <a:rPr sz="1000" dirty="0">
                          <a:solidFill>
                            <a:srgbClr val="1F5EB5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validator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.validate(p);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Set&lt;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ValidationResult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&gt;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validationErrors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= </a:t>
                      </a:r>
                      <a:r>
                        <a:rPr sz="1000" dirty="0">
                          <a:solidFill>
                            <a:srgbClr val="1F5EB5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validator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.getErrors();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assertEquals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(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        </a:t>
                      </a:r>
                      <a:r>
                        <a:rPr sz="1000" dirty="0">
                          <a:solidFill>
                            <a:srgbClr val="779DC6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"Validation result should be as expected"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,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        validationErrors.stream()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                .map(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ValidationResult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::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getMessage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                .filter(m -&gt; </a:t>
                      </a:r>
                      <a:r>
                        <a:rPr sz="1000" dirty="0" err="1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m.equals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(</a:t>
                      </a:r>
                      <a:r>
                        <a:rPr sz="1000" dirty="0">
                          <a:solidFill>
                            <a:srgbClr val="779DC6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"First name should not be empty"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))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                .count(),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            </a:t>
                      </a:r>
                      <a:r>
                        <a:rPr sz="1000" dirty="0">
                          <a:solidFill>
                            <a:srgbClr val="0433FF"/>
                          </a:solidFill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b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    }</a:t>
                      </a:r>
                    </a:p>
                    <a:p>
                      <a:pPr lvl="0" defTabSz="457200">
                        <a:defRPr b="0" i="0"/>
                      </a:pPr>
                      <a:r>
                        <a:rPr sz="1000" dirty="0">
                          <a:latin typeface="Lucida Console" panose="020B0609040504020204" pitchFamily="49" charset="0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5785230">
                <a:tc>
                  <a:txBody>
                    <a:bodyPr/>
                    <a:lstStyle/>
                    <a:p>
                      <a:pPr lvl="0" defTabSz="457200">
                        <a:defRPr sz="1300" i="0">
                          <a:solidFill>
                            <a:srgbClr val="008F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endParaRPr sz="1000">
                        <a:latin typeface="Lucida Console" panose="020B0609040504020204" pitchFamily="49" charset="0"/>
                      </a:endParaRP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 sz="1000" dirty="0">
                        <a:latin typeface="Lucida Console" panose="020B0609040504020204" pitchFamily="49" charset="0"/>
                      </a:endParaRP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" name="Shape 151"/>
          <p:cNvSpPr/>
          <p:nvPr/>
        </p:nvSpPr>
        <p:spPr>
          <a:xfrm>
            <a:off x="2895600" y="2955754"/>
            <a:ext cx="3495117" cy="201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9" y="0"/>
                </a:moveTo>
                <a:cubicBezTo>
                  <a:pt x="2019" y="0"/>
                  <a:pt x="1815" y="1829"/>
                  <a:pt x="1815" y="4085"/>
                </a:cubicBezTo>
                <a:lnTo>
                  <a:pt x="1815" y="6638"/>
                </a:lnTo>
                <a:lnTo>
                  <a:pt x="0" y="11106"/>
                </a:lnTo>
                <a:lnTo>
                  <a:pt x="1815" y="15574"/>
                </a:lnTo>
                <a:lnTo>
                  <a:pt x="1815" y="17515"/>
                </a:lnTo>
                <a:cubicBezTo>
                  <a:pt x="1815" y="19771"/>
                  <a:pt x="2019" y="21600"/>
                  <a:pt x="2269" y="21600"/>
                </a:cubicBezTo>
                <a:lnTo>
                  <a:pt x="21146" y="21600"/>
                </a:lnTo>
                <a:cubicBezTo>
                  <a:pt x="21397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397" y="0"/>
                  <a:pt x="21146" y="0"/>
                </a:cubicBezTo>
                <a:lnTo>
                  <a:pt x="2269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300" dirty="0">
                <a:solidFill>
                  <a:srgbClr val="005493"/>
                </a:solidFill>
              </a:rPr>
              <a:t>Test class for the target class</a:t>
            </a:r>
          </a:p>
        </p:txBody>
      </p:sp>
      <p:sp>
        <p:nvSpPr>
          <p:cNvPr id="152" name="Shape 152"/>
          <p:cNvSpPr/>
          <p:nvPr/>
        </p:nvSpPr>
        <p:spPr>
          <a:xfrm>
            <a:off x="1529320" y="3531344"/>
            <a:ext cx="3383360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7" y="0"/>
                </a:moveTo>
                <a:cubicBezTo>
                  <a:pt x="1803" y="0"/>
                  <a:pt x="1622" y="1829"/>
                  <a:pt x="1622" y="4085"/>
                </a:cubicBezTo>
                <a:lnTo>
                  <a:pt x="1622" y="6638"/>
                </a:lnTo>
                <a:lnTo>
                  <a:pt x="0" y="11106"/>
                </a:lnTo>
                <a:lnTo>
                  <a:pt x="1622" y="15574"/>
                </a:lnTo>
                <a:lnTo>
                  <a:pt x="1622" y="17515"/>
                </a:lnTo>
                <a:cubicBezTo>
                  <a:pt x="1622" y="19771"/>
                  <a:pt x="1803" y="21600"/>
                  <a:pt x="2027" y="21600"/>
                </a:cubicBezTo>
                <a:lnTo>
                  <a:pt x="21195" y="21600"/>
                </a:lnTo>
                <a:cubicBezTo>
                  <a:pt x="21418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418" y="0"/>
                  <a:pt x="21195" y="0"/>
                </a:cubicBezTo>
                <a:lnTo>
                  <a:pt x="2027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Method is considered as test by JUnit</a:t>
            </a:r>
          </a:p>
        </p:txBody>
      </p:sp>
      <p:sp>
        <p:nvSpPr>
          <p:cNvPr id="153" name="Shape 153"/>
          <p:cNvSpPr/>
          <p:nvPr/>
        </p:nvSpPr>
        <p:spPr>
          <a:xfrm>
            <a:off x="5742251" y="5152132"/>
            <a:ext cx="3383361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7" y="0"/>
                </a:moveTo>
                <a:cubicBezTo>
                  <a:pt x="1803" y="0"/>
                  <a:pt x="1622" y="1829"/>
                  <a:pt x="1622" y="4085"/>
                </a:cubicBezTo>
                <a:lnTo>
                  <a:pt x="1622" y="6638"/>
                </a:lnTo>
                <a:lnTo>
                  <a:pt x="0" y="11106"/>
                </a:lnTo>
                <a:lnTo>
                  <a:pt x="1622" y="15574"/>
                </a:lnTo>
                <a:lnTo>
                  <a:pt x="1622" y="17515"/>
                </a:lnTo>
                <a:cubicBezTo>
                  <a:pt x="1622" y="19771"/>
                  <a:pt x="1803" y="21600"/>
                  <a:pt x="2027" y="21600"/>
                </a:cubicBezTo>
                <a:lnTo>
                  <a:pt x="21195" y="21600"/>
                </a:lnTo>
                <a:cubicBezTo>
                  <a:pt x="21418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418" y="0"/>
                  <a:pt x="21195" y="0"/>
                </a:cubicBezTo>
                <a:lnTo>
                  <a:pt x="2027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Checking whether result is expected</a:t>
            </a:r>
          </a:p>
        </p:txBody>
      </p:sp>
      <p:sp>
        <p:nvSpPr>
          <p:cNvPr id="154" name="Shape 154"/>
          <p:cNvSpPr/>
          <p:nvPr/>
        </p:nvSpPr>
        <p:spPr>
          <a:xfrm>
            <a:off x="3729198" y="1346944"/>
            <a:ext cx="3854848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9" y="0"/>
                </a:moveTo>
                <a:cubicBezTo>
                  <a:pt x="1583" y="0"/>
                  <a:pt x="1423" y="1829"/>
                  <a:pt x="1423" y="4085"/>
                </a:cubicBezTo>
                <a:lnTo>
                  <a:pt x="1423" y="6638"/>
                </a:lnTo>
                <a:lnTo>
                  <a:pt x="0" y="11106"/>
                </a:lnTo>
                <a:lnTo>
                  <a:pt x="1423" y="15574"/>
                </a:lnTo>
                <a:lnTo>
                  <a:pt x="1423" y="17515"/>
                </a:lnTo>
                <a:cubicBezTo>
                  <a:pt x="1423" y="19771"/>
                  <a:pt x="1583" y="21600"/>
                  <a:pt x="1779" y="21600"/>
                </a:cubicBezTo>
                <a:lnTo>
                  <a:pt x="21244" y="21600"/>
                </a:lnTo>
                <a:cubicBezTo>
                  <a:pt x="21441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441" y="0"/>
                  <a:pt x="21244" y="0"/>
                </a:cubicBezTo>
                <a:lnTo>
                  <a:pt x="1779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The standard runners are all in this package</a:t>
            </a:r>
          </a:p>
        </p:txBody>
      </p:sp>
      <p:pic>
        <p:nvPicPr>
          <p:cNvPr id="155" name="Picture 15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935" y="2894105"/>
            <a:ext cx="1482665" cy="306295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11</a:t>
            </a:fld>
            <a:endParaRPr sz="1100"/>
          </a:p>
        </p:txBody>
      </p:sp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" name="Shape 160"/>
          <p:cNvSpPr/>
          <p:nvPr/>
        </p:nvSpPr>
        <p:spPr>
          <a:xfrm>
            <a:off x="338385" y="1041400"/>
            <a:ext cx="8661004" cy="6723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457200">
              <a:defRPr sz="1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1600"/>
              <a:t>bash-3.2$ javac -cp .:junit-4.12.jar -sourcepath lessons/src/ lessons/src/io/tc/junit/PersonValidatorTest.java -Xlint:unchecked -d out</a:t>
            </a:r>
          </a:p>
        </p:txBody>
      </p:sp>
      <p:sp>
        <p:nvSpPr>
          <p:cNvPr id="161" name="Shape 161"/>
          <p:cNvSpPr/>
          <p:nvPr/>
        </p:nvSpPr>
        <p:spPr>
          <a:xfrm>
            <a:off x="338385" y="2044699"/>
            <a:ext cx="8661004" cy="21949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bash-3.2$ java -cp out:junit-4.12.jar:hamcrest-core-1.3.jar org.junit.runner.JUnitCore io.tc.junit.PersonValidatorTest </a:t>
            </a:r>
          </a:p>
          <a:p>
            <a:pPr lvl="0" defTabSz="457200"/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JUnit version 4.12</a:t>
            </a: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.</a:t>
            </a: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Time: 0,04</a:t>
            </a:r>
          </a:p>
          <a:p>
            <a:pPr lvl="0" defTabSz="457200"/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OK (1 test)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12</a:t>
            </a:fld>
            <a:endParaRPr sz="1100"/>
          </a:p>
        </p:txBody>
      </p:sp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 in 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13</a:t>
            </a:fld>
            <a:endParaRPr sz="1100"/>
          </a:p>
        </p:txBody>
      </p:sp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JUnit basics</a:t>
            </a:r>
          </a:p>
        </p:txBody>
      </p:sp>
      <p:graphicFrame>
        <p:nvGraphicFramePr>
          <p:cNvPr id="169" name="Table 169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Each java method which represents a single test is marked as </a:t>
            </a:r>
            <a:r>
              <a:rPr sz="2600" dirty="0">
                <a:solidFill>
                  <a:srgbClr val="941751"/>
                </a:solidFill>
                <a:latin typeface="Cambria" panose="02040503050406030204" pitchFamily="18" charset="0"/>
              </a:rPr>
              <a:t>@Test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941751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Different</a:t>
            </a:r>
            <a:r>
              <a:rPr sz="2600" dirty="0">
                <a:solidFill>
                  <a:srgbClr val="941751"/>
                </a:solidFill>
                <a:latin typeface="Cambria" panose="02040503050406030204" pitchFamily="18" charset="0"/>
              </a:rPr>
              <a:t> Test Runners 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are used to execute the 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Test could be ignored using </a:t>
            </a:r>
            <a:r>
              <a:rPr sz="2600" dirty="0">
                <a:solidFill>
                  <a:srgbClr val="941751"/>
                </a:solidFill>
                <a:latin typeface="Cambria" panose="02040503050406030204" pitchFamily="18" charset="0"/>
              </a:rPr>
              <a:t>@Ignore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 annotation.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Expected and actual results compares using </a:t>
            </a:r>
            <a:r>
              <a:rPr sz="2600" dirty="0">
                <a:solidFill>
                  <a:srgbClr val="941751"/>
                </a:solidFill>
                <a:latin typeface="Cambria" panose="02040503050406030204" pitchFamily="18" charset="0"/>
              </a:rPr>
              <a:t>Assertions — </a:t>
            </a:r>
            <a:r>
              <a:rPr sz="2600" dirty="0" err="1">
                <a:solidFill>
                  <a:srgbClr val="941751"/>
                </a:solidFill>
                <a:latin typeface="Cambria" panose="02040503050406030204" pitchFamily="18" charset="0"/>
              </a:rPr>
              <a:t>assertTrue</a:t>
            </a:r>
            <a:r>
              <a:rPr sz="2600" dirty="0">
                <a:solidFill>
                  <a:srgbClr val="941751"/>
                </a:solidFill>
                <a:latin typeface="Cambria" panose="02040503050406030204" pitchFamily="18" charset="0"/>
              </a:rPr>
              <a:t>, </a:t>
            </a:r>
            <a:r>
              <a:rPr sz="2600" dirty="0" err="1">
                <a:solidFill>
                  <a:srgbClr val="941751"/>
                </a:solidFill>
                <a:latin typeface="Cambria" panose="02040503050406030204" pitchFamily="18" charset="0"/>
              </a:rPr>
              <a:t>assertEquals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, </a:t>
            </a:r>
            <a:r>
              <a:rPr sz="2600" dirty="0" err="1">
                <a:solidFill>
                  <a:srgbClr val="003567"/>
                </a:solidFill>
                <a:latin typeface="Cambria" panose="02040503050406030204" pitchFamily="18" charset="0"/>
              </a:rPr>
              <a:t>etc</a:t>
            </a: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14</a:t>
            </a:fld>
            <a:endParaRPr sz="1100"/>
          </a:p>
        </p:txBody>
      </p:sp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Test fixtures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Text </a:t>
            </a:r>
            <a:r>
              <a:rPr sz="2400" b="1" dirty="0">
                <a:solidFill>
                  <a:srgbClr val="003567"/>
                </a:solidFill>
                <a:latin typeface="Cambria" panose="02040503050406030204" pitchFamily="18" charset="0"/>
              </a:rPr>
              <a:t>fixture</a:t>
            </a: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 is a fixed state of a set of objects used as a baseline for running tests.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4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b="1" dirty="0">
                <a:solidFill>
                  <a:srgbClr val="003567"/>
                </a:solidFill>
                <a:latin typeface="Cambria" panose="02040503050406030204" pitchFamily="18" charset="0"/>
              </a:rPr>
              <a:t>Examples</a:t>
            </a: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: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preparation of input data and setup/creation of fake or mock objects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4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loading a database with a specific, known set of data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4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copying a specific known set of files creating a test fixture will create a set of objects initialized to certain states.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15</a:t>
            </a:fld>
            <a:endParaRPr sz="1100"/>
          </a:p>
        </p:txBody>
      </p:sp>
      <p:sp>
        <p:nvSpPr>
          <p:cNvPr id="178" name="Shape 178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Test fixtures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Test classes can have fixture</a:t>
            </a:r>
          </a:p>
          <a:p>
            <a:pPr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run before or after every test</a:t>
            </a:r>
          </a:p>
          <a:p>
            <a:pPr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run before and after only once for all test methods in a class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Fixtures: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class-level: </a:t>
            </a: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@</a:t>
            </a:r>
            <a:r>
              <a:rPr sz="2800" dirty="0" err="1">
                <a:solidFill>
                  <a:srgbClr val="941751"/>
                </a:solidFill>
                <a:latin typeface="Cambria" panose="02040503050406030204" pitchFamily="18" charset="0"/>
              </a:rPr>
              <a:t>BeforeClass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, </a:t>
            </a: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@</a:t>
            </a:r>
            <a:r>
              <a:rPr sz="2800" dirty="0" err="1">
                <a:solidFill>
                  <a:srgbClr val="941751"/>
                </a:solidFill>
                <a:latin typeface="Cambria" panose="02040503050406030204" pitchFamily="18" charset="0"/>
              </a:rPr>
              <a:t>AfterClass</a:t>
            </a: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method-level: </a:t>
            </a: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@Before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, </a:t>
            </a: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@After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16</a:t>
            </a:fld>
            <a:endParaRPr sz="1100"/>
          </a:p>
        </p:txBody>
      </p:sp>
      <p:sp>
        <p:nvSpPr>
          <p:cNvPr id="183" name="Shape 183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>
            <a:spLocks noGrp="1"/>
          </p:cNvSpPr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Examples</a:t>
            </a:r>
          </a:p>
          <a:p>
            <a:pPr marL="257175" lvl="0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marL="257175" lvl="0" indent="-257175" defTabSz="457200">
              <a:spcBef>
                <a:spcPts val="0"/>
              </a:spcBef>
              <a:defRPr sz="1800"/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https://github.com/junit-team/junit4/wiki/Test-fixtures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17</a:t>
            </a:fld>
            <a:endParaRPr sz="1100"/>
          </a:p>
        </p:txBody>
      </p:sp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Ignoring a Test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0" name="Shape 190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757247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Delete the @Test annotation — that test will not be reported 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Add the </a:t>
            </a:r>
            <a:r>
              <a:rPr sz="2800" dirty="0">
                <a:solidFill>
                  <a:srgbClr val="C00000"/>
                </a:solidFill>
                <a:latin typeface="Cambria" panose="02040503050406030204" pitchFamily="18" charset="0"/>
              </a:rPr>
              <a:t>@Ignore 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annotation in front or after @Test — number of ignored tests will be reported</a:t>
            </a:r>
          </a:p>
        </p:txBody>
      </p:sp>
      <p:sp>
        <p:nvSpPr>
          <p:cNvPr id="191" name="Shape 191"/>
          <p:cNvSpPr/>
          <p:nvPr/>
        </p:nvSpPr>
        <p:spPr>
          <a:xfrm>
            <a:off x="427285" y="4203700"/>
            <a:ext cx="8568383" cy="17406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@Ignore(</a:t>
            </a:r>
            <a:r>
              <a:rPr sz="1500">
                <a:solidFill>
                  <a:srgbClr val="183691"/>
                </a:solidFill>
                <a:latin typeface="Courier"/>
                <a:ea typeface="Courier"/>
                <a:cs typeface="Courier"/>
                <a:sym typeface="Courier"/>
              </a:rPr>
              <a:t>"Test is ignored as a demonstration"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@Test</a:t>
            </a:r>
          </a:p>
          <a:p>
            <a:pPr lvl="0" defTabSz="457200"/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testSame() {</a:t>
            </a: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   assertThat(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, is(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));</a:t>
            </a: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lvl="0" defTabSz="457200"/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latin typeface="Courier"/>
                <a:ea typeface="Courier"/>
                <a:cs typeface="Courier"/>
                <a:sym typeface="Courier"/>
              </a:rPr>
              <a:t>OK (1 test)</a:t>
            </a:r>
          </a:p>
        </p:txBody>
      </p:sp>
      <p:pic>
        <p:nvPicPr>
          <p:cNvPr id="192" name="1466532823_like-thumbs-up-hand-social-medi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50" y="2824931"/>
            <a:ext cx="3556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1466532732_thumbs-down-hand-social-media-dislik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427" y="1452512"/>
            <a:ext cx="3556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18</a:t>
            </a:fld>
            <a:endParaRPr sz="1100"/>
          </a:p>
        </p:txBody>
      </p:sp>
      <p:sp>
        <p:nvSpPr>
          <p:cNvPr id="196" name="Shape 196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Tests execution order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No order by default — returned by Reflection API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JUnit &gt; 4.11 — order is </a:t>
            </a:r>
            <a:r>
              <a:rPr sz="2800" dirty="0" err="1">
                <a:solidFill>
                  <a:srgbClr val="941751"/>
                </a:solidFill>
                <a:latin typeface="Cambria" panose="02040503050406030204" pitchFamily="18" charset="0"/>
              </a:rPr>
              <a:t>MethodSorters.DEFAULT</a:t>
            </a:r>
            <a:endParaRPr sz="2800" dirty="0">
              <a:solidFill>
                <a:srgbClr val="941751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941751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Use</a:t>
            </a: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 @</a:t>
            </a:r>
            <a:r>
              <a:rPr sz="2800" dirty="0" err="1">
                <a:solidFill>
                  <a:srgbClr val="941751"/>
                </a:solidFill>
                <a:latin typeface="Cambria" panose="02040503050406030204" pitchFamily="18" charset="0"/>
              </a:rPr>
              <a:t>FixMethodOrder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to change the order: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@</a:t>
            </a:r>
            <a:r>
              <a:rPr sz="2400" dirty="0" err="1">
                <a:solidFill>
                  <a:srgbClr val="003567"/>
                </a:solidFill>
                <a:latin typeface="Cambria" panose="02040503050406030204" pitchFamily="18" charset="0"/>
              </a:rPr>
              <a:t>FixMethodOrder</a:t>
            </a: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(</a:t>
            </a:r>
            <a:r>
              <a:rPr sz="2400" dirty="0" err="1">
                <a:solidFill>
                  <a:srgbClr val="003567"/>
                </a:solidFill>
                <a:latin typeface="Cambria" panose="02040503050406030204" pitchFamily="18" charset="0"/>
              </a:rPr>
              <a:t>MethodSorters.NAME_ASCENDING</a:t>
            </a: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)</a:t>
            </a:r>
          </a:p>
          <a:p>
            <a:pPr lvl="1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@</a:t>
            </a:r>
            <a:r>
              <a:rPr sz="2400" dirty="0" err="1">
                <a:solidFill>
                  <a:srgbClr val="003567"/>
                </a:solidFill>
                <a:latin typeface="Cambria" panose="02040503050406030204" pitchFamily="18" charset="0"/>
              </a:rPr>
              <a:t>FixMethodOrder</a:t>
            </a: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(</a:t>
            </a:r>
            <a:r>
              <a:rPr sz="2400" dirty="0" err="1">
                <a:solidFill>
                  <a:srgbClr val="003567"/>
                </a:solidFill>
                <a:latin typeface="Cambria" panose="02040503050406030204" pitchFamily="18" charset="0"/>
              </a:rPr>
              <a:t>MethodSorters.JVM</a:t>
            </a:r>
            <a:r>
              <a:rPr sz="2400" dirty="0">
                <a:solidFill>
                  <a:srgbClr val="003567"/>
                </a:solidFill>
                <a:latin typeface="Cambria" panose="02040503050406030204" pitchFamily="18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19</a:t>
            </a:fld>
            <a:endParaRPr sz="1100"/>
          </a:p>
        </p:txBody>
      </p:sp>
      <p:sp>
        <p:nvSpPr>
          <p:cNvPr id="201" name="Shape 201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Tests runners</a:t>
            </a:r>
          </a:p>
        </p:txBody>
      </p:sp>
      <p:graphicFrame>
        <p:nvGraphicFramePr>
          <p:cNvPr id="202" name="Table 202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3" name="Shape 203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Console based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NetBeans, Eclipse and </a:t>
            </a:r>
            <a:r>
              <a:rPr sz="2600" dirty="0" err="1">
                <a:solidFill>
                  <a:srgbClr val="003567"/>
                </a:solidFill>
                <a:latin typeface="Cambria" panose="02040503050406030204" pitchFamily="18" charset="0"/>
              </a:rPr>
              <a:t>IntelliJ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 Idea have native graphical test runners built in.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C00000"/>
                </a:solidFill>
                <a:latin typeface="Cambria" panose="02040503050406030204" pitchFamily="18" charset="0"/>
              </a:rPr>
              <a:t>@RunWith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(&lt;Runner Class&gt;)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Suite, Parameterized, Categories</a:t>
            </a: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48055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Third Party: SpringJUnit4ClassRunner, </a:t>
            </a:r>
            <a:r>
              <a:rPr sz="2600" dirty="0" err="1">
                <a:solidFill>
                  <a:srgbClr val="003567"/>
                </a:solidFill>
                <a:latin typeface="Cambria" panose="02040503050406030204" pitchFamily="18" charset="0"/>
              </a:rPr>
              <a:t>MockitoJUnitRunner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, </a:t>
            </a:r>
            <a:r>
              <a:rPr sz="2600" dirty="0" err="1">
                <a:solidFill>
                  <a:srgbClr val="003567"/>
                </a:solidFill>
                <a:latin typeface="Cambria" panose="02040503050406030204" pitchFamily="18" charset="0"/>
              </a:rPr>
              <a:t>HieratchicalContextRunner</a:t>
            </a:r>
            <a:r>
              <a:rPr sz="2600" dirty="0">
                <a:solidFill>
                  <a:srgbClr val="003567"/>
                </a:solidFill>
                <a:latin typeface="Cambria" panose="02040503050406030204" pitchFamily="18" charset="0"/>
              </a:rPr>
              <a:t>, </a:t>
            </a:r>
            <a:r>
              <a:rPr sz="2600" dirty="0" err="1">
                <a:solidFill>
                  <a:srgbClr val="003567"/>
                </a:solidFill>
                <a:latin typeface="Cambria" panose="02040503050406030204" pitchFamily="18" charset="0"/>
              </a:rPr>
              <a:t>etc</a:t>
            </a:r>
            <a:endParaRPr sz="2600" dirty="0">
              <a:solidFill>
                <a:srgbClr val="003567"/>
              </a:solidFill>
              <a:latin typeface="Cambria" panose="02040503050406030204" pitchFamily="18" charset="0"/>
            </a:endParaRPr>
          </a:p>
        </p:txBody>
      </p:sp>
      <p:sp>
        <p:nvSpPr>
          <p:cNvPr id="7" name="Shape 210"/>
          <p:cNvSpPr/>
          <p:nvPr/>
        </p:nvSpPr>
        <p:spPr>
          <a:xfrm>
            <a:off x="533400" y="1671234"/>
            <a:ext cx="8355410" cy="381000"/>
          </a:xfrm>
          <a:prstGeom prst="rect">
            <a:avLst/>
          </a:prstGeom>
          <a:pattFill prst="divo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91440" rIns="91440" bIns="91440"/>
          <a:lstStyle/>
          <a:p>
            <a:pPr lvl="0" algn="l" defTabSz="457200"/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java 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org.junit.runner</a:t>
            </a:r>
            <a:r>
              <a:rPr lang="en-US" sz="1400" dirty="0" err="1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</a:t>
            </a:r>
            <a:r>
              <a:rPr lang="en-US" sz="1400" dirty="0" err="1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JUnitCore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TestClass1 [</a:t>
            </a:r>
            <a:r>
              <a:rPr lang="en-US" sz="1400" dirty="0">
                <a:solidFill>
                  <a:srgbClr val="0086B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..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other test classes</a:t>
            </a:r>
            <a:r>
              <a:rPr lang="en-US"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</a:t>
            </a:r>
            <a:r>
              <a:rPr lang="en-US" sz="1400" dirty="0">
                <a:solidFill>
                  <a:srgbClr val="0086B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..</a:t>
            </a:r>
            <a:r>
              <a:rPr lang="en-US"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]</a:t>
            </a:r>
            <a:endParaRPr lang="en-US" sz="1400" dirty="0">
              <a:solidFill>
                <a:srgbClr val="323333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</a:t>
            </a:fld>
            <a:endParaRPr sz="1100"/>
          </a:p>
        </p:txBody>
      </p:sp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Информация о инструкторе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059" lvl="0" indent="-480059">
              <a:defRPr sz="1800"/>
            </a:pPr>
            <a:r>
              <a:rPr lang="en-US" sz="2800" dirty="0" smtClean="0">
                <a:solidFill>
                  <a:srgbClr val="002060"/>
                </a:solidFill>
              </a:rPr>
              <a:t>Andrey Parkhomenko</a:t>
            </a:r>
            <a:endParaRPr lang="en-US" sz="2000" dirty="0">
              <a:solidFill>
                <a:srgbClr val="002060"/>
              </a:solidFill>
            </a:endParaRPr>
          </a:p>
          <a:p>
            <a:pPr marL="480059" lvl="0" indent="-480059">
              <a:defRPr sz="1800"/>
            </a:pPr>
            <a:endParaRPr lang="en-US" sz="2000" dirty="0">
              <a:solidFill>
                <a:srgbClr val="002060"/>
              </a:solidFill>
            </a:endParaRPr>
          </a:p>
          <a:p>
            <a:pPr marL="480059" lvl="0" indent="-480059">
              <a:defRPr sz="1800"/>
            </a:pPr>
            <a:r>
              <a:rPr sz="2400" dirty="0" smtClean="0">
                <a:solidFill>
                  <a:srgbClr val="002060"/>
                </a:solidFill>
              </a:rPr>
              <a:t>E-mail</a:t>
            </a:r>
            <a:r>
              <a:rPr sz="2400" dirty="0">
                <a:solidFill>
                  <a:srgbClr val="002060"/>
                </a:solidFill>
              </a:rPr>
              <a:t>: </a:t>
            </a:r>
            <a:r>
              <a:rPr lang="en-US" sz="2400" dirty="0" smtClean="0">
                <a:hlinkClick r:id="rId2"/>
              </a:rPr>
              <a:t>aparkhomenko</a:t>
            </a:r>
            <a:r>
              <a:rPr sz="2400" dirty="0" smtClean="0">
                <a:hlinkClick r:id="rId2"/>
              </a:rPr>
              <a:t>@luxoft.com</a:t>
            </a:r>
            <a:endParaRPr lang="en-US" sz="2400" dirty="0" smtClean="0">
              <a:hlinkClick r:id="rId3"/>
            </a:endParaRPr>
          </a:p>
          <a:p>
            <a:pPr marL="0" lvl="0" indent="0">
              <a:buNone/>
              <a:defRPr sz="1800"/>
            </a:pPr>
            <a:endParaRPr sz="2400" dirty="0">
              <a:hlinkClick r:id="rId3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20</a:t>
            </a:fld>
            <a:endParaRPr sz="1100"/>
          </a:p>
        </p:txBody>
      </p:sp>
      <p:sp>
        <p:nvSpPr>
          <p:cNvPr id="207" name="Shape 20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Test timeout</a:t>
            </a:r>
          </a:p>
        </p:txBody>
      </p:sp>
      <p:graphicFrame>
        <p:nvGraphicFramePr>
          <p:cNvPr id="208" name="Table 20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@Test(</a:t>
            </a: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timeout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=&lt;</a:t>
            </a:r>
            <a:r>
              <a:rPr sz="2800" dirty="0" err="1">
                <a:solidFill>
                  <a:srgbClr val="003567"/>
                </a:solidFill>
                <a:latin typeface="Cambria" panose="02040503050406030204" pitchFamily="18" charset="0"/>
              </a:rPr>
              <a:t>msec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&gt;)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@Rule for timeout — will be applied for all the test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including any @Before and @</a:t>
            </a:r>
            <a:r>
              <a:rPr sz="2800" dirty="0" err="1">
                <a:solidFill>
                  <a:srgbClr val="003567"/>
                </a:solidFill>
                <a:latin typeface="Cambria" panose="02040503050406030204" pitchFamily="18" charset="0"/>
              </a:rPr>
              <a:t>Afeter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methods</a:t>
            </a:r>
          </a:p>
        </p:txBody>
      </p:sp>
      <p:sp>
        <p:nvSpPr>
          <p:cNvPr id="210" name="Shape 210"/>
          <p:cNvSpPr/>
          <p:nvPr/>
        </p:nvSpPr>
        <p:spPr>
          <a:xfrm>
            <a:off x="394295" y="1849586"/>
            <a:ext cx="8355410" cy="1014558"/>
          </a:xfrm>
          <a:prstGeom prst="rect">
            <a:avLst/>
          </a:prstGeom>
          <a:pattFill prst="divo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91440" rIns="91440" bIns="91440"/>
          <a:lstStyle/>
          <a:p>
            <a:pPr lvl="0" defTabSz="457200"/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@Test(timeout</a:t>
            </a:r>
            <a:r>
              <a:rPr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=</a:t>
            </a:r>
            <a:r>
              <a:rPr sz="1400" dirty="0">
                <a:solidFill>
                  <a:srgbClr val="0086B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1000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)</a:t>
            </a:r>
          </a:p>
          <a:p>
            <a:pPr lvl="0" defTabSz="457200"/>
            <a:r>
              <a:rPr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public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</a:t>
            </a:r>
            <a:r>
              <a:rPr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void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testWithTimeout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() {</a:t>
            </a:r>
          </a:p>
          <a:p>
            <a:pPr lvl="0" defTabSz="457200"/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</a:t>
            </a:r>
            <a:r>
              <a:rPr sz="1400" dirty="0">
                <a:solidFill>
                  <a:srgbClr val="0086B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...</a:t>
            </a:r>
            <a:endParaRPr sz="1400" dirty="0">
              <a:solidFill>
                <a:srgbClr val="323333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11" name="Shape 211"/>
          <p:cNvSpPr/>
          <p:nvPr/>
        </p:nvSpPr>
        <p:spPr>
          <a:xfrm>
            <a:off x="394295" y="3983186"/>
            <a:ext cx="8355411" cy="705838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bg1"/>
            </a:bgClr>
          </a:patt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91440" rIns="91440" bIns="91440"/>
          <a:lstStyle/>
          <a:p>
            <a:pPr lvl="0" defTabSz="457200"/>
            <a:r>
              <a:rPr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@Rule</a:t>
            </a:r>
            <a:endParaRPr sz="1400" dirty="0">
              <a:solidFill>
                <a:srgbClr val="323333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public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Timeout </a:t>
            </a:r>
            <a:r>
              <a:rPr sz="1400" dirty="0" err="1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globalTimeout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</a:t>
            </a:r>
            <a:r>
              <a:rPr sz="1400" dirty="0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=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</a:t>
            </a:r>
            <a:r>
              <a:rPr sz="1400" dirty="0" err="1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Timeout</a:t>
            </a:r>
            <a:r>
              <a:rPr sz="1400" dirty="0" err="1">
                <a:solidFill>
                  <a:srgbClr val="A71D5D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.</a:t>
            </a:r>
            <a:r>
              <a:rPr sz="1400" dirty="0" err="1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seconds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(</a:t>
            </a:r>
            <a:r>
              <a:rPr sz="1400" dirty="0">
                <a:solidFill>
                  <a:srgbClr val="0086B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10</a:t>
            </a:r>
            <a:r>
              <a:rPr sz="1400" dirty="0">
                <a:solidFill>
                  <a:srgbClr val="323333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21</a:t>
            </a:fld>
            <a:endParaRPr sz="1100"/>
          </a:p>
        </p:txBody>
      </p:sp>
      <p:sp>
        <p:nvSpPr>
          <p:cNvPr id="207" name="Shape 20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1F497D"/>
                </a:solidFill>
                <a:latin typeface="Cambria" panose="02040503050406030204" pitchFamily="18" charset="0"/>
              </a:rPr>
              <a:t>Test suites</a:t>
            </a:r>
            <a:endParaRPr sz="2800" dirty="0">
              <a:solidFill>
                <a:srgbClr val="1F497D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08" name="Table 20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 defTabSz="457200">
              <a:spcBef>
                <a:spcPts val="0"/>
              </a:spcBef>
              <a:defRPr sz="1800"/>
            </a:pPr>
            <a:r>
              <a:rPr lang="en-US" dirty="0" smtClean="0">
                <a:solidFill>
                  <a:srgbClr val="003567"/>
                </a:solidFill>
                <a:latin typeface="Cambria" panose="02040503050406030204" pitchFamily="18" charset="0"/>
              </a:rPr>
              <a:t>Possibility to run the tests from many classes</a:t>
            </a:r>
          </a:p>
          <a:p>
            <a:pPr marL="257175" lvl="0" indent="-257175" defTabSz="457200">
              <a:spcBef>
                <a:spcPts val="0"/>
              </a:spcBef>
              <a:defRPr sz="1800"/>
            </a:pPr>
            <a:r>
              <a:rPr lang="en-US" dirty="0">
                <a:solidFill>
                  <a:srgbClr val="941751"/>
                </a:solidFill>
                <a:latin typeface="Cambria" panose="02040503050406030204" pitchFamily="18" charset="0"/>
              </a:rPr>
              <a:t>@RunWith(</a:t>
            </a:r>
            <a:r>
              <a:rPr lang="en-US" dirty="0" err="1">
                <a:solidFill>
                  <a:srgbClr val="941751"/>
                </a:solidFill>
                <a:latin typeface="Cambria" panose="02040503050406030204" pitchFamily="18" charset="0"/>
              </a:rPr>
              <a:t>Suite.class</a:t>
            </a:r>
            <a:r>
              <a:rPr lang="en-US" dirty="0">
                <a:solidFill>
                  <a:srgbClr val="941751"/>
                </a:solidFill>
                <a:latin typeface="Cambria" panose="02040503050406030204" pitchFamily="18" charset="0"/>
              </a:rPr>
              <a:t>) </a:t>
            </a:r>
            <a:r>
              <a:rPr lang="en-US" sz="1800" dirty="0">
                <a:solidFill>
                  <a:srgbClr val="003567"/>
                </a:solidFill>
                <a:latin typeface="Cambria" panose="02040503050406030204" pitchFamily="18" charset="0"/>
              </a:rPr>
              <a:t>and </a:t>
            </a:r>
            <a:r>
              <a:rPr lang="en-US" sz="1800" dirty="0">
                <a:solidFill>
                  <a:srgbClr val="941751"/>
                </a:solidFill>
                <a:latin typeface="Cambria" panose="02040503050406030204" pitchFamily="18" charset="0"/>
              </a:rPr>
              <a:t>@SuiteClasses(TestClass1.class, </a:t>
            </a:r>
            <a:r>
              <a:rPr lang="en-US" sz="1800" dirty="0" smtClean="0">
                <a:solidFill>
                  <a:srgbClr val="941751"/>
                </a:solidFill>
                <a:latin typeface="Cambria" panose="02040503050406030204" pitchFamily="18" charset="0"/>
              </a:rPr>
              <a:t>...)</a:t>
            </a:r>
          </a:p>
          <a:p>
            <a:pPr marL="257175" lvl="0" indent="-257175" defTabSz="457200">
              <a:spcBef>
                <a:spcPts val="0"/>
              </a:spcBef>
              <a:defRPr sz="1800"/>
            </a:pPr>
            <a:endParaRPr lang="en-US" sz="1800" dirty="0">
              <a:solidFill>
                <a:srgbClr val="941751"/>
              </a:solidFill>
              <a:latin typeface="Cambria" panose="02040503050406030204" pitchFamily="18" charset="0"/>
            </a:endParaRPr>
          </a:p>
          <a:p>
            <a:pPr marL="257175" lvl="0" indent="-257175" defTabSz="457200">
              <a:spcBef>
                <a:spcPts val="0"/>
              </a:spcBef>
              <a:defRPr sz="1800"/>
            </a:pPr>
            <a:r>
              <a:rPr lang="en-US" sz="1800" dirty="0" err="1">
                <a:solidFill>
                  <a:srgbClr val="941751"/>
                </a:solidFill>
                <a:latin typeface="Cambria" panose="02040503050406030204" pitchFamily="18" charset="0"/>
              </a:rPr>
              <a:t>org.junit.runners.Suite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3567"/>
                </a:solidFill>
                <a:latin typeface="Cambria" panose="02040503050406030204" pitchFamily="18" charset="0"/>
              </a:rPr>
              <a:t>runner will be </a:t>
            </a:r>
            <a:r>
              <a:rPr lang="en-US" sz="1800" dirty="0" smtClean="0">
                <a:solidFill>
                  <a:srgbClr val="003567"/>
                </a:solidFill>
                <a:latin typeface="Cambria" panose="02040503050406030204" pitchFamily="18" charset="0"/>
              </a:rPr>
              <a:t>used</a:t>
            </a:r>
          </a:p>
          <a:p>
            <a:pPr marL="257175" lvl="0" indent="-257175" defTabSz="457200">
              <a:spcBef>
                <a:spcPts val="0"/>
              </a:spcBef>
              <a:defRPr sz="1800"/>
            </a:pPr>
            <a:endParaRPr lang="en-US" sz="1800" dirty="0" smtClean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marL="257175" lvl="0" indent="-257175" defTabSz="457200">
              <a:spcBef>
                <a:spcPts val="0"/>
              </a:spcBef>
              <a:defRPr sz="1800"/>
            </a:pPr>
            <a:endParaRPr lang="en-US" sz="1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marL="257175" lvl="0" indent="-257175" defTabSz="457200">
              <a:spcBef>
                <a:spcPts val="0"/>
              </a:spcBef>
              <a:defRPr sz="1800"/>
            </a:pPr>
            <a:endParaRPr sz="1800" dirty="0">
              <a:solidFill>
                <a:srgbClr val="003567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hape 211"/>
          <p:cNvSpPr/>
          <p:nvPr/>
        </p:nvSpPr>
        <p:spPr>
          <a:xfrm>
            <a:off x="394294" y="2438400"/>
            <a:ext cx="8355411" cy="350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import org.junit.runner.RunWith;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org.junit.runners.Suite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lvl="0" defTabSz="457200"/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@RunWith(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Suite.class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)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Suite.SuiteClasses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({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TestFeatureLogin.class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,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TestFeatureLogout.class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,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TestFeatureNavigate.class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,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TestFeatureUpdate.class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})</a:t>
            </a:r>
          </a:p>
          <a:p>
            <a:pPr lvl="0" defTabSz="457200"/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public class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FeatureTestSuite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{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// the class remains empty,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  // used only as a holder for the above annotations</a:t>
            </a:r>
          </a:p>
          <a:p>
            <a:pPr lvl="0" defTabSz="457200"/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  <a:ea typeface="Courier"/>
                <a:cs typeface="Courier"/>
                <a:sym typeface="Courier"/>
              </a:rPr>
              <a:t>}</a:t>
            </a:r>
            <a:endParaRPr sz="1200" dirty="0">
              <a:solidFill>
                <a:schemeClr val="tx1"/>
              </a:solidFill>
              <a:latin typeface="Lucida Console" panose="020B0609040504020204" pitchFamily="49" charset="0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4493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22</a:t>
            </a:fld>
            <a:endParaRPr sz="1100"/>
          </a:p>
        </p:txBody>
      </p:sp>
      <p:sp>
        <p:nvSpPr>
          <p:cNvPr id="207" name="Shape 20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1F497D"/>
                </a:solidFill>
              </a:rPr>
              <a:t>Assertions</a:t>
            </a:r>
            <a:endParaRPr sz="2800" dirty="0">
              <a:solidFill>
                <a:srgbClr val="1F497D"/>
              </a:solidFill>
            </a:endParaRPr>
          </a:p>
        </p:txBody>
      </p:sp>
      <p:graphicFrame>
        <p:nvGraphicFramePr>
          <p:cNvPr id="208" name="Table 20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Assertion</a:t>
            </a:r>
            <a:r>
              <a:rPr lang="en-US" sz="2000" dirty="0">
                <a:solidFill>
                  <a:srgbClr val="94175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003567"/>
                </a:solidFill>
                <a:latin typeface="Cambria" panose="02040503050406030204" pitchFamily="18" charset="0"/>
              </a:rPr>
              <a:t>– is an opportunity to verify that some condition holds true.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2000" dirty="0" smtClean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lang="en-US" sz="2000" dirty="0" smtClean="0">
                <a:solidFill>
                  <a:srgbClr val="003567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Classic-style-assertions + </a:t>
            </a:r>
            <a:r>
              <a:rPr lang="en-US" sz="2000" dirty="0" err="1" smtClean="0">
                <a:solidFill>
                  <a:srgbClr val="003567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Hamcrest</a:t>
            </a:r>
            <a:r>
              <a:rPr lang="en-US" sz="2000" dirty="0" smtClean="0">
                <a:solidFill>
                  <a:srgbClr val="003567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(aka Matchers)</a:t>
            </a:r>
          </a:p>
          <a:p>
            <a:pPr marL="0" lvl="0" indent="0" defTabSz="457200">
              <a:spcBef>
                <a:spcPts val="0"/>
              </a:spcBef>
              <a:buNone/>
              <a:defRPr sz="1800"/>
            </a:pPr>
            <a:endParaRPr lang="en-US" sz="1800" dirty="0" smtClean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lvl="0" indent="0" defTabSz="457200">
              <a:spcBef>
                <a:spcPts val="0"/>
              </a:spcBef>
              <a:buNone/>
              <a:defRPr sz="1800"/>
            </a:pPr>
            <a:endParaRPr lang="en-US" sz="1800" b="1" dirty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lvl="0" indent="0" defTabSz="457200">
              <a:spcBef>
                <a:spcPts val="0"/>
              </a:spcBef>
              <a:buNone/>
              <a:defRPr sz="1800"/>
            </a:pPr>
            <a:endParaRPr lang="en-US" sz="18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lang="en-US" sz="18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 smtClean="0">
                <a:latin typeface="Cambria" panose="02040503050406030204" pitchFamily="18" charset="0"/>
                <a:cs typeface="Arial" panose="020B0604020202020204" pitchFamily="34" charset="0"/>
              </a:rPr>
              <a:t> static </a:t>
            </a:r>
            <a:r>
              <a:rPr lang="en-US" sz="18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org.junit.Assert</a:t>
            </a:r>
            <a:r>
              <a:rPr lang="en-US" sz="1800" dirty="0" smtClean="0">
                <a:latin typeface="Cambria" panose="02040503050406030204" pitchFamily="18" charset="0"/>
                <a:cs typeface="Arial" panose="020B0604020202020204" pitchFamily="34" charset="0"/>
              </a:rPr>
              <a:t>.*;</a:t>
            </a:r>
            <a:endParaRPr lang="en-US" sz="1800" dirty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 smtClean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 smtClean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 smtClean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lang="en-US" sz="1800" b="1" dirty="0" smtClean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lang="en-US" b="1" dirty="0" smtClean="0">
                <a:latin typeface="Cambria" panose="02040503050406030204" pitchFamily="18" charset="0"/>
                <a:cs typeface="Arial" panose="020B0604020202020204" pitchFamily="34" charset="0"/>
              </a:rPr>
              <a:t>import</a:t>
            </a:r>
            <a:r>
              <a:rPr lang="en-US" dirty="0" smtClean="0">
                <a:latin typeface="Cambria" panose="02040503050406030204" pitchFamily="18" charset="0"/>
                <a:cs typeface="Arial" panose="020B0604020202020204" pitchFamily="34" charset="0"/>
              </a:rPr>
              <a:t> static org.hamcrest.CoreMatchers.*</a:t>
            </a:r>
            <a:endParaRPr sz="1800" dirty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Shape 210"/>
          <p:cNvSpPr/>
          <p:nvPr/>
        </p:nvSpPr>
        <p:spPr>
          <a:xfrm>
            <a:off x="6781800" y="2492887"/>
            <a:ext cx="1447801" cy="1427014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91440" rIns="0" bIns="91440"/>
          <a:lstStyle/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assertArrayEquals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assertEquals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assertFalse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assertNotNull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assertNotSame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assertNull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assertSame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assertThat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 smtClean="0">
                <a:solidFill>
                  <a:srgbClr val="941751"/>
                </a:solidFill>
                <a:latin typeface="Lucida Console" panose="020B0609040504020204" pitchFamily="49" charset="0"/>
              </a:rPr>
              <a:t>assertTrue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Shape 210"/>
          <p:cNvSpPr/>
          <p:nvPr/>
        </p:nvSpPr>
        <p:spPr>
          <a:xfrm>
            <a:off x="6781800" y="4316278"/>
            <a:ext cx="1447801" cy="1524000"/>
          </a:xfrm>
          <a:prstGeom prst="rect">
            <a:avLst/>
          </a:prstGeom>
          <a:pattFill prst="lgGrid">
            <a:fgClr>
              <a:srgbClr val="FFFFFF"/>
            </a:fgClr>
            <a:bgClr>
              <a:schemeClr val="bg1"/>
            </a:bgClr>
          </a:pattFill>
          <a:ln w="12700">
            <a:solidFill>
              <a:srgbClr val="004281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tIns="91440" rIns="91440" bIns="91440"/>
          <a:lstStyle/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allOf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anyOf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>
                <a:solidFill>
                  <a:srgbClr val="941751"/>
                </a:solidFill>
                <a:latin typeface="Lucida Console" panose="020B0609040504020204" pitchFamily="49" charset="0"/>
              </a:rPr>
              <a:t>both</a:t>
            </a: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containsString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equalTo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everyItem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hasItems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>
                <a:solidFill>
                  <a:srgbClr val="941751"/>
                </a:solidFill>
                <a:latin typeface="Lucida Console" panose="020B0609040504020204" pitchFamily="49" charset="0"/>
              </a:rPr>
              <a:t>not</a:t>
            </a: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sameInstance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r>
              <a:rPr lang="en-US" sz="900" dirty="0" err="1">
                <a:solidFill>
                  <a:srgbClr val="941751"/>
                </a:solidFill>
                <a:latin typeface="Lucida Console" panose="020B0609040504020204" pitchFamily="49" charset="0"/>
              </a:rPr>
              <a:t>startsWith</a:t>
            </a:r>
            <a:endParaRPr lang="en-US" sz="900" dirty="0">
              <a:solidFill>
                <a:srgbClr val="941751"/>
              </a:solidFill>
              <a:latin typeface="Lucida Console" panose="020B0609040504020204" pitchFamily="49" charset="0"/>
            </a:endParaRPr>
          </a:p>
          <a:p>
            <a:pPr marL="257175" indent="-257175" algn="l" defTabSz="457200">
              <a:spcBef>
                <a:spcPts val="0"/>
              </a:spcBef>
              <a:defRPr sz="1800"/>
            </a:pPr>
            <a:endParaRPr lang="en-US" sz="900" dirty="0">
              <a:solidFill>
                <a:srgbClr val="003567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257800" y="3095091"/>
            <a:ext cx="838200" cy="2226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428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57800" y="5078278"/>
            <a:ext cx="838200" cy="22260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428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744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23</a:t>
            </a:fld>
            <a:endParaRPr sz="1100"/>
          </a:p>
        </p:txBody>
      </p:sp>
      <p:sp>
        <p:nvSpPr>
          <p:cNvPr id="207" name="Shape 20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1F497D"/>
                </a:solidFill>
              </a:rPr>
              <a:t>Assertions</a:t>
            </a:r>
            <a:endParaRPr sz="2800" dirty="0">
              <a:solidFill>
                <a:srgbClr val="1F497D"/>
              </a:solidFill>
            </a:endParaRPr>
          </a:p>
        </p:txBody>
      </p:sp>
      <p:graphicFrame>
        <p:nvGraphicFramePr>
          <p:cNvPr id="208" name="Table 208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1800" dirty="0">
              <a:solidFill>
                <a:srgbClr val="003567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99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24</a:t>
            </a:fld>
            <a:endParaRPr sz="1100"/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FIRST properties of a good test</a:t>
            </a:r>
          </a:p>
        </p:txBody>
      </p:sp>
      <p:graphicFrame>
        <p:nvGraphicFramePr>
          <p:cNvPr id="215" name="Table 21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F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ast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I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solated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R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epeatable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S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elf-validating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T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imely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25</a:t>
            </a:fld>
            <a:endParaRPr sz="1100"/>
          </a:p>
        </p:txBody>
      </p:sp>
      <p:sp>
        <p:nvSpPr>
          <p:cNvPr id="219" name="Shape 219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Right-BICEP</a:t>
            </a:r>
          </a:p>
        </p:txBody>
      </p:sp>
      <p:graphicFrame>
        <p:nvGraphicFramePr>
          <p:cNvPr id="220" name="Table 220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Right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- Are the results </a:t>
            </a:r>
            <a:r>
              <a:rPr sz="2800" i="1" dirty="0">
                <a:solidFill>
                  <a:srgbClr val="003567"/>
                </a:solidFill>
                <a:latin typeface="Cambria" panose="02040503050406030204" pitchFamily="18" charset="0"/>
              </a:rPr>
              <a:t>right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?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B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— Are all the </a:t>
            </a:r>
            <a:r>
              <a:rPr sz="2800" i="1" dirty="0">
                <a:solidFill>
                  <a:srgbClr val="003567"/>
                </a:solidFill>
                <a:latin typeface="Cambria" panose="02040503050406030204" pitchFamily="18" charset="0"/>
              </a:rPr>
              <a:t>boundary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conditions correct?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I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— Can you check </a:t>
            </a:r>
            <a:r>
              <a:rPr sz="2800" i="1" dirty="0">
                <a:solidFill>
                  <a:srgbClr val="003567"/>
                </a:solidFill>
                <a:latin typeface="Cambria" panose="02040503050406030204" pitchFamily="18" charset="0"/>
              </a:rPr>
              <a:t>inverse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relationships?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C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— Can you </a:t>
            </a:r>
            <a:r>
              <a:rPr sz="2800" i="1" dirty="0">
                <a:solidFill>
                  <a:srgbClr val="003567"/>
                </a:solidFill>
                <a:latin typeface="Cambria" panose="02040503050406030204" pitchFamily="18" charset="0"/>
              </a:rPr>
              <a:t>cross-check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results using other means?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E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— Can you force error conditions to happen?</a:t>
            </a: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8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572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800" dirty="0">
                <a:solidFill>
                  <a:srgbClr val="941751"/>
                </a:solidFill>
                <a:latin typeface="Cambria" panose="02040503050406030204" pitchFamily="18" charset="0"/>
              </a:rPr>
              <a:t>P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— Are </a:t>
            </a:r>
            <a:r>
              <a:rPr sz="2800" i="1" dirty="0">
                <a:solidFill>
                  <a:srgbClr val="003567"/>
                </a:solidFill>
                <a:latin typeface="Cambria" panose="02040503050406030204" pitchFamily="18" charset="0"/>
              </a:rPr>
              <a:t>performance</a:t>
            </a:r>
            <a:r>
              <a:rPr sz="2800" dirty="0">
                <a:solidFill>
                  <a:srgbClr val="003567"/>
                </a:solidFill>
                <a:latin typeface="Cambria" panose="02040503050406030204" pitchFamily="18" charset="0"/>
              </a:rPr>
              <a:t> characteristics within bounds?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26</a:t>
            </a:fld>
            <a:endParaRPr sz="1100"/>
          </a:p>
        </p:txBody>
      </p:sp>
      <p:sp>
        <p:nvSpPr>
          <p:cNvPr id="224" name="Shape 224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1F497D"/>
                </a:solidFill>
                <a:latin typeface="Cambria" panose="02040503050406030204" pitchFamily="18" charset="0"/>
              </a:rPr>
              <a:t>Boundary conditions — CORRECT</a:t>
            </a:r>
          </a:p>
        </p:txBody>
      </p:sp>
      <p:graphicFrame>
        <p:nvGraphicFramePr>
          <p:cNvPr id="225" name="Table 225"/>
          <p:cNvGraphicFramePr/>
          <p:nvPr/>
        </p:nvGraphicFramePr>
        <p:xfrm>
          <a:off x="3949700" y="7397750"/>
          <a:ext cx="254000" cy="100185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6" name="Shape 226"/>
          <p:cNvSpPr>
            <a:spLocks noGrp="1"/>
          </p:cNvSpPr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C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onformance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—Does the value conform to an expected format?</a:t>
            </a: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112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O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rdering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—Is the set of values ordered or unordered as appropriate?</a:t>
            </a: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112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R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ange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—Is the value within reasonable minimum and maximum values?</a:t>
            </a: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112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R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eference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—Does the code reference anything external that isn’t under direct control of the code itself?</a:t>
            </a: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112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E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xistence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—Does the value exist (is it non-</a:t>
            </a:r>
            <a:r>
              <a:rPr sz="2112" dirty="0">
                <a:solidFill>
                  <a:srgbClr val="222299"/>
                </a:solidFill>
                <a:latin typeface="Cambria" panose="02040503050406030204" pitchFamily="18" charset="0"/>
                <a:ea typeface="+mn-ea"/>
                <a:cs typeface="+mn-cs"/>
                <a:sym typeface="Helvetica"/>
              </a:rPr>
              <a:t>null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, nonzero, present in a set, and so on)?</a:t>
            </a: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112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C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ardinality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—Are there exactly enough values?</a:t>
            </a: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endParaRPr sz="2112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 defTabSz="438911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pPr>
            <a:r>
              <a:rPr sz="2112" i="1" dirty="0">
                <a:solidFill>
                  <a:srgbClr val="941751"/>
                </a:solidFill>
                <a:latin typeface="Cambria" panose="02040503050406030204" pitchFamily="18" charset="0"/>
              </a:rPr>
              <a:t>T</a:t>
            </a:r>
            <a:r>
              <a:rPr sz="2112" dirty="0">
                <a:solidFill>
                  <a:srgbClr val="941751"/>
                </a:solidFill>
                <a:latin typeface="Cambria" panose="02040503050406030204" pitchFamily="18" charset="0"/>
              </a:rPr>
              <a:t>ime</a:t>
            </a:r>
            <a:r>
              <a:rPr sz="2112" dirty="0">
                <a:solidFill>
                  <a:srgbClr val="003567"/>
                </a:solidFill>
                <a:latin typeface="Cambria" panose="02040503050406030204" pitchFamily="18" charset="0"/>
              </a:rPr>
              <a:t> (absolute and relative)—Is everything happening in order? At the right time? In time?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27</a:t>
            </a:fld>
            <a:endParaRPr sz="1100"/>
          </a:p>
        </p:txBody>
      </p:sp>
      <p:sp>
        <p:nvSpPr>
          <p:cNvPr id="229" name="Shape 229"/>
          <p:cNvSpPr>
            <a:spLocks noGrp="1"/>
          </p:cNvSpPr>
          <p:nvPr>
            <p:ph type="body" idx="4294967295"/>
          </p:nvPr>
        </p:nvSpPr>
        <p:spPr>
          <a:xfrm>
            <a:off x="450850" y="1411287"/>
            <a:ext cx="8477250" cy="8461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5600" lvl="0" indent="-355600">
              <a:buClr>
                <a:srgbClr val="404040"/>
              </a:buClr>
              <a:buSzPct val="100000"/>
              <a:buFontTx/>
              <a:buAutoNum type="arabicPeriod"/>
              <a:defRPr sz="2000">
                <a:solidFill>
                  <a:srgbClr val="002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28</a:t>
            </a:fld>
            <a:endParaRPr sz="1100"/>
          </a:p>
        </p:txBody>
      </p:sp>
      <p:sp>
        <p:nvSpPr>
          <p:cNvPr id="232" name="Shape 232"/>
          <p:cNvSpPr>
            <a:spLocks noGrp="1"/>
          </p:cNvSpPr>
          <p:nvPr>
            <p:ph type="body" idx="4294967295"/>
          </p:nvPr>
        </p:nvSpPr>
        <p:spPr>
          <a:xfrm>
            <a:off x="450850" y="1411287"/>
            <a:ext cx="8477250" cy="22161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5600" lvl="0" indent="-355600"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2000">
                <a:solidFill>
                  <a:srgbClr val="002060"/>
                </a:solidFill>
              </a:rPr>
              <a:t>Pragmatic Unit Testing in Java with Junit (Pragmatic Programmers) Andy Hunt, Dave Thomas</a:t>
            </a:r>
          </a:p>
          <a:p>
            <a:pPr marL="355600" lvl="0" indent="-355600"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2000">
                <a:solidFill>
                  <a:srgbClr val="002060"/>
                </a:solidFill>
              </a:rPr>
              <a:t>Growing Object-Oriented Software, Guided by Tests                     Steve Freeman, Nat Pryce</a:t>
            </a:r>
          </a:p>
          <a:p>
            <a:pPr marL="355600" lvl="0" indent="-355600">
              <a:buClr>
                <a:srgbClr val="404040"/>
              </a:buClr>
              <a:buSzPct val="100000"/>
              <a:buFontTx/>
              <a:buAutoNum type="arabicPeriod"/>
              <a:defRPr sz="1800"/>
            </a:pPr>
            <a:r>
              <a:rPr sz="2000">
                <a:solidFill>
                  <a:srgbClr val="002060"/>
                </a:solidFill>
              </a:rPr>
              <a:t>JUnit in Action, Second Edition</a:t>
            </a:r>
            <a:br>
              <a:rPr sz="2000">
                <a:solidFill>
                  <a:srgbClr val="002060"/>
                </a:solidFill>
              </a:rPr>
            </a:br>
            <a:r>
              <a:rPr sz="2000">
                <a:solidFill>
                  <a:srgbClr val="002060"/>
                </a:solidFill>
              </a:rPr>
              <a:t>Petar Tahchiev, Felipe Leme, Vincent Massol, and Gary Gregory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29</a:t>
            </a:fld>
            <a:endParaRPr sz="110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3</a:t>
            </a:fld>
            <a:endParaRPr sz="1100"/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Вопросы по организации тренинга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2000">
                <a:solidFill>
                  <a:srgbClr val="00206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30</a:t>
            </a:fld>
            <a:endParaRPr sz="11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4</a:t>
            </a:fld>
            <a:endParaRPr sz="1100"/>
          </a:p>
        </p:txBody>
      </p:sp>
      <p:sp>
        <p:nvSpPr>
          <p:cNvPr id="121" name="Shape 121"/>
          <p:cNvSpPr>
            <a:spLocks noGrp="1"/>
          </p:cNvSpPr>
          <p:nvPr>
            <p:ph type="body" idx="4294967295"/>
          </p:nvPr>
        </p:nvSpPr>
        <p:spPr>
          <a:xfrm>
            <a:off x="493712" y="2989262"/>
            <a:ext cx="8202613" cy="135890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What is Unit Testing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493712" y="2427287"/>
            <a:ext cx="82026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>
              <a:spcBef>
                <a:spcPts val="600"/>
              </a:spcBef>
            </a:pPr>
            <a:r>
              <a:rPr sz="2000">
                <a:solidFill>
                  <a:srgbClr val="FFFFFF"/>
                </a:solidFill>
              </a:rPr>
              <a:t>Module 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5</a:t>
            </a:fld>
            <a:endParaRPr sz="1100"/>
          </a:p>
        </p:txBody>
      </p:sp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512494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/>
            </a:pPr>
            <a:r>
              <a:rPr sz="2800">
                <a:solidFill>
                  <a:srgbClr val="003567"/>
                </a:solidFill>
              </a:rPr>
              <a:t>The goal of unit testing is to segregate each part of the program and test that the individual parts are working correctly</a:t>
            </a:r>
          </a:p>
          <a:p>
            <a:pPr marL="342900" lvl="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marL="342900" lvl="0" indent="-342900">
              <a:defRPr sz="1800"/>
            </a:pPr>
            <a:r>
              <a:rPr sz="2800">
                <a:solidFill>
                  <a:srgbClr val="003567"/>
                </a:solidFill>
              </a:rPr>
              <a:t>This means that for any function or procedure when a set of inputs are given then it should return the proper values</a:t>
            </a:r>
          </a:p>
          <a:p>
            <a:pPr marL="342900" lvl="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marL="342900" lvl="0" indent="-342900">
              <a:defRPr sz="1800"/>
            </a:pPr>
            <a:r>
              <a:rPr sz="2800">
                <a:solidFill>
                  <a:srgbClr val="003567"/>
                </a:solidFill>
              </a:rPr>
              <a:t>A unit test provides a written contract that the piece of code must assure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6</a:t>
            </a:fld>
            <a:endParaRPr sz="1100"/>
          </a:p>
        </p:txBody>
      </p:sp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/>
            </a:pPr>
            <a:r>
              <a:rPr sz="2800">
                <a:solidFill>
                  <a:srgbClr val="003567"/>
                </a:solidFill>
              </a:rPr>
              <a:t>«White Box» testing method is used for executing the unit test</a:t>
            </a:r>
          </a:p>
          <a:p>
            <a:pPr marL="342900" lvl="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marL="342900" lvl="0" indent="-3429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before Integration testing</a:t>
            </a:r>
          </a:p>
          <a:p>
            <a:pPr marL="342900" lvl="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marL="342900" lvl="0" indent="-3429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by the developers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7</a:t>
            </a:fld>
            <a:endParaRPr sz="1100"/>
          </a:p>
        </p:txBody>
      </p:sp>
      <p:sp>
        <p:nvSpPr>
          <p:cNvPr id="135" name="Shape 135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Why should we test?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509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5755" lvl="0" indent="-325755" defTabSz="868680">
              <a:defRPr sz="1800"/>
            </a:pPr>
            <a:r>
              <a:rPr sz="2280" u="sng" dirty="0">
                <a:solidFill>
                  <a:srgbClr val="003567"/>
                </a:solidFill>
              </a:rPr>
              <a:t>to decrease the numbers of defects</a:t>
            </a:r>
          </a:p>
          <a:p>
            <a:pPr marL="598725" lvl="1" indent="-325755" defTabSz="868680">
              <a:defRPr sz="1800"/>
            </a:pPr>
            <a:r>
              <a:rPr sz="2090" dirty="0">
                <a:solidFill>
                  <a:srgbClr val="003567"/>
                </a:solidFill>
              </a:rPr>
              <a:t>higher quality of the product</a:t>
            </a:r>
          </a:p>
          <a:p>
            <a:pPr marL="598725" lvl="1" indent="-325755" defTabSz="868680">
              <a:defRPr sz="1800"/>
            </a:pPr>
            <a:endParaRPr sz="2090" dirty="0">
              <a:solidFill>
                <a:srgbClr val="003567"/>
              </a:solidFill>
            </a:endParaRPr>
          </a:p>
          <a:p>
            <a:pPr marL="325755" lvl="0" indent="-325755" defTabSz="868680">
              <a:defRPr sz="1800"/>
            </a:pPr>
            <a:r>
              <a:rPr sz="2280" u="sng" dirty="0">
                <a:solidFill>
                  <a:srgbClr val="003567"/>
                </a:solidFill>
              </a:rPr>
              <a:t>to find the defect easier</a:t>
            </a:r>
          </a:p>
          <a:p>
            <a:pPr marL="598725" lvl="1" indent="-325755" defTabSz="868680">
              <a:defRPr sz="1800"/>
            </a:pPr>
            <a:r>
              <a:rPr sz="2090" dirty="0">
                <a:solidFill>
                  <a:srgbClr val="003567"/>
                </a:solidFill>
              </a:rPr>
              <a:t>unit testing allows to find problems early in the </a:t>
            </a:r>
            <a:r>
              <a:rPr sz="2090" dirty="0">
                <a:solidFill>
                  <a:srgbClr val="003567"/>
                </a:solidFill>
                <a:hlinkClick r:id="rId2"/>
              </a:rPr>
              <a:t>development cycle</a:t>
            </a:r>
            <a:endParaRPr sz="2090" dirty="0">
              <a:solidFill>
                <a:srgbClr val="003567"/>
              </a:solidFill>
            </a:endParaRPr>
          </a:p>
          <a:p>
            <a:pPr marL="325755" lvl="0" indent="-325755" defTabSz="868680">
              <a:defRPr sz="1800"/>
            </a:pPr>
            <a:endParaRPr sz="2280" dirty="0">
              <a:solidFill>
                <a:srgbClr val="003567"/>
              </a:solidFill>
            </a:endParaRPr>
          </a:p>
          <a:p>
            <a:pPr marL="325755" lvl="0" indent="-325755" defTabSz="868680">
              <a:defRPr sz="1800"/>
            </a:pPr>
            <a:r>
              <a:rPr sz="2280" u="sng" dirty="0">
                <a:solidFill>
                  <a:srgbClr val="003567"/>
                </a:solidFill>
              </a:rPr>
              <a:t>to increase the documentation</a:t>
            </a:r>
          </a:p>
          <a:p>
            <a:pPr marL="598725" lvl="1" indent="-325755" defTabSz="868680">
              <a:defRPr sz="1800"/>
            </a:pPr>
            <a:r>
              <a:rPr sz="2090" dirty="0">
                <a:solidFill>
                  <a:srgbClr val="003567"/>
                </a:solidFill>
              </a:rPr>
              <a:t>each test case or scenario is an additional source of information which describes the usage and behavior of the system</a:t>
            </a:r>
          </a:p>
          <a:p>
            <a:pPr marL="325755" lvl="0" indent="-325755" defTabSz="868680">
              <a:defRPr sz="1800"/>
            </a:pPr>
            <a:endParaRPr sz="2280" dirty="0">
              <a:solidFill>
                <a:srgbClr val="003567"/>
              </a:solidFill>
            </a:endParaRPr>
          </a:p>
          <a:p>
            <a:pPr marL="325755" lvl="0" indent="-325755" defTabSz="868680">
              <a:defRPr sz="1800"/>
            </a:pPr>
            <a:r>
              <a:rPr sz="2280" u="sng" dirty="0">
                <a:solidFill>
                  <a:srgbClr val="003567"/>
                </a:solidFill>
              </a:rPr>
              <a:t>to increase the development pace</a:t>
            </a:r>
          </a:p>
          <a:p>
            <a:pPr marL="598725" lvl="1" indent="-325755" defTabSz="868680">
              <a:defRPr sz="1800"/>
            </a:pPr>
            <a:r>
              <a:rPr sz="2090" dirty="0">
                <a:solidFill>
                  <a:srgbClr val="003567"/>
                </a:solidFill>
              </a:rPr>
              <a:t>reducing the technical debt on the way to deadline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8</a:t>
            </a:fld>
            <a:endParaRPr sz="1100"/>
          </a:p>
        </p:txBody>
      </p:sp>
      <p:sp>
        <p:nvSpPr>
          <p:cNvPr id="139" name="Shape 139"/>
          <p:cNvSpPr>
            <a:spLocks noGrp="1"/>
          </p:cNvSpPr>
          <p:nvPr>
            <p:ph type="body" idx="4294967295"/>
          </p:nvPr>
        </p:nvSpPr>
        <p:spPr>
          <a:xfrm>
            <a:off x="493712" y="2989262"/>
            <a:ext cx="8202613" cy="135890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Unit testing with JUnit</a:t>
            </a:r>
          </a:p>
        </p:txBody>
      </p:sp>
      <p:sp>
        <p:nvSpPr>
          <p:cNvPr id="140" name="Shape 140"/>
          <p:cNvSpPr/>
          <p:nvPr/>
        </p:nvSpPr>
        <p:spPr>
          <a:xfrm>
            <a:off x="493712" y="2427287"/>
            <a:ext cx="82026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>
              <a:spcBef>
                <a:spcPts val="600"/>
              </a:spcBef>
            </a:pPr>
            <a:r>
              <a:rPr sz="2000">
                <a:solidFill>
                  <a:srgbClr val="FFFFFF"/>
                </a:solidFill>
              </a:rPr>
              <a:t>Module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 fontScale="92500" lnSpcReduction="1000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  <a:t>9</a:t>
            </a:fld>
            <a:endParaRPr sz="1100"/>
          </a:p>
        </p:txBody>
      </p:sp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F497D"/>
                </a:solidFill>
                <a:latin typeface="Cambria" panose="02040503050406030204" pitchFamily="18" charset="0"/>
              </a:rPr>
              <a:t>JUnit test structure 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282575" y="1165225"/>
            <a:ext cx="8229600" cy="5302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Font typeface="Wingdings" panose="05000000000000000000" pitchFamily="2" charset="2"/>
              <a:buChar char="§"/>
              <a:defRPr sz="1800"/>
            </a:pPr>
            <a:r>
              <a:rPr sz="3200" dirty="0">
                <a:solidFill>
                  <a:srgbClr val="003567"/>
                </a:solidFill>
                <a:latin typeface="Cambria" panose="02040503050406030204" pitchFamily="18" charset="0"/>
              </a:rPr>
              <a:t>Test case is a java class which contains a group of unit </a:t>
            </a:r>
            <a:r>
              <a:rPr sz="3200" dirty="0" smtClean="0">
                <a:solidFill>
                  <a:srgbClr val="003567"/>
                </a:solidFill>
                <a:latin typeface="Cambria" panose="02040503050406030204" pitchFamily="18" charset="0"/>
              </a:rPr>
              <a:t>tests</a:t>
            </a:r>
            <a:endParaRPr lang="en-US" sz="3200" dirty="0" smtClean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§"/>
              <a:defRPr sz="1800"/>
            </a:pPr>
            <a:endParaRPr sz="3200" dirty="0">
              <a:solidFill>
                <a:srgbClr val="003567"/>
              </a:solidFill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§"/>
              <a:defRPr sz="1800"/>
            </a:pPr>
            <a:r>
              <a:rPr sz="3200" dirty="0">
                <a:solidFill>
                  <a:srgbClr val="003567"/>
                </a:solidFill>
                <a:latin typeface="Cambria" panose="02040503050406030204" pitchFamily="18" charset="0"/>
              </a:rPr>
              <a:t>Single test case naturally belongs to some class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1020</Words>
  <Application>Microsoft Office PowerPoint</Application>
  <PresentationFormat>On-screen Show (4:3)</PresentationFormat>
  <Paragraphs>271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</vt:lpstr>
      <vt:lpstr>Introduction to JUnit</vt:lpstr>
      <vt:lpstr>Информация о инструкторе</vt:lpstr>
      <vt:lpstr>Вопросы по организации тренинга</vt:lpstr>
      <vt:lpstr>PowerPoint Presentation</vt:lpstr>
      <vt:lpstr>Unit testing</vt:lpstr>
      <vt:lpstr>Unit testing</vt:lpstr>
      <vt:lpstr>Why should we test?</vt:lpstr>
      <vt:lpstr>PowerPoint Presentation</vt:lpstr>
      <vt:lpstr>JUnit test structure </vt:lpstr>
      <vt:lpstr>JUnit test structure </vt:lpstr>
      <vt:lpstr>Running the test</vt:lpstr>
      <vt:lpstr>Running the test in IDE</vt:lpstr>
      <vt:lpstr>JUnit basics</vt:lpstr>
      <vt:lpstr>Test fixtures</vt:lpstr>
      <vt:lpstr>Test fixtures</vt:lpstr>
      <vt:lpstr>Test fixtures</vt:lpstr>
      <vt:lpstr>Ignoring a Test</vt:lpstr>
      <vt:lpstr>Tests execution order</vt:lpstr>
      <vt:lpstr>Tests runners</vt:lpstr>
      <vt:lpstr>Test timeout</vt:lpstr>
      <vt:lpstr>Test suites</vt:lpstr>
      <vt:lpstr>Assertions</vt:lpstr>
      <vt:lpstr>Assertions</vt:lpstr>
      <vt:lpstr>FIRST properties of a good test</vt:lpstr>
      <vt:lpstr>Right-BICEP</vt:lpstr>
      <vt:lpstr>Boundary conditions — CORRECT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JUnit</dc:title>
  <dc:creator>Parkhomenko, Andrii-A</dc:creator>
  <cp:lastModifiedBy>Parkhomenko, Andrii-A</cp:lastModifiedBy>
  <cp:revision>32</cp:revision>
  <dcterms:modified xsi:type="dcterms:W3CDTF">2016-06-23T15:12:03Z</dcterms:modified>
</cp:coreProperties>
</file>