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2DE"/>
          </a:solidFill>
        </a:fill>
      </a:tcStyle>
    </a:wholeTbl>
    <a:band2H>
      <a:tcTxStyle b="def" i="def"/>
      <a:tcStyle>
        <a:tcBdr/>
        <a:fill>
          <a:solidFill>
            <a:srgbClr val="E7EA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28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28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Первый слайд </a:t>
            </a:r>
            <a:r>
              <a:rPr b="1" sz="1200">
                <a:latin typeface="Calibri"/>
                <a:ea typeface="Calibri"/>
                <a:cs typeface="Calibri"/>
                <a:sym typeface="Calibri"/>
              </a:rPr>
              <a:t>всего курса.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Слайд опционален</a:t>
            </a:r>
            <a:endParaRPr b="1" sz="1200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Для презентации, содержащей несколько модулей (т.е. разделитель частей презентации)</a:t>
            </a:r>
            <a:endParaRPr sz="1200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Слайд опционален</a:t>
            </a:r>
            <a:endParaRPr b="1" sz="1200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Для презентации, содержащей несколько модулей (т.е. разделитель частей презентации)</a:t>
            </a:r>
            <a:endParaRPr sz="1200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s://inthr.luxoft.com/IntHRWebApp/aspx_PTC/CreateRequestTraining.aspx?Context=0" TargetMode="External"/><Relationship Id="rId4" Type="http://schemas.openxmlformats.org/officeDocument/2006/relationships/hyperlink" Target="http://luxtown.luxoft.com/Training_new_en/Home/Pages/LuxoftTraining.aspx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3.jpeg"/><Relationship Id="rId8" Type="http://schemas.openxmlformats.org/officeDocument/2006/relationships/hyperlink" Target="http://www.luxoft-training.ru/about" TargetMode="External"/><Relationship Id="rId9" Type="http://schemas.openxmlformats.org/officeDocument/2006/relationships/hyperlink" Target="http://www.luxoft-training.ru/timetable" TargetMode="External"/><Relationship Id="rId10" Type="http://schemas.openxmlformats.org/officeDocument/2006/relationships/hyperlink" Target="http://www.luxoft-training.ru/training/catalog_directions" TargetMode="External"/><Relationship Id="rId11" Type="http://schemas.openxmlformats.org/officeDocument/2006/relationships/hyperlink" Target="http://www.luxoft-training.ru/contacts" TargetMode="External"/><Relationship Id="rId12" Type="http://schemas.openxmlformats.org/officeDocument/2006/relationships/image" Target="../media/image11.png"/><Relationship Id="rId13" Type="http://schemas.openxmlformats.org/officeDocument/2006/relationships/hyperlink" Target="http://www.facebook.com/TrainingCenterLuxoft" TargetMode="External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57" name="prezentacja 1.jp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 flipH="1">
            <a:off x="8748712" y="2427287"/>
            <a:ext cx="395288" cy="1506538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" name="3 Quadrants.png" descr="3 Quadra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qr-code.png" descr="qr-code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4362" y="2486025"/>
            <a:ext cx="1409701" cy="14097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65" name="Document Write.png" descr="D:\Картинки, клипарты\Знаки, пиктограммы, логотипы\= Пиктограммы\sleek-xp-basic-icons\PNG\Document Wr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1275" y="93662"/>
            <a:ext cx="952500" cy="95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68" name="prezentacja 1.jp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3 Quadrants.png" descr="3 Quadra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Luxoft_Logo_white.png" descr="Luxoft_Logo_white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850" y="190500"/>
            <a:ext cx="2197100" cy="1198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7100" y="274637"/>
            <a:ext cx="7515225" cy="953452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652587" y="1752600"/>
            <a:ext cx="6057901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7337" indent="-287337" algn="ctr">
              <a:spcBef>
                <a:spcPts val="700"/>
              </a:spcBef>
              <a:defRPr b="1" sz="3200">
                <a:solidFill>
                  <a:srgbClr val="FFFFFF"/>
                </a:solidFill>
                <a:latin typeface="a_FuturaRoundDemi"/>
                <a:ea typeface="a_FuturaRoundDemi"/>
                <a:cs typeface="a_FuturaRoundDemi"/>
                <a:sym typeface="a_FuturaRoundDem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Благодарю за внимание!</a:t>
            </a:r>
          </a:p>
        </p:txBody>
      </p:sp>
      <p:sp>
        <p:nvSpPr>
          <p:cNvPr id="73" name="Shape 73"/>
          <p:cNvSpPr/>
          <p:nvPr/>
        </p:nvSpPr>
        <p:spPr>
          <a:xfrm>
            <a:off x="3503612" y="4011612"/>
            <a:ext cx="23320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7337" indent="-287337" algn="ctr">
              <a:spcBef>
                <a:spcPts val="700"/>
              </a:spcBef>
              <a:defRPr b="1" sz="3200">
                <a:solidFill>
                  <a:srgbClr val="FFFFFF"/>
                </a:solidFill>
                <a:latin typeface="a_FuturaRoundDemi"/>
                <a:ea typeface="a_FuturaRoundDemi"/>
                <a:cs typeface="a_FuturaRoundDemi"/>
                <a:sym typeface="a_FuturaRoundDem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Вопросы?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7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0" y="1438275"/>
            <a:ext cx="3432175" cy="143351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361950" y="1370012"/>
            <a:ext cx="3405188" cy="3470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1E3EB"/>
              </a:gs>
              <a:gs pos="36000">
                <a:srgbClr val="558ED5"/>
              </a:gs>
              <a:gs pos="100000">
                <a:srgbClr val="1F497D"/>
              </a:gs>
            </a:gsLst>
            <a:lin ang="13200000"/>
          </a:gra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7998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78" name="Shape 78"/>
          <p:cNvSpPr/>
          <p:nvPr/>
        </p:nvSpPr>
        <p:spPr>
          <a:xfrm>
            <a:off x="2130425" y="2801937"/>
            <a:ext cx="1420813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latin typeface="Arial Bold"/>
                <a:ea typeface="Arial Bold"/>
                <a:cs typeface="Arial Bold"/>
                <a:sym typeface="Arial Bold"/>
                <a:hlinkClick r:id="rId3" invalidUrl="" action="" tgtFrame="" tooltip="" history="1" highlightClick="0" endSnd="0"/>
              </a:rPr>
              <a:t>IntHR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/>
            <a:r>
              <a:rPr>
                <a:latin typeface="Arial Bold"/>
                <a:ea typeface="Arial Bold"/>
                <a:cs typeface="Arial Bold"/>
                <a:sym typeface="Arial Bold"/>
                <a:hlinkClick r:id="rId4" invalidUrl="" action="" tgtFrame="" tooltip="" history="1" highlightClick="0" endSnd="0"/>
              </a:rPr>
              <a:t>Luxtown</a:t>
            </a:r>
          </a:p>
        </p:txBody>
      </p:sp>
      <p:pic>
        <p:nvPicPr>
          <p:cNvPr id="79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33725" y="944562"/>
            <a:ext cx="2822575" cy="579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logo pomaranczowe tlo.png" descr="C:\Documents and Settings\Administrator\Pulpit\logo pomaranczowe tl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82712" y="1638300"/>
            <a:ext cx="1393826" cy="509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.jpg"/>
          <p:cNvPicPr/>
          <p:nvPr/>
        </p:nvPicPr>
        <p:blipFill>
          <a:blip r:embed="rId7">
            <a:extLst/>
          </a:blip>
          <a:srcRect l="0" t="0" r="34164" b="14814"/>
          <a:stretch>
            <a:fillRect/>
          </a:stretch>
        </p:blipFill>
        <p:spPr>
          <a:xfrm>
            <a:off x="4322762" y="2870200"/>
            <a:ext cx="4429126" cy="3416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0" dir="0">
              <a:srgbClr val="000000">
                <a:alpha val="69999"/>
              </a:srgbClr>
            </a:outerShdw>
          </a:effectLst>
        </p:spPr>
      </p:pic>
      <p:sp>
        <p:nvSpPr>
          <p:cNvPr id="82" name="Shape 82"/>
          <p:cNvSpPr/>
          <p:nvPr/>
        </p:nvSpPr>
        <p:spPr>
          <a:xfrm>
            <a:off x="4597400" y="3603625"/>
            <a:ext cx="3803650" cy="1991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Информация об учебном центре</a:t>
            </a:r>
            <a:endParaRPr sz="14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8" invalidUrl="" action="" tgtFrame="" tooltip="" history="1" highlightClick="0" endSnd="0"/>
              </a:rPr>
              <a:t>www.luxoft-training.ru/about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Расписание </a:t>
            </a:r>
            <a:endParaRPr sz="14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9" invalidUrl="" action="" tgtFrame="" tooltip="" history="1" highlightClick="0" endSnd="0"/>
              </a:rPr>
              <a:t>www.luxoft-training.ru/timetable</a:t>
            </a:r>
            <a:endParaRPr sz="1200">
              <a:solidFill>
                <a:srgbClr val="1F5282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Каталог курсов </a:t>
            </a:r>
            <a:endParaRPr sz="14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10" invalidUrl="" action="" tgtFrame="" tooltip="" history="1" highlightClick="0" endSnd="0"/>
              </a:rPr>
              <a:t>www.luxoft-training.ru/training/catalog_directions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Контакты </a:t>
            </a:r>
            <a:endParaRPr sz="14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11" invalidUrl="" action="" tgtFrame="" tooltip="" history="1" highlightClick="0" endSnd="0"/>
              </a:rPr>
              <a:t>www.luxoft-training.ru/contacts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pic>
        <p:nvPicPr>
          <p:cNvPr id="83" name="image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02175" y="5526087"/>
            <a:ext cx="422275" cy="42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5157787" y="5721350"/>
            <a:ext cx="3476626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Arial Bold"/>
                <a:ea typeface="Arial Bold"/>
                <a:cs typeface="Arial Bold"/>
                <a:sym typeface="Arial Bold"/>
                <a:hlinkClick r:id="rId13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1200">
                <a:hlinkClick r:id="rId13" invalidUrl="" action="" tgtFrame="" tooltip="" history="1" highlightClick="0" endSnd="0"/>
              </a:rPr>
              <a:t>www.facebook.com/TrainingCenterLuxoft</a:t>
            </a:r>
            <a:endParaRPr sz="1200">
              <a:solidFill>
                <a:srgbClr val="1F5282"/>
              </a:solidFill>
            </a:endParaRPr>
          </a:p>
        </p:txBody>
      </p:sp>
      <p:pic>
        <p:nvPicPr>
          <p:cNvPr id="85" name="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286125" y="1401762"/>
            <a:ext cx="2151063" cy="1023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322637" y="1438275"/>
            <a:ext cx="1017588" cy="142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14337" y="2189162"/>
            <a:ext cx="3176588" cy="60325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541337" y="2679700"/>
            <a:ext cx="1638301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200"/>
              </a:spcBef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Расписание, курсы, тренеры</a:t>
            </a:r>
          </a:p>
        </p:txBody>
      </p:sp>
      <p:sp>
        <p:nvSpPr>
          <p:cNvPr id="89" name="Shape 89"/>
          <p:cNvSpPr/>
          <p:nvPr/>
        </p:nvSpPr>
        <p:spPr>
          <a:xfrm>
            <a:off x="833437" y="3538537"/>
            <a:ext cx="1363663" cy="99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200"/>
              </a:spcBef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Условия обучения, логистика, контакты</a:t>
            </a:r>
          </a:p>
        </p:txBody>
      </p:sp>
      <p:sp>
        <p:nvSpPr>
          <p:cNvPr id="90" name="Shape 90"/>
          <p:cNvSpPr/>
          <p:nvPr/>
        </p:nvSpPr>
        <p:spPr>
          <a:xfrm>
            <a:off x="2154237" y="3878262"/>
            <a:ext cx="14208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old"/>
                <a:ea typeface="Arial Bold"/>
                <a:cs typeface="Arial Bold"/>
                <a:sym typeface="Arial Bold"/>
                <a:hlinkClick r:id="rId4" invalidUrl="" action="" tgtFrame="" tooltip="" history="1" highlightClick="0" endSnd="0"/>
              </a:defRPr>
            </a:lvl1pPr>
          </a:lstStyle>
          <a:p>
            <a:pPr lvl="0"/>
            <a:r>
              <a:rPr>
                <a:hlinkClick r:id="rId4" invalidUrl="" action="" tgtFrame="" tooltip="" history="1" highlightClick="0" endSnd="0"/>
              </a:rPr>
              <a:t>Luxtown</a:t>
            </a:r>
          </a:p>
        </p:txBody>
      </p:sp>
      <p:pic>
        <p:nvPicPr>
          <p:cNvPr id="91" name="image.png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354637" y="1360487"/>
            <a:ext cx="1057276" cy="105727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288925" y="321252"/>
            <a:ext cx="8696325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28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Информационные ресурсы </a:t>
            </a:r>
            <a:r>
              <a:rPr sz="28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Luxoft Training</a:t>
            </a:r>
          </a:p>
        </p:txBody>
      </p:sp>
      <p:pic>
        <p:nvPicPr>
          <p:cNvPr id="93" name="image.pn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316287" y="2346325"/>
            <a:ext cx="1017588" cy="3968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96" name="Attach.png" descr="D:\Картинки, клипарты\Знаки, пиктограммы, логотипы\= Пиктограммы\sleek-xp-basic-icons\PNG\Attac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00" y="68262"/>
            <a:ext cx="952500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901700" y="319087"/>
            <a:ext cx="8026400" cy="47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Дополнительные</a:t>
            </a:r>
            <a:r>
              <a:rPr sz="2400">
                <a:solidFill>
                  <a:srgbClr val="002060"/>
                </a:solidFill>
              </a:rPr>
              <a:t> </a:t>
            </a:r>
            <a:r>
              <a: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материалы и информация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00" name="Shape 100"/>
          <p:cNvSpPr/>
          <p:nvPr/>
        </p:nvSpPr>
        <p:spPr>
          <a:xfrm>
            <a:off x="1127125" y="319087"/>
            <a:ext cx="7612063" cy="47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2060"/>
                </a:solidFill>
              </a:rPr>
              <a:t>Рекомендуемая литература</a:t>
            </a:r>
          </a:p>
        </p:txBody>
      </p:sp>
      <p:pic>
        <p:nvPicPr>
          <p:cNvPr id="101" name="books-clipart - без фона.png" descr="D:\Картинки, клипарты\Книги, документы, диаграммы\books-clipart - без фона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12" y="255587"/>
            <a:ext cx="1014413" cy="755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" name="prezentacja 1.jp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362" y="2139950"/>
            <a:ext cx="3200401" cy="320675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flipH="1">
            <a:off x="8748712" y="2427287"/>
            <a:ext cx="395288" cy="2473326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" name="3 Quadrants.png" descr="3 Quadrant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Luxoft_Logo_white.png" descr="Luxoft_Logo_white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850" y="190500"/>
            <a:ext cx="2197100" cy="1198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0" name="Shape 2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rgbClr val="F36F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" name="kwadraty.png" descr="F:\prezentacjav3\szblonu\kwadrat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812" y="285750"/>
            <a:ext cx="1000126" cy="1095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rezentacja 1.jpg" descr="prezentacja 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12" y="0"/>
            <a:ext cx="892968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 flipH="1">
            <a:off x="8724900" y="2427287"/>
            <a:ext cx="246063" cy="1920876"/>
          </a:xfrm>
          <a:prstGeom prst="rect">
            <a:avLst/>
          </a:prstGeom>
          <a:solidFill>
            <a:srgbClr val="F36F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" name="3 Quadrants.png" descr="3 Quadrant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1" name="Shape 31"/>
          <p:cNvSpPr/>
          <p:nvPr/>
        </p:nvSpPr>
        <p:spPr>
          <a:xfrm flipH="1">
            <a:off x="508000" y="1392237"/>
            <a:ext cx="177800" cy="792163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2" name="Shape 32"/>
          <p:cNvSpPr/>
          <p:nvPr/>
        </p:nvSpPr>
        <p:spPr>
          <a:xfrm flipH="1">
            <a:off x="504825" y="2257425"/>
            <a:ext cx="184151" cy="798513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 flipH="1">
            <a:off x="501650" y="3121025"/>
            <a:ext cx="184151" cy="790575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4" name="Shape 34"/>
          <p:cNvSpPr/>
          <p:nvPr/>
        </p:nvSpPr>
        <p:spPr>
          <a:xfrm flipH="1">
            <a:off x="501650" y="3986212"/>
            <a:ext cx="184151" cy="785813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0" name="Shape 4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8316912" y="6627812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" name="Shape 4"/>
          <p:cNvSpPr/>
          <p:nvPr/>
        </p:nvSpPr>
        <p:spPr>
          <a:xfrm rot="16200000">
            <a:off x="-610196" y="6049394"/>
            <a:ext cx="1383877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© Luxoft Training 2013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282575" y="0"/>
            <a:ext cx="8229600" cy="1128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282575" y="1168400"/>
            <a:ext cx="8229600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1pPr>
      <a:lvl2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2pPr>
      <a:lvl3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3pPr>
      <a:lvl4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4pPr>
      <a:lvl5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5pPr>
      <a:lvl6pPr indent="457200"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6pPr>
      <a:lvl7pPr indent="914400"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7pPr>
      <a:lvl8pPr indent="1371600"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8pPr>
      <a:lvl9pPr indent="1828800"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9pPr>
    </p:titleStyle>
    <p:bodyStyle>
      <a:lvl1pPr marL="342900" indent="-342900">
        <a:spcBef>
          <a:spcPts val="600"/>
        </a:spcBef>
        <a:buClr>
          <a:srgbClr val="1A8FFF"/>
        </a:buClr>
        <a:buSzPct val="125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1pPr>
      <a:lvl2pPr marL="622564" indent="-335227">
        <a:spcBef>
          <a:spcPts val="600"/>
        </a:spcBef>
        <a:buClr>
          <a:srgbClr val="1A8FFF"/>
        </a:buClr>
        <a:buSzPct val="125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2pPr>
      <a:lvl3pPr marL="978535" indent="-402272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3pPr>
      <a:lvl4pPr marL="1310569" indent="-446969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4pPr>
      <a:lvl5pPr marL="1692275" indent="-400050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5pPr>
      <a:lvl6pPr marL="21494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6pPr>
      <a:lvl7pPr marL="26066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7pPr>
      <a:lvl8pPr marL="30638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8pPr>
      <a:lvl9pPr marL="35210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junit-team/junit4/wiki/Test-fixtures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msokolov@luxoft.co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Development_cycle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06" name="Shape 106"/>
          <p:cNvSpPr/>
          <p:nvPr>
            <p:ph type="body" idx="4294967295"/>
          </p:nvPr>
        </p:nvSpPr>
        <p:spPr>
          <a:xfrm>
            <a:off x="3967162" y="4562475"/>
            <a:ext cx="4795838" cy="3381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r" defTabSz="777240">
              <a:spcBef>
                <a:spcPts val="500"/>
              </a:spcBef>
              <a:buSzTx/>
              <a:buNone/>
              <a:defRPr sz="17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pPr>
          </a:p>
        </p:txBody>
      </p:sp>
      <p:sp>
        <p:nvSpPr>
          <p:cNvPr id="107" name="Shape 107"/>
          <p:cNvSpPr/>
          <p:nvPr>
            <p:ph type="title" idx="4294967295"/>
          </p:nvPr>
        </p:nvSpPr>
        <p:spPr>
          <a:xfrm>
            <a:off x="3962400" y="2784475"/>
            <a:ext cx="4794250" cy="1752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Introduction to JUnit</a:t>
            </a:r>
          </a:p>
        </p:txBody>
      </p:sp>
      <p:sp>
        <p:nvSpPr>
          <p:cNvPr id="108" name="Shape 108"/>
          <p:cNvSpPr/>
          <p:nvPr/>
        </p:nvSpPr>
        <p:spPr>
          <a:xfrm>
            <a:off x="3967162" y="2325471"/>
            <a:ext cx="479425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600"/>
              </a:spcBef>
              <a:defRPr sz="2800">
                <a:solidFill>
                  <a:srgbClr val="F36E2B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36E2B"/>
                </a:solidFill>
              </a:rPr>
              <a:t>JVA-011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49" name="Shape 149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test structure </a:t>
            </a:r>
          </a:p>
        </p:txBody>
      </p:sp>
      <p:graphicFrame>
        <p:nvGraphicFramePr>
          <p:cNvPr id="150" name="Table 150"/>
          <p:cNvGraphicFramePr/>
          <p:nvPr/>
        </p:nvGraphicFramePr>
        <p:xfrm>
          <a:off x="302493" y="710312"/>
          <a:ext cx="8539014" cy="115704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  <a:gridCol w="8285013"/>
              </a:tblGrid>
              <a:tr h="5785230"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r>
                        <a:rPr b="1" sz="1300">
                          <a:solidFill>
                            <a:srgbClr val="008F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
 1 2
3
4
5
6
7
8
9
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package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io.tc.junit;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200">
                          <a:solidFill>
                            <a:srgbClr val="3F97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org.junit.Test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200">
                          <a:solidFill>
                            <a:srgbClr val="3F97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org.junit.runner.RunWith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org.junit.runners.JUnit4;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st.pr.strategy.Person;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st.pr.validator.ValidationResult;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st.pr.validator.Validator;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java.util.Set;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static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org.junit.Assert.assertEquals;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solidFill>
                            <a:srgbClr val="3F97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@RunWith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(JUnit4.</a:t>
                      </a: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class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 class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PersonValidatorTest {</a:t>
                      </a:r>
                      <a:endParaRPr sz="12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lvl="0" defTabSz="457200">
                        <a:defRPr b="0" i="0"/>
                      </a:pP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private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Validator&lt;Person&gt; </a:t>
                      </a:r>
                      <a:r>
                        <a:rPr sz="1200">
                          <a:solidFill>
                            <a:srgbClr val="1F5EB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validator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= PersonMandatoryFieldsValidator.getInstance();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sz="1200">
                          <a:solidFill>
                            <a:srgbClr val="3F97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@Test</a:t>
                      </a:r>
                      <a:br>
                        <a:rPr sz="1200">
                          <a:solidFill>
                            <a:srgbClr val="3F97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solidFill>
                            <a:srgbClr val="3F97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 void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firstNameIsEmpty_validationError() {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Person p = </a:t>
                      </a:r>
                      <a:r>
                        <a:rPr sz="1200">
                          <a:solidFill>
                            <a:srgbClr val="011993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new 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Person();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p.setFirstName(</a:t>
                      </a:r>
                      <a:r>
                        <a:rPr sz="1200">
                          <a:solidFill>
                            <a:srgbClr val="779DC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«"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);</a:t>
                      </a:r>
                      <a:endParaRPr sz="12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lvl="0" defTabSz="457200">
                        <a:defRPr b="0" i="0"/>
                      </a:pP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</a:t>
                      </a:r>
                      <a:r>
                        <a:rPr sz="1200">
                          <a:solidFill>
                            <a:srgbClr val="1F5EB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validator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.validate(p);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Set&lt;ValidationResult&gt; validationErrors = </a:t>
                      </a:r>
                      <a:r>
                        <a:rPr sz="1200">
                          <a:solidFill>
                            <a:srgbClr val="1F5EB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validator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.getErrors();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assertEquals(</a:t>
                      </a:r>
                      <a:endParaRPr sz="12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        </a:t>
                      </a:r>
                      <a:r>
                        <a:rPr sz="1200">
                          <a:solidFill>
                            <a:srgbClr val="779DC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"Validation result should be as expected"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        validationErrors.stream()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                .map(ValidationResult::getMessage)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                .filter(m -&gt; m.equals(</a:t>
                      </a:r>
                      <a:r>
                        <a:rPr sz="1200">
                          <a:solidFill>
                            <a:srgbClr val="779DC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"First name should not be empty"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))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                .count(),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        </a:t>
                      </a:r>
                      <a:r>
                        <a:rPr sz="1200">
                          <a:solidFill>
                            <a:srgbClr val="0433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);</a:t>
                      </a:r>
                      <a:b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}</a:t>
                      </a:r>
                      <a:endParaRPr sz="12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2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}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5785230">
                <a:tc>
                  <a:txBody>
                    <a:bodyPr/>
                    <a:lstStyle/>
                    <a:p>
                      <a:pPr lvl="0" defTabSz="457200">
                        <a:defRPr i="0" sz="1300">
                          <a:solidFill>
                            <a:srgbClr val="008F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1" name="Shape 151"/>
          <p:cNvSpPr/>
          <p:nvPr/>
        </p:nvSpPr>
        <p:spPr>
          <a:xfrm>
            <a:off x="3825713" y="2845544"/>
            <a:ext cx="3022204" cy="335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69" y="0"/>
                </a:moveTo>
                <a:cubicBezTo>
                  <a:pt x="2019" y="0"/>
                  <a:pt x="1815" y="1829"/>
                  <a:pt x="1815" y="4085"/>
                </a:cubicBezTo>
                <a:lnTo>
                  <a:pt x="1815" y="6638"/>
                </a:lnTo>
                <a:lnTo>
                  <a:pt x="0" y="11106"/>
                </a:lnTo>
                <a:lnTo>
                  <a:pt x="1815" y="15574"/>
                </a:lnTo>
                <a:lnTo>
                  <a:pt x="1815" y="17515"/>
                </a:lnTo>
                <a:cubicBezTo>
                  <a:pt x="1815" y="19771"/>
                  <a:pt x="2019" y="21600"/>
                  <a:pt x="2269" y="21600"/>
                </a:cubicBezTo>
                <a:lnTo>
                  <a:pt x="21146" y="21600"/>
                </a:lnTo>
                <a:cubicBezTo>
                  <a:pt x="21397" y="21600"/>
                  <a:pt x="21600" y="19771"/>
                  <a:pt x="21600" y="17515"/>
                </a:cubicBezTo>
                <a:lnTo>
                  <a:pt x="21600" y="4085"/>
                </a:lnTo>
                <a:cubicBezTo>
                  <a:pt x="21600" y="1829"/>
                  <a:pt x="21397" y="0"/>
                  <a:pt x="21146" y="0"/>
                </a:cubicBezTo>
                <a:lnTo>
                  <a:pt x="2269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300">
                <a:solidFill>
                  <a:srgbClr val="005493"/>
                </a:solidFill>
                <a:latin typeface="Corsiva Hebrew"/>
                <a:ea typeface="Corsiva Hebrew"/>
                <a:cs typeface="Corsiva Hebrew"/>
                <a:sym typeface="Corsiva Hebr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5493"/>
                </a:solidFill>
              </a:rPr>
              <a:t>Test class for the target class</a:t>
            </a:r>
          </a:p>
        </p:txBody>
      </p:sp>
      <p:sp>
        <p:nvSpPr>
          <p:cNvPr id="152" name="Shape 152"/>
          <p:cNvSpPr/>
          <p:nvPr/>
        </p:nvSpPr>
        <p:spPr>
          <a:xfrm>
            <a:off x="1529320" y="3531344"/>
            <a:ext cx="3383360" cy="335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7" y="0"/>
                </a:moveTo>
                <a:cubicBezTo>
                  <a:pt x="1803" y="0"/>
                  <a:pt x="1622" y="1829"/>
                  <a:pt x="1622" y="4085"/>
                </a:cubicBezTo>
                <a:lnTo>
                  <a:pt x="1622" y="6638"/>
                </a:lnTo>
                <a:lnTo>
                  <a:pt x="0" y="11106"/>
                </a:lnTo>
                <a:lnTo>
                  <a:pt x="1622" y="15574"/>
                </a:lnTo>
                <a:lnTo>
                  <a:pt x="1622" y="17515"/>
                </a:lnTo>
                <a:cubicBezTo>
                  <a:pt x="1622" y="19771"/>
                  <a:pt x="1803" y="21600"/>
                  <a:pt x="2027" y="21600"/>
                </a:cubicBezTo>
                <a:lnTo>
                  <a:pt x="21195" y="21600"/>
                </a:lnTo>
                <a:cubicBezTo>
                  <a:pt x="21418" y="21600"/>
                  <a:pt x="21600" y="19771"/>
                  <a:pt x="21600" y="17515"/>
                </a:cubicBezTo>
                <a:lnTo>
                  <a:pt x="21600" y="4085"/>
                </a:lnTo>
                <a:cubicBezTo>
                  <a:pt x="21600" y="1829"/>
                  <a:pt x="21418" y="0"/>
                  <a:pt x="21195" y="0"/>
                </a:cubicBezTo>
                <a:lnTo>
                  <a:pt x="2027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300">
                <a:solidFill>
                  <a:srgbClr val="005493"/>
                </a:solidFill>
                <a:latin typeface="Corsiva Hebrew"/>
                <a:ea typeface="Corsiva Hebrew"/>
                <a:cs typeface="Corsiva Hebrew"/>
                <a:sym typeface="Corsiva Hebr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5493"/>
                </a:solidFill>
              </a:rPr>
              <a:t>Method is considered as test by JUnit</a:t>
            </a:r>
          </a:p>
        </p:txBody>
      </p:sp>
      <p:sp>
        <p:nvSpPr>
          <p:cNvPr id="153" name="Shape 153"/>
          <p:cNvSpPr/>
          <p:nvPr/>
        </p:nvSpPr>
        <p:spPr>
          <a:xfrm>
            <a:off x="5742251" y="5152132"/>
            <a:ext cx="3383361" cy="335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7" y="0"/>
                </a:moveTo>
                <a:cubicBezTo>
                  <a:pt x="1803" y="0"/>
                  <a:pt x="1622" y="1829"/>
                  <a:pt x="1622" y="4085"/>
                </a:cubicBezTo>
                <a:lnTo>
                  <a:pt x="1622" y="6638"/>
                </a:lnTo>
                <a:lnTo>
                  <a:pt x="0" y="11106"/>
                </a:lnTo>
                <a:lnTo>
                  <a:pt x="1622" y="15574"/>
                </a:lnTo>
                <a:lnTo>
                  <a:pt x="1622" y="17515"/>
                </a:lnTo>
                <a:cubicBezTo>
                  <a:pt x="1622" y="19771"/>
                  <a:pt x="1803" y="21600"/>
                  <a:pt x="2027" y="21600"/>
                </a:cubicBezTo>
                <a:lnTo>
                  <a:pt x="21195" y="21600"/>
                </a:lnTo>
                <a:cubicBezTo>
                  <a:pt x="21418" y="21600"/>
                  <a:pt x="21600" y="19771"/>
                  <a:pt x="21600" y="17515"/>
                </a:cubicBezTo>
                <a:lnTo>
                  <a:pt x="21600" y="4085"/>
                </a:lnTo>
                <a:cubicBezTo>
                  <a:pt x="21600" y="1829"/>
                  <a:pt x="21418" y="0"/>
                  <a:pt x="21195" y="0"/>
                </a:cubicBezTo>
                <a:lnTo>
                  <a:pt x="2027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300">
                <a:solidFill>
                  <a:srgbClr val="005493"/>
                </a:solidFill>
                <a:latin typeface="Corsiva Hebrew"/>
                <a:ea typeface="Corsiva Hebrew"/>
                <a:cs typeface="Corsiva Hebrew"/>
                <a:sym typeface="Corsiva Hebr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5493"/>
                </a:solidFill>
              </a:rPr>
              <a:t>Checking whether result is expected</a:t>
            </a:r>
          </a:p>
        </p:txBody>
      </p:sp>
      <p:sp>
        <p:nvSpPr>
          <p:cNvPr id="154" name="Shape 154"/>
          <p:cNvSpPr/>
          <p:nvPr/>
        </p:nvSpPr>
        <p:spPr>
          <a:xfrm>
            <a:off x="3729198" y="1346944"/>
            <a:ext cx="3854848" cy="335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79" y="0"/>
                </a:moveTo>
                <a:cubicBezTo>
                  <a:pt x="1583" y="0"/>
                  <a:pt x="1423" y="1829"/>
                  <a:pt x="1423" y="4085"/>
                </a:cubicBezTo>
                <a:lnTo>
                  <a:pt x="1423" y="6638"/>
                </a:lnTo>
                <a:lnTo>
                  <a:pt x="0" y="11106"/>
                </a:lnTo>
                <a:lnTo>
                  <a:pt x="1423" y="15574"/>
                </a:lnTo>
                <a:lnTo>
                  <a:pt x="1423" y="17515"/>
                </a:lnTo>
                <a:cubicBezTo>
                  <a:pt x="1423" y="19771"/>
                  <a:pt x="1583" y="21600"/>
                  <a:pt x="1779" y="21600"/>
                </a:cubicBezTo>
                <a:lnTo>
                  <a:pt x="21244" y="21600"/>
                </a:lnTo>
                <a:cubicBezTo>
                  <a:pt x="21441" y="21600"/>
                  <a:pt x="21600" y="19771"/>
                  <a:pt x="21600" y="17515"/>
                </a:cubicBezTo>
                <a:lnTo>
                  <a:pt x="21600" y="4085"/>
                </a:lnTo>
                <a:cubicBezTo>
                  <a:pt x="21600" y="1829"/>
                  <a:pt x="21441" y="0"/>
                  <a:pt x="21244" y="0"/>
                </a:cubicBezTo>
                <a:lnTo>
                  <a:pt x="1779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1300">
                <a:solidFill>
                  <a:srgbClr val="005493"/>
                </a:solidFill>
                <a:latin typeface="Corsiva Hebrew"/>
                <a:ea typeface="Corsiva Hebrew"/>
                <a:cs typeface="Corsiva Hebrew"/>
                <a:sym typeface="Corsiva Hebr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5493"/>
                </a:solidFill>
              </a:rPr>
              <a:t>The standard runners are all in this package</a:t>
            </a:r>
          </a:p>
        </p:txBody>
      </p:sp>
      <p:pic>
        <p:nvPicPr>
          <p:cNvPr id="155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330" y="2860275"/>
            <a:ext cx="1787465" cy="306295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58" name="Shape 158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Running the test</a:t>
            </a:r>
          </a:p>
        </p:txBody>
      </p:sp>
      <p:graphicFrame>
        <p:nvGraphicFramePr>
          <p:cNvPr id="159" name="Table 159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0" name="Shape 160"/>
          <p:cNvSpPr/>
          <p:nvPr/>
        </p:nvSpPr>
        <p:spPr>
          <a:xfrm>
            <a:off x="338385" y="1041400"/>
            <a:ext cx="8661004" cy="6723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defRPr sz="1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1600"/>
              <a:t>bash-3.2$ javac -cp .:junit-4.12.jar -sourcepath lessons/src/ lessons/src/io/tc/junit/PersonValidatorTest.java -Xlint:unchecked -d out</a:t>
            </a:r>
            <a:endParaRPr sz="1600"/>
          </a:p>
        </p:txBody>
      </p:sp>
      <p:sp>
        <p:nvSpPr>
          <p:cNvPr id="161" name="Shape 161"/>
          <p:cNvSpPr/>
          <p:nvPr/>
        </p:nvSpPr>
        <p:spPr>
          <a:xfrm>
            <a:off x="338385" y="2044699"/>
            <a:ext cx="8661004" cy="21949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/>
            <a:r>
              <a:rPr sz="1600">
                <a:latin typeface="Courier"/>
                <a:ea typeface="Courier"/>
                <a:cs typeface="Courier"/>
                <a:sym typeface="Courier"/>
              </a:rPr>
              <a:t>bash-3.2$ java -cp out:junit-4.12.jar:hamcrest-core-1.3.jar org.junit.runner.JUnitCore io.tc.junit.PersonValidatorTest 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600">
                <a:latin typeface="Courier"/>
                <a:ea typeface="Courier"/>
                <a:cs typeface="Courier"/>
                <a:sym typeface="Courier"/>
              </a:rPr>
              <a:t>JUnit version 4.12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600">
                <a:latin typeface="Courier"/>
                <a:ea typeface="Courier"/>
                <a:cs typeface="Courier"/>
                <a:sym typeface="Courier"/>
              </a:rPr>
              <a:t>.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600">
                <a:latin typeface="Courier"/>
                <a:ea typeface="Courier"/>
                <a:cs typeface="Courier"/>
                <a:sym typeface="Courier"/>
              </a:rPr>
              <a:t>Time: 0,04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600">
                <a:latin typeface="Courier"/>
                <a:ea typeface="Courier"/>
                <a:cs typeface="Courier"/>
                <a:sym typeface="Courier"/>
              </a:rPr>
              <a:t>OK (1 test)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64" name="Shape 164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Running the test in IDE</a:t>
            </a:r>
          </a:p>
        </p:txBody>
      </p:sp>
      <p:graphicFrame>
        <p:nvGraphicFramePr>
          <p:cNvPr id="165" name="Table 165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68" name="Shape 168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basics</a:t>
            </a:r>
          </a:p>
        </p:txBody>
      </p:sp>
      <p:graphicFrame>
        <p:nvGraphicFramePr>
          <p:cNvPr id="169" name="Table 169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0" name="Shape 170"/>
          <p:cNvSpPr/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200">
                <a:solidFill>
                  <a:srgbClr val="003567"/>
                </a:solidFill>
              </a:rPr>
              <a:t>Each java method which represents a single test is marked as </a:t>
            </a:r>
            <a:r>
              <a:rPr sz="2200">
                <a:solidFill>
                  <a:srgbClr val="941751"/>
                </a:solidFill>
              </a:rPr>
              <a:t>@Test</a:t>
            </a:r>
            <a:endParaRPr sz="2200">
              <a:solidFill>
                <a:srgbClr val="941751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200">
              <a:solidFill>
                <a:srgbClr val="941751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200">
                <a:solidFill>
                  <a:srgbClr val="003567"/>
                </a:solidFill>
              </a:rPr>
              <a:t>Different</a:t>
            </a:r>
            <a:r>
              <a:rPr sz="2200">
                <a:solidFill>
                  <a:srgbClr val="941751"/>
                </a:solidFill>
              </a:rPr>
              <a:t> Test Runners </a:t>
            </a:r>
            <a:r>
              <a:rPr sz="2200">
                <a:solidFill>
                  <a:srgbClr val="003567"/>
                </a:solidFill>
              </a:rPr>
              <a:t>are used to execute the test</a:t>
            </a:r>
            <a:endParaRPr sz="22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2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200">
                <a:solidFill>
                  <a:srgbClr val="003567"/>
                </a:solidFill>
              </a:rPr>
              <a:t>Test could be ignored using </a:t>
            </a:r>
            <a:r>
              <a:rPr sz="2200">
                <a:solidFill>
                  <a:srgbClr val="941751"/>
                </a:solidFill>
              </a:rPr>
              <a:t>@Ignore</a:t>
            </a:r>
            <a:r>
              <a:rPr sz="2200">
                <a:solidFill>
                  <a:srgbClr val="003567"/>
                </a:solidFill>
              </a:rPr>
              <a:t> annotation.</a:t>
            </a:r>
            <a:endParaRPr sz="22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2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200">
                <a:solidFill>
                  <a:srgbClr val="003567"/>
                </a:solidFill>
              </a:rPr>
              <a:t>Expected and actual results compares using </a:t>
            </a:r>
            <a:r>
              <a:rPr sz="2200">
                <a:solidFill>
                  <a:srgbClr val="941751"/>
                </a:solidFill>
              </a:rPr>
              <a:t>Assertions — assertTrue, assertEquals</a:t>
            </a:r>
            <a:r>
              <a:rPr sz="2200">
                <a:solidFill>
                  <a:srgbClr val="003567"/>
                </a:solidFill>
              </a:rPr>
              <a:t>, etc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73" name="Shape 173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74" name="Table 174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5" name="Shape 175"/>
          <p:cNvSpPr/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200">
                <a:solidFill>
                  <a:srgbClr val="003567"/>
                </a:solidFill>
              </a:rPr>
              <a:t>Text </a:t>
            </a:r>
            <a:r>
              <a:rPr b="1" sz="2200">
                <a:solidFill>
                  <a:srgbClr val="003567"/>
                </a:solidFill>
              </a:rPr>
              <a:t>fixture</a:t>
            </a:r>
            <a:r>
              <a:rPr sz="2200">
                <a:solidFill>
                  <a:srgbClr val="003567"/>
                </a:solidFill>
              </a:rPr>
              <a:t> is a fixed state of a set of objects used as a baseline for running tests.</a:t>
            </a:r>
            <a:endParaRPr sz="22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2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b="1" sz="2200">
                <a:solidFill>
                  <a:srgbClr val="003567"/>
                </a:solidFill>
              </a:rPr>
              <a:t>Examples</a:t>
            </a:r>
            <a:r>
              <a:rPr sz="2200">
                <a:solidFill>
                  <a:srgbClr val="003567"/>
                </a:solidFill>
              </a:rPr>
              <a:t>:</a:t>
            </a:r>
            <a:endParaRPr sz="2200">
              <a:solidFill>
                <a:srgbClr val="003567"/>
              </a:solidFill>
            </a:endParaRPr>
          </a:p>
          <a:p>
            <a:pPr lvl="1" marL="544512" indent="-257175" defTabSz="457200">
              <a:spcBef>
                <a:spcPts val="0"/>
              </a:spcBef>
              <a:defRPr sz="1800"/>
            </a:pPr>
            <a:r>
              <a:rPr sz="2200">
                <a:solidFill>
                  <a:srgbClr val="003567"/>
                </a:solidFill>
              </a:rPr>
              <a:t>preparation of input data and setup/creation of fake or mock objects</a:t>
            </a:r>
            <a:endParaRPr sz="22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200">
              <a:solidFill>
                <a:srgbClr val="003567"/>
              </a:solidFill>
            </a:endParaRPr>
          </a:p>
          <a:p>
            <a:pPr lvl="1" marL="544512" indent="-257175" defTabSz="457200">
              <a:spcBef>
                <a:spcPts val="0"/>
              </a:spcBef>
              <a:defRPr sz="1800"/>
            </a:pPr>
            <a:r>
              <a:rPr sz="2200">
                <a:solidFill>
                  <a:srgbClr val="003567"/>
                </a:solidFill>
              </a:rPr>
              <a:t>loading a database with a specific, known set of data</a:t>
            </a:r>
            <a:endParaRPr sz="22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200">
              <a:solidFill>
                <a:srgbClr val="003567"/>
              </a:solidFill>
            </a:endParaRPr>
          </a:p>
          <a:p>
            <a:pPr lvl="1" marL="544512" indent="-257175" defTabSz="457200">
              <a:spcBef>
                <a:spcPts val="0"/>
              </a:spcBef>
              <a:defRPr sz="1800"/>
            </a:pPr>
            <a:r>
              <a:rPr sz="2200">
                <a:solidFill>
                  <a:srgbClr val="003567"/>
                </a:solidFill>
              </a:rPr>
              <a:t>copying a specific known set of files creating a test fixture will create a set of objects initialized to certain states.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78" name="Shape 178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79" name="Table 179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0" name="Shape 180"/>
          <p:cNvSpPr/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Test classes can have fixture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1" marL="544512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run before or after every test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1" marL="544512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run before and after only once for all test methods in a class</a:t>
            </a:r>
            <a:endParaRPr sz="2800">
              <a:solidFill>
                <a:srgbClr val="003567"/>
              </a:solidFill>
            </a:endParaRPr>
          </a:p>
          <a:p>
            <a:pPr lvl="1" marL="544512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Fixtures:</a:t>
            </a:r>
            <a:endParaRPr sz="2800">
              <a:solidFill>
                <a:srgbClr val="003567"/>
              </a:solidFill>
            </a:endParaRPr>
          </a:p>
          <a:p>
            <a:pPr lvl="1" marL="544512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class-level: </a:t>
            </a:r>
            <a:r>
              <a:rPr sz="2800">
                <a:solidFill>
                  <a:srgbClr val="941751"/>
                </a:solidFill>
              </a:rPr>
              <a:t>@BeforeClass</a:t>
            </a:r>
            <a:r>
              <a:rPr sz="2800">
                <a:solidFill>
                  <a:srgbClr val="003567"/>
                </a:solidFill>
              </a:rPr>
              <a:t>, </a:t>
            </a:r>
            <a:r>
              <a:rPr sz="2800">
                <a:solidFill>
                  <a:srgbClr val="941751"/>
                </a:solidFill>
              </a:rPr>
              <a:t>@AfterClass</a:t>
            </a:r>
            <a:endParaRPr sz="2800">
              <a:solidFill>
                <a:srgbClr val="003567"/>
              </a:solidFill>
            </a:endParaRPr>
          </a:p>
          <a:p>
            <a:pPr lvl="1" marL="544512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method-level: </a:t>
            </a:r>
            <a:r>
              <a:rPr sz="2800">
                <a:solidFill>
                  <a:srgbClr val="941751"/>
                </a:solidFill>
              </a:rPr>
              <a:t>@Before</a:t>
            </a:r>
            <a:r>
              <a:rPr sz="2800">
                <a:solidFill>
                  <a:srgbClr val="003567"/>
                </a:solidFill>
              </a:rPr>
              <a:t>, </a:t>
            </a:r>
            <a:r>
              <a:rPr sz="2800">
                <a:solidFill>
                  <a:srgbClr val="941751"/>
                </a:solidFill>
              </a:rPr>
              <a:t>@After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83" name="Shape 183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84" name="Table 184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5" name="Shape 185"/>
          <p:cNvSpPr/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Examples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https://github.com/junit-team/junit4/wiki/Test-fixtures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88" name="Shape 188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Ignoring a Test</a:t>
            </a:r>
          </a:p>
        </p:txBody>
      </p:sp>
      <p:graphicFrame>
        <p:nvGraphicFramePr>
          <p:cNvPr id="189" name="Table 189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0" name="Shape 190"/>
          <p:cNvSpPr/>
          <p:nvPr>
            <p:ph type="body" idx="4294967295"/>
          </p:nvPr>
        </p:nvSpPr>
        <p:spPr>
          <a:xfrm>
            <a:off x="407094" y="1165225"/>
            <a:ext cx="757247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Delete the @Test annotation — that test will not be reported 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Add the @Ignore annotation in front or after @Test — number of ignored tests will be reported</a:t>
            </a:r>
          </a:p>
        </p:txBody>
      </p:sp>
      <p:sp>
        <p:nvSpPr>
          <p:cNvPr id="191" name="Shape 191"/>
          <p:cNvSpPr/>
          <p:nvPr/>
        </p:nvSpPr>
        <p:spPr>
          <a:xfrm>
            <a:off x="427285" y="4203700"/>
            <a:ext cx="8568383" cy="1740694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/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@Ignore(</a:t>
            </a:r>
            <a:r>
              <a:rPr sz="1500">
                <a:solidFill>
                  <a:srgbClr val="183691"/>
                </a:solidFill>
                <a:latin typeface="Courier"/>
                <a:ea typeface="Courier"/>
                <a:cs typeface="Courier"/>
                <a:sym typeface="Courier"/>
              </a:rPr>
              <a:t>"Test is ignored as a demonstration"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500">
              <a:solidFill>
                <a:srgbClr val="32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@Test</a:t>
            </a:r>
            <a:endParaRPr sz="1500">
              <a:solidFill>
                <a:srgbClr val="32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5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5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testSame() {</a:t>
            </a:r>
            <a:endParaRPr sz="1500">
              <a:solidFill>
                <a:srgbClr val="32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   assertThat(</a:t>
            </a:r>
            <a:r>
              <a:rPr sz="1500">
                <a:solidFill>
                  <a:srgbClr val="0086B3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, is(</a:t>
            </a:r>
            <a:r>
              <a:rPr sz="1500">
                <a:solidFill>
                  <a:srgbClr val="0086B3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));</a:t>
            </a:r>
            <a:endParaRPr sz="1500">
              <a:solidFill>
                <a:srgbClr val="32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500">
              <a:solidFill>
                <a:srgbClr val="32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500">
                <a:latin typeface="Courier"/>
                <a:ea typeface="Courier"/>
                <a:cs typeface="Courier"/>
                <a:sym typeface="Courier"/>
              </a:rPr>
              <a:t>OK (1 test)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92" name="1466532823_like-thumbs-up-hand-social-medi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50" y="2824931"/>
            <a:ext cx="3556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1466532732_thumbs-down-hand-social-media-dislik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1427" y="1452512"/>
            <a:ext cx="355601" cy="40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96" name="Shape 196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Tests execution order</a:t>
            </a:r>
          </a:p>
        </p:txBody>
      </p:sp>
      <p:graphicFrame>
        <p:nvGraphicFramePr>
          <p:cNvPr id="197" name="Table 197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8" name="Shape 198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No order by default — returned by Reflection API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JUnit &gt; 4.11 — order is </a:t>
            </a:r>
            <a:r>
              <a:rPr sz="2800">
                <a:solidFill>
                  <a:srgbClr val="941751"/>
                </a:solidFill>
              </a:rPr>
              <a:t>MethodSorters.DEFAULT</a:t>
            </a:r>
            <a:endParaRPr sz="2800">
              <a:solidFill>
                <a:srgbClr val="941751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941751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Use</a:t>
            </a:r>
            <a:r>
              <a:rPr sz="2800">
                <a:solidFill>
                  <a:srgbClr val="941751"/>
                </a:solidFill>
              </a:rPr>
              <a:t> @FixMethodOrder</a:t>
            </a:r>
            <a:r>
              <a:rPr sz="2800">
                <a:solidFill>
                  <a:srgbClr val="003567"/>
                </a:solidFill>
              </a:rPr>
              <a:t> to change the order: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1" marL="544512" indent="-257175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</a:rPr>
              <a:t>@FixMethodOrder(MethodSorters.NAME_ASCENDING)</a:t>
            </a:r>
            <a:endParaRPr sz="2400">
              <a:solidFill>
                <a:srgbClr val="003567"/>
              </a:solidFill>
            </a:endParaRPr>
          </a:p>
          <a:p>
            <a:pPr lvl="1" marL="544512" indent="-257175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</a:rPr>
              <a:t>@FixMethodOrder(MethodSorters.JVM)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201" name="Shape 201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Tests runners</a:t>
            </a:r>
          </a:p>
        </p:txBody>
      </p:sp>
      <p:graphicFrame>
        <p:nvGraphicFramePr>
          <p:cNvPr id="202" name="Table 202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3" name="Shape 203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2031" indent="-252031" defTabSz="448055">
              <a:spcBef>
                <a:spcPts val="0"/>
              </a:spcBef>
              <a:defRPr sz="1800"/>
            </a:pPr>
            <a:r>
              <a:rPr sz="2744">
                <a:solidFill>
                  <a:srgbClr val="003567"/>
                </a:solidFill>
              </a:rPr>
              <a:t>Console based</a:t>
            </a:r>
            <a:endParaRPr sz="2744">
              <a:solidFill>
                <a:srgbClr val="003567"/>
              </a:solidFill>
            </a:endParaRPr>
          </a:p>
          <a:p>
            <a:pPr lvl="0" marL="252031" indent="-252031" defTabSz="448055">
              <a:spcBef>
                <a:spcPts val="0"/>
              </a:spcBef>
              <a:defRPr sz="1800"/>
            </a:pPr>
            <a:endParaRPr sz="2744">
              <a:solidFill>
                <a:srgbClr val="003567"/>
              </a:solidFill>
            </a:endParaRPr>
          </a:p>
          <a:p>
            <a:pPr lvl="0" marL="252031" indent="-252031" defTabSz="448055">
              <a:spcBef>
                <a:spcPts val="0"/>
              </a:spcBef>
              <a:defRPr sz="1800"/>
            </a:pPr>
            <a:endParaRPr sz="2744">
              <a:solidFill>
                <a:srgbClr val="003567"/>
              </a:solidFill>
            </a:endParaRPr>
          </a:p>
          <a:p>
            <a:pPr lvl="0" marL="252031" indent="-252031" defTabSz="448055">
              <a:spcBef>
                <a:spcPts val="0"/>
              </a:spcBef>
              <a:defRPr sz="1800"/>
            </a:pPr>
            <a:r>
              <a:rPr sz="2744">
                <a:solidFill>
                  <a:srgbClr val="003567"/>
                </a:solidFill>
              </a:rPr>
              <a:t>NetBeans, Eclipse and IntelliJ Idea have native graphical test runners built in.</a:t>
            </a:r>
            <a:endParaRPr sz="2744">
              <a:solidFill>
                <a:srgbClr val="003567"/>
              </a:solidFill>
            </a:endParaRPr>
          </a:p>
          <a:p>
            <a:pPr lvl="0" marL="252031" indent="-252031" defTabSz="448055">
              <a:spcBef>
                <a:spcPts val="0"/>
              </a:spcBef>
              <a:defRPr sz="1800"/>
            </a:pPr>
            <a:endParaRPr sz="2744">
              <a:solidFill>
                <a:srgbClr val="003567"/>
              </a:solidFill>
            </a:endParaRPr>
          </a:p>
          <a:p>
            <a:pPr lvl="0" marL="252031" indent="-252031" defTabSz="448055">
              <a:spcBef>
                <a:spcPts val="0"/>
              </a:spcBef>
              <a:defRPr sz="1800"/>
            </a:pPr>
            <a:r>
              <a:rPr sz="2744">
                <a:solidFill>
                  <a:srgbClr val="003567"/>
                </a:solidFill>
              </a:rPr>
              <a:t>@RunWith(&lt;Runner Class&gt;)</a:t>
            </a:r>
            <a:endParaRPr sz="2744">
              <a:solidFill>
                <a:srgbClr val="003567"/>
              </a:solidFill>
            </a:endParaRPr>
          </a:p>
          <a:p>
            <a:pPr lvl="0" marL="252031" indent="-252031" defTabSz="448055">
              <a:spcBef>
                <a:spcPts val="0"/>
              </a:spcBef>
              <a:defRPr sz="1800"/>
            </a:pPr>
            <a:endParaRPr sz="2744">
              <a:solidFill>
                <a:srgbClr val="003567"/>
              </a:solidFill>
            </a:endParaRPr>
          </a:p>
          <a:p>
            <a:pPr lvl="0" marL="252031" indent="-252031" defTabSz="448055">
              <a:spcBef>
                <a:spcPts val="0"/>
              </a:spcBef>
              <a:defRPr sz="1800"/>
            </a:pPr>
            <a:r>
              <a:rPr sz="2744">
                <a:solidFill>
                  <a:srgbClr val="003567"/>
                </a:solidFill>
              </a:rPr>
              <a:t>Suite, Parameterized, Categories</a:t>
            </a:r>
            <a:endParaRPr sz="2744">
              <a:solidFill>
                <a:srgbClr val="003567"/>
              </a:solidFill>
            </a:endParaRPr>
          </a:p>
          <a:p>
            <a:pPr lvl="0" marL="252031" indent="-252031" defTabSz="448055">
              <a:spcBef>
                <a:spcPts val="0"/>
              </a:spcBef>
              <a:defRPr sz="1800"/>
            </a:pPr>
            <a:endParaRPr sz="2744">
              <a:solidFill>
                <a:srgbClr val="003567"/>
              </a:solidFill>
            </a:endParaRPr>
          </a:p>
          <a:p>
            <a:pPr lvl="0" marL="252031" indent="-252031" defTabSz="448055">
              <a:spcBef>
                <a:spcPts val="0"/>
              </a:spcBef>
              <a:defRPr sz="1800"/>
            </a:pPr>
            <a:r>
              <a:rPr sz="2744">
                <a:solidFill>
                  <a:srgbClr val="003567"/>
                </a:solidFill>
              </a:rPr>
              <a:t>Third Party: SpringJUnit4ClassRunner, MockitoJUnitRunner, HieratchicalContextRunner, etc</a:t>
            </a:r>
          </a:p>
        </p:txBody>
      </p:sp>
      <p:sp>
        <p:nvSpPr>
          <p:cNvPr id="204" name="Shape 204"/>
          <p:cNvSpPr/>
          <p:nvPr/>
        </p:nvSpPr>
        <p:spPr>
          <a:xfrm>
            <a:off x="394295" y="1849586"/>
            <a:ext cx="8568383" cy="3706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/>
            <a:r>
              <a:rPr sz="14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java org.junit.runner</a:t>
            </a:r>
            <a:r>
              <a:rPr sz="14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4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JUnitCore TestClass1 [</a:t>
            </a:r>
            <a:r>
              <a:rPr sz="1400">
                <a:solidFill>
                  <a:srgbClr val="0086B3"/>
                </a:solidFill>
                <a:latin typeface="Courier"/>
                <a:ea typeface="Courier"/>
                <a:cs typeface="Courier"/>
                <a:sym typeface="Courier"/>
              </a:rPr>
              <a:t>..</a:t>
            </a:r>
            <a:r>
              <a:rPr sz="14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4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other test classes</a:t>
            </a:r>
            <a:r>
              <a:rPr sz="14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400">
                <a:solidFill>
                  <a:srgbClr val="0086B3"/>
                </a:solidFill>
                <a:latin typeface="Courier"/>
                <a:ea typeface="Courier"/>
                <a:cs typeface="Courier"/>
                <a:sym typeface="Courier"/>
              </a:rPr>
              <a:t>..</a:t>
            </a:r>
            <a:r>
              <a:rPr sz="14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 sz="1400">
              <a:solidFill>
                <a:srgbClr val="32333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13" name="Shape 113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Информация о инструкторе</a:t>
            </a:r>
          </a:p>
        </p:txBody>
      </p:sp>
      <p:sp>
        <p:nvSpPr>
          <p:cNvPr id="114" name="Shape 114"/>
          <p:cNvSpPr/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80059" indent="-480059">
              <a:defRPr sz="1800"/>
            </a:pPr>
            <a:r>
              <a:rPr sz="2800">
                <a:solidFill>
                  <a:srgbClr val="002060"/>
                </a:solidFill>
              </a:rPr>
              <a:t>Михаил Соколов</a:t>
            </a:r>
            <a:endParaRPr sz="2000">
              <a:solidFill>
                <a:srgbClr val="002060"/>
              </a:solidFill>
            </a:endParaRPr>
          </a:p>
          <a:p>
            <a:pPr lvl="0">
              <a:defRPr sz="1800"/>
            </a:pPr>
            <a:endParaRPr sz="2000">
              <a:solidFill>
                <a:srgbClr val="002060"/>
              </a:solidFill>
            </a:endParaRPr>
          </a:p>
          <a:p>
            <a:pPr lvl="0" marL="480059" indent="-480059">
              <a:defRPr sz="1800"/>
            </a:pPr>
            <a:r>
              <a:rPr sz="2800">
                <a:solidFill>
                  <a:srgbClr val="002060"/>
                </a:solidFill>
              </a:rPr>
              <a:t>Контакты:</a:t>
            </a:r>
            <a:endParaRPr sz="2000">
              <a:solidFill>
                <a:srgbClr val="002060"/>
              </a:solidFill>
            </a:endParaRPr>
          </a:p>
          <a:p>
            <a:pPr lvl="1" marL="670454" indent="-383116">
              <a:defRPr sz="1800"/>
            </a:pPr>
            <a:r>
              <a:rPr sz="2400">
                <a:solidFill>
                  <a:srgbClr val="002060"/>
                </a:solidFill>
              </a:rPr>
              <a:t>E-mail: </a:t>
            </a:r>
            <a:r>
              <a:rPr sz="2400">
                <a:hlinkClick r:id="rId2" invalidUrl="" action="" tgtFrame="" tooltip="" history="1" highlightClick="0" endSnd="0"/>
              </a:rPr>
              <a:t>msokolov@luxoft.com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207" name="Shape 207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 timeout</a:t>
            </a:r>
          </a:p>
        </p:txBody>
      </p:sp>
      <p:graphicFrame>
        <p:nvGraphicFramePr>
          <p:cNvPr id="208" name="Table 208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9" name="Shape 209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@Test(</a:t>
            </a:r>
            <a:r>
              <a:rPr sz="2800">
                <a:solidFill>
                  <a:srgbClr val="941751"/>
                </a:solidFill>
              </a:rPr>
              <a:t>timeout</a:t>
            </a:r>
            <a:r>
              <a:rPr sz="2800">
                <a:solidFill>
                  <a:srgbClr val="003567"/>
                </a:solidFill>
              </a:rPr>
              <a:t>=&lt;msec&gt;)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@Rule for timeout — will be applied for all the test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including any @Before and @Afeter methods</a:t>
            </a:r>
          </a:p>
        </p:txBody>
      </p:sp>
      <p:sp>
        <p:nvSpPr>
          <p:cNvPr id="210" name="Shape 210"/>
          <p:cNvSpPr/>
          <p:nvPr/>
        </p:nvSpPr>
        <p:spPr>
          <a:xfrm>
            <a:off x="394295" y="1849586"/>
            <a:ext cx="8355410" cy="10145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/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@Test(timeout</a:t>
            </a:r>
            <a:r>
              <a:rPr sz="15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500">
                <a:solidFill>
                  <a:srgbClr val="0086B3"/>
                </a:solidFill>
                <a:latin typeface="Courier"/>
                <a:ea typeface="Courier"/>
                <a:cs typeface="Courier"/>
                <a:sym typeface="Courier"/>
              </a:rPr>
              <a:t>1000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500">
              <a:solidFill>
                <a:srgbClr val="32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5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5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testWithTimeout() {</a:t>
            </a:r>
            <a:endParaRPr sz="1500">
              <a:solidFill>
                <a:srgbClr val="32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sz="1500">
                <a:solidFill>
                  <a:srgbClr val="0086B3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 sz="1500">
              <a:solidFill>
                <a:srgbClr val="32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211" name="Shape 211"/>
          <p:cNvSpPr/>
          <p:nvPr/>
        </p:nvSpPr>
        <p:spPr>
          <a:xfrm>
            <a:off x="394295" y="3983186"/>
            <a:ext cx="8355411" cy="7058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/>
            <a:r>
              <a:rPr sz="15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@Rule</a:t>
            </a:r>
            <a:endParaRPr sz="1500">
              <a:solidFill>
                <a:srgbClr val="32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defTabSz="457200"/>
            <a:r>
              <a:rPr sz="15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Timeout globalTimeout </a:t>
            </a:r>
            <a:r>
              <a:rPr sz="15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Timeout</a:t>
            </a:r>
            <a:r>
              <a:rPr sz="1500">
                <a:solidFill>
                  <a:srgbClr val="A71D5D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seconds(</a:t>
            </a:r>
            <a:r>
              <a:rPr sz="1500">
                <a:solidFill>
                  <a:srgbClr val="0086B3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sz="15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214" name="Shape 214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FIRST properties of a good test</a:t>
            </a:r>
          </a:p>
        </p:txBody>
      </p:sp>
      <p:graphicFrame>
        <p:nvGraphicFramePr>
          <p:cNvPr id="215" name="Table 215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6" name="Shape 216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</a:rPr>
              <a:t>F</a:t>
            </a:r>
            <a:r>
              <a:rPr sz="2800">
                <a:solidFill>
                  <a:srgbClr val="003567"/>
                </a:solidFill>
              </a:rPr>
              <a:t>ast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</a:rPr>
              <a:t>I</a:t>
            </a:r>
            <a:r>
              <a:rPr sz="2800">
                <a:solidFill>
                  <a:srgbClr val="003567"/>
                </a:solidFill>
              </a:rPr>
              <a:t>solated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</a:rPr>
              <a:t>R</a:t>
            </a:r>
            <a:r>
              <a:rPr sz="2800">
                <a:solidFill>
                  <a:srgbClr val="003567"/>
                </a:solidFill>
              </a:rPr>
              <a:t>epeatable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</a:rPr>
              <a:t>S</a:t>
            </a:r>
            <a:r>
              <a:rPr sz="2800">
                <a:solidFill>
                  <a:srgbClr val="003567"/>
                </a:solidFill>
              </a:rPr>
              <a:t>elf-validating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</a:rPr>
              <a:t>T</a:t>
            </a:r>
            <a:r>
              <a:rPr sz="2800">
                <a:solidFill>
                  <a:srgbClr val="003567"/>
                </a:solidFill>
              </a:rPr>
              <a:t>imely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219" name="Shape 219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Right-BICEP</a:t>
            </a:r>
          </a:p>
        </p:txBody>
      </p:sp>
      <p:graphicFrame>
        <p:nvGraphicFramePr>
          <p:cNvPr id="220" name="Table 220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1" name="Shape 221"/>
          <p:cNvSpPr/>
          <p:nvPr>
            <p:ph type="body" idx="4294967295"/>
          </p:nvPr>
        </p:nvSpPr>
        <p:spPr>
          <a:xfrm>
            <a:off x="407094" y="1165225"/>
            <a:ext cx="8542785" cy="545167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</a:rPr>
              <a:t>Right</a:t>
            </a:r>
            <a:r>
              <a:rPr sz="2800">
                <a:solidFill>
                  <a:srgbClr val="003567"/>
                </a:solidFill>
              </a:rPr>
              <a:t> - Are the results </a:t>
            </a:r>
            <a:r>
              <a:rPr i="1" sz="2800">
                <a:solidFill>
                  <a:srgbClr val="003567"/>
                </a:solidFill>
              </a:rPr>
              <a:t>right</a:t>
            </a:r>
            <a:r>
              <a:rPr sz="2800">
                <a:solidFill>
                  <a:srgbClr val="003567"/>
                </a:solidFill>
              </a:rPr>
              <a:t>?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</a:rPr>
              <a:t>B</a:t>
            </a:r>
            <a:r>
              <a:rPr sz="2800">
                <a:solidFill>
                  <a:srgbClr val="003567"/>
                </a:solidFill>
              </a:rPr>
              <a:t> — Are all the </a:t>
            </a:r>
            <a:r>
              <a:rPr i="1" sz="2800">
                <a:solidFill>
                  <a:srgbClr val="003567"/>
                </a:solidFill>
              </a:rPr>
              <a:t>boundary</a:t>
            </a:r>
            <a:r>
              <a:rPr sz="2800">
                <a:solidFill>
                  <a:srgbClr val="003567"/>
                </a:solidFill>
              </a:rPr>
              <a:t> conditions correct?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</a:rPr>
              <a:t>I</a:t>
            </a:r>
            <a:r>
              <a:rPr sz="2800">
                <a:solidFill>
                  <a:srgbClr val="003567"/>
                </a:solidFill>
              </a:rPr>
              <a:t> — Can you check </a:t>
            </a:r>
            <a:r>
              <a:rPr i="1" sz="2800">
                <a:solidFill>
                  <a:srgbClr val="003567"/>
                </a:solidFill>
              </a:rPr>
              <a:t>inverse</a:t>
            </a:r>
            <a:r>
              <a:rPr sz="2800">
                <a:solidFill>
                  <a:srgbClr val="003567"/>
                </a:solidFill>
              </a:rPr>
              <a:t> relationships?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</a:rPr>
              <a:t>C</a:t>
            </a:r>
            <a:r>
              <a:rPr sz="2800">
                <a:solidFill>
                  <a:srgbClr val="003567"/>
                </a:solidFill>
              </a:rPr>
              <a:t> — Can you </a:t>
            </a:r>
            <a:r>
              <a:rPr i="1" sz="2800">
                <a:solidFill>
                  <a:srgbClr val="003567"/>
                </a:solidFill>
              </a:rPr>
              <a:t>cross-check</a:t>
            </a:r>
            <a:r>
              <a:rPr sz="2800">
                <a:solidFill>
                  <a:srgbClr val="003567"/>
                </a:solidFill>
              </a:rPr>
              <a:t> results using other means?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</a:rPr>
              <a:t>E</a:t>
            </a:r>
            <a:r>
              <a:rPr sz="2800">
                <a:solidFill>
                  <a:srgbClr val="003567"/>
                </a:solidFill>
              </a:rPr>
              <a:t> — </a:t>
            </a:r>
            <a:r>
              <a:rPr sz="2800">
                <a:solidFill>
                  <a:srgbClr val="003567"/>
                </a:solidFill>
              </a:rPr>
              <a:t>Can you force </a:t>
            </a:r>
            <a:r>
              <a:rPr sz="2800">
                <a:solidFill>
                  <a:srgbClr val="003567"/>
                </a:solidFill>
              </a:rPr>
              <a:t>error conditions</a:t>
            </a:r>
            <a:r>
              <a:rPr sz="2800">
                <a:solidFill>
                  <a:srgbClr val="003567"/>
                </a:solidFill>
              </a:rPr>
              <a:t> to happen?</a:t>
            </a: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</a:rPr>
              <a:t>P</a:t>
            </a:r>
            <a:r>
              <a:rPr sz="2800">
                <a:solidFill>
                  <a:srgbClr val="003567"/>
                </a:solidFill>
              </a:rPr>
              <a:t> — Are </a:t>
            </a:r>
            <a:r>
              <a:rPr i="1" sz="2800">
                <a:solidFill>
                  <a:srgbClr val="003567"/>
                </a:solidFill>
              </a:rPr>
              <a:t>performance</a:t>
            </a:r>
            <a:r>
              <a:rPr sz="2800">
                <a:solidFill>
                  <a:srgbClr val="003567"/>
                </a:solidFill>
              </a:rPr>
              <a:t> characteristics within bounds?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224" name="Shape 224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Boundary conditions — CORRECT</a:t>
            </a:r>
          </a:p>
        </p:txBody>
      </p:sp>
      <p:graphicFrame>
        <p:nvGraphicFramePr>
          <p:cNvPr id="225" name="Table 225"/>
          <p:cNvGraphicFramePr/>
          <p:nvPr/>
        </p:nvGraphicFramePr>
        <p:xfrm>
          <a:off x="3949700" y="7397750"/>
          <a:ext cx="254000" cy="10018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sz="2000">
                          <a:sym typeface="Arial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6" name="Shape 226"/>
          <p:cNvSpPr/>
          <p:nvPr>
            <p:ph type="body" idx="4294967295"/>
          </p:nvPr>
        </p:nvSpPr>
        <p:spPr>
          <a:xfrm>
            <a:off x="407094" y="1165225"/>
            <a:ext cx="8542785" cy="545167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46887" indent="-246887" defTabSz="438911">
              <a:spcBef>
                <a:spcPts val="0"/>
              </a:spcBef>
              <a:defRPr sz="1800"/>
            </a:pPr>
            <a:r>
              <a:rPr i="1" sz="2112">
                <a:solidFill>
                  <a:srgbClr val="941751"/>
                </a:solidFill>
              </a:rPr>
              <a:t>C</a:t>
            </a:r>
            <a:r>
              <a:rPr sz="2112">
                <a:solidFill>
                  <a:srgbClr val="941751"/>
                </a:solidFill>
              </a:rPr>
              <a:t>onformance</a:t>
            </a:r>
            <a:r>
              <a:rPr sz="2112">
                <a:solidFill>
                  <a:srgbClr val="003567"/>
                </a:solidFill>
              </a:rPr>
              <a:t>—Does the value conform to an expected format?</a:t>
            </a: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r>
              <a:rPr i="1" sz="2112">
                <a:solidFill>
                  <a:srgbClr val="941751"/>
                </a:solidFill>
              </a:rPr>
              <a:t>O</a:t>
            </a:r>
            <a:r>
              <a:rPr sz="2112">
                <a:solidFill>
                  <a:srgbClr val="941751"/>
                </a:solidFill>
              </a:rPr>
              <a:t>rdering</a:t>
            </a:r>
            <a:r>
              <a:rPr sz="2112">
                <a:solidFill>
                  <a:srgbClr val="003567"/>
                </a:solidFill>
              </a:rPr>
              <a:t>—Is the set of values ordered or unordered as appropriate?</a:t>
            </a: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r>
              <a:rPr i="1" sz="2112">
                <a:solidFill>
                  <a:srgbClr val="941751"/>
                </a:solidFill>
              </a:rPr>
              <a:t>R</a:t>
            </a:r>
            <a:r>
              <a:rPr sz="2112">
                <a:solidFill>
                  <a:srgbClr val="941751"/>
                </a:solidFill>
              </a:rPr>
              <a:t>ange</a:t>
            </a:r>
            <a:r>
              <a:rPr sz="2112">
                <a:solidFill>
                  <a:srgbClr val="003567"/>
                </a:solidFill>
              </a:rPr>
              <a:t>—Is the value within reasonable minimum and maximum values?</a:t>
            </a: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r>
              <a:rPr i="1" sz="2112">
                <a:solidFill>
                  <a:srgbClr val="941751"/>
                </a:solidFill>
              </a:rPr>
              <a:t>R</a:t>
            </a:r>
            <a:r>
              <a:rPr sz="2112">
                <a:solidFill>
                  <a:srgbClr val="941751"/>
                </a:solidFill>
              </a:rPr>
              <a:t>eference</a:t>
            </a:r>
            <a:r>
              <a:rPr sz="2112">
                <a:solidFill>
                  <a:srgbClr val="003567"/>
                </a:solidFill>
              </a:rPr>
              <a:t>—Does the code reference anything external that isn’t under direct control of the code itself?</a:t>
            </a: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r>
              <a:rPr i="1" sz="2112">
                <a:solidFill>
                  <a:srgbClr val="941751"/>
                </a:solidFill>
              </a:rPr>
              <a:t>E</a:t>
            </a:r>
            <a:r>
              <a:rPr sz="2112">
                <a:solidFill>
                  <a:srgbClr val="941751"/>
                </a:solidFill>
              </a:rPr>
              <a:t>xistence</a:t>
            </a:r>
            <a:r>
              <a:rPr sz="2112">
                <a:solidFill>
                  <a:srgbClr val="003567"/>
                </a:solidFill>
              </a:rPr>
              <a:t>—Does the value exist (is it non-</a:t>
            </a:r>
            <a:r>
              <a:rPr sz="2112">
                <a:solidFill>
                  <a:srgbClr val="222299"/>
                </a:solidFill>
                <a:latin typeface="+mn-lt"/>
                <a:ea typeface="+mn-ea"/>
                <a:cs typeface="+mn-cs"/>
                <a:sym typeface="Helvetica"/>
              </a:rPr>
              <a:t>null</a:t>
            </a:r>
            <a:r>
              <a:rPr sz="2112">
                <a:solidFill>
                  <a:srgbClr val="003567"/>
                </a:solidFill>
              </a:rPr>
              <a:t>, nonzero, present in a set, and so on)?</a:t>
            </a: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r>
              <a:rPr i="1" sz="2112">
                <a:solidFill>
                  <a:srgbClr val="941751"/>
                </a:solidFill>
              </a:rPr>
              <a:t>C</a:t>
            </a:r>
            <a:r>
              <a:rPr sz="2112">
                <a:solidFill>
                  <a:srgbClr val="941751"/>
                </a:solidFill>
              </a:rPr>
              <a:t>ardinality</a:t>
            </a:r>
            <a:r>
              <a:rPr sz="2112">
                <a:solidFill>
                  <a:srgbClr val="003567"/>
                </a:solidFill>
              </a:rPr>
              <a:t>—Are there exactly enough values?</a:t>
            </a: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endParaRPr sz="2112">
              <a:solidFill>
                <a:srgbClr val="003567"/>
              </a:solidFill>
            </a:endParaRPr>
          </a:p>
          <a:p>
            <a:pPr lvl="0" marL="246887" indent="-246887" defTabSz="438911">
              <a:spcBef>
                <a:spcPts val="0"/>
              </a:spcBef>
              <a:defRPr sz="1800"/>
            </a:pPr>
            <a:r>
              <a:rPr i="1" sz="2112">
                <a:solidFill>
                  <a:srgbClr val="941751"/>
                </a:solidFill>
              </a:rPr>
              <a:t>T</a:t>
            </a:r>
            <a:r>
              <a:rPr sz="2112">
                <a:solidFill>
                  <a:srgbClr val="941751"/>
                </a:solidFill>
              </a:rPr>
              <a:t>ime</a:t>
            </a:r>
            <a:r>
              <a:rPr sz="2112">
                <a:solidFill>
                  <a:srgbClr val="003567"/>
                </a:solidFill>
              </a:rPr>
              <a:t> (absolute and relative)—Is everything happening in order? At the right time? In time?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229" name="Shape 229"/>
          <p:cNvSpPr/>
          <p:nvPr>
            <p:ph type="body" idx="4294967295"/>
          </p:nvPr>
        </p:nvSpPr>
        <p:spPr>
          <a:xfrm>
            <a:off x="450850" y="1411287"/>
            <a:ext cx="8477250" cy="8461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55600" indent="-355600">
              <a:buClr>
                <a:srgbClr val="404040"/>
              </a:buClr>
              <a:buSzPct val="100000"/>
              <a:buFontTx/>
              <a:buAutoNum type="arabicPeriod" startAt="1"/>
              <a:defRPr sz="2000">
                <a:solidFill>
                  <a:srgbClr val="002060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232" name="Shape 232"/>
          <p:cNvSpPr/>
          <p:nvPr>
            <p:ph type="body" idx="4294967295"/>
          </p:nvPr>
        </p:nvSpPr>
        <p:spPr>
          <a:xfrm>
            <a:off x="450850" y="1411287"/>
            <a:ext cx="8477250" cy="22161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55600" indent="-355600">
              <a:buClr>
                <a:srgbClr val="404040"/>
              </a:buClr>
              <a:buSzPct val="100000"/>
              <a:buFontTx/>
              <a:buAutoNum type="arabicPeriod" startAt="1"/>
              <a:defRPr sz="1800"/>
            </a:pPr>
            <a:r>
              <a:rPr sz="2000">
                <a:solidFill>
                  <a:srgbClr val="002060"/>
                </a:solidFill>
              </a:rPr>
              <a:t>Pragmatic Unit Testing in Java with Junit (Pragmatic Programmers) Andy Hunt, Dave Thomas</a:t>
            </a:r>
            <a:endParaRPr sz="2000">
              <a:solidFill>
                <a:srgbClr val="002060"/>
              </a:solidFill>
            </a:endParaRPr>
          </a:p>
          <a:p>
            <a:pPr lvl="0" marL="355600" indent="-355600">
              <a:buClr>
                <a:srgbClr val="404040"/>
              </a:buClr>
              <a:buSzPct val="100000"/>
              <a:buFontTx/>
              <a:buAutoNum type="arabicPeriod" startAt="1"/>
              <a:defRPr sz="1800"/>
            </a:pPr>
            <a:r>
              <a:rPr sz="2000">
                <a:solidFill>
                  <a:srgbClr val="002060"/>
                </a:solidFill>
              </a:rPr>
              <a:t>Growing Object-Oriented Software, Guided by Tests                     Steve Freeman, Nat Pryce</a:t>
            </a:r>
            <a:endParaRPr sz="2000">
              <a:solidFill>
                <a:srgbClr val="002060"/>
              </a:solidFill>
            </a:endParaRPr>
          </a:p>
          <a:p>
            <a:pPr lvl="0" marL="355600" indent="-355600">
              <a:buClr>
                <a:srgbClr val="404040"/>
              </a:buClr>
              <a:buSzPct val="100000"/>
              <a:buFontTx/>
              <a:buAutoNum type="arabicPeriod" startAt="1"/>
              <a:defRPr sz="1800"/>
            </a:pPr>
            <a:r>
              <a:rPr sz="2000">
                <a:solidFill>
                  <a:srgbClr val="002060"/>
                </a:solidFill>
              </a:rPr>
              <a:t>JUnit in Action, Second Edition</a:t>
            </a:r>
            <a:br>
              <a:rPr sz="2000">
                <a:solidFill>
                  <a:srgbClr val="002060"/>
                </a:solidFill>
              </a:rPr>
            </a:br>
            <a:r>
              <a:rPr sz="2000">
                <a:solidFill>
                  <a:srgbClr val="002060"/>
                </a:solidFill>
              </a:rPr>
              <a:t>Petar Tahchiev, Felipe Leme, Vincent Massol, and Gary Gregory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</p:spTree>
  </p:cSld>
  <p:clrMapOvr>
    <a:masterClrMapping/>
  </p:clrMapOvr>
  <p:transition spd="fast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17" name="Shape 117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Вопросы по организации тренинга</a:t>
            </a:r>
          </a:p>
        </p:txBody>
      </p:sp>
      <p:sp>
        <p:nvSpPr>
          <p:cNvPr id="118" name="Shape 118"/>
          <p:cNvSpPr/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2000">
                <a:solidFill>
                  <a:srgbClr val="002060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21" name="Shape 121"/>
          <p:cNvSpPr/>
          <p:nvPr>
            <p:ph type="body" idx="4294967295"/>
          </p:nvPr>
        </p:nvSpPr>
        <p:spPr>
          <a:xfrm>
            <a:off x="493712" y="2989262"/>
            <a:ext cx="8202613" cy="13589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r">
              <a:buSzTx/>
              <a:buNone/>
              <a:defRPr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What is Unit Testing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493712" y="2427287"/>
            <a:ext cx="82026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>
              <a:spcBef>
                <a:spcPts val="600"/>
              </a:spcBef>
            </a:pPr>
            <a:r>
              <a:rPr sz="2000">
                <a:solidFill>
                  <a:srgbClr val="FFFFFF"/>
                </a:solidFill>
              </a:rPr>
              <a:t>Module</a:t>
            </a:r>
            <a:r>
              <a:rPr sz="2000">
                <a:solidFill>
                  <a:srgbClr val="FFFFFF"/>
                </a:solidFill>
              </a:rPr>
              <a:t> 1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27" name="Shape 127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Unit testing</a:t>
            </a:r>
          </a:p>
        </p:txBody>
      </p:sp>
      <p:sp>
        <p:nvSpPr>
          <p:cNvPr id="128" name="Shape 128"/>
          <p:cNvSpPr/>
          <p:nvPr>
            <p:ph type="body" idx="4294967295"/>
          </p:nvPr>
        </p:nvSpPr>
        <p:spPr>
          <a:xfrm>
            <a:off x="282575" y="1165225"/>
            <a:ext cx="8229600" cy="512494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defRPr sz="1800"/>
            </a:pPr>
            <a:r>
              <a:rPr sz="2800">
                <a:solidFill>
                  <a:srgbClr val="003567"/>
                </a:solidFill>
              </a:rPr>
              <a:t>The goal of unit testing is to segregate each part of the program and test that the individual parts are working correctly</a:t>
            </a:r>
            <a:endParaRPr sz="2800">
              <a:solidFill>
                <a:srgbClr val="003567"/>
              </a:solidFill>
            </a:endParaRPr>
          </a:p>
          <a:p>
            <a:pPr lvl="0" marL="342900" indent="-342900"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342900" indent="-342900">
              <a:defRPr sz="1800"/>
            </a:pPr>
            <a:r>
              <a:rPr sz="2800">
                <a:solidFill>
                  <a:srgbClr val="003567"/>
                </a:solidFill>
              </a:rPr>
              <a:t>This means that for any function or procedure when a set of inputs are given then it should return the proper values</a:t>
            </a:r>
            <a:endParaRPr sz="2800">
              <a:solidFill>
                <a:srgbClr val="003567"/>
              </a:solidFill>
            </a:endParaRPr>
          </a:p>
          <a:p>
            <a:pPr lvl="0" marL="342900" indent="-342900"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342900" indent="-342900">
              <a:defRPr sz="1800"/>
            </a:pPr>
            <a:r>
              <a:rPr sz="2800">
                <a:solidFill>
                  <a:srgbClr val="003567"/>
                </a:solidFill>
              </a:rPr>
              <a:t>A unit test provides a written contract that the piece of code must assure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31" name="Shape 131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Unit testing</a:t>
            </a:r>
          </a:p>
        </p:txBody>
      </p:sp>
      <p:sp>
        <p:nvSpPr>
          <p:cNvPr id="132" name="Shape 132"/>
          <p:cNvSpPr/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defRPr sz="1800"/>
            </a:pPr>
            <a:r>
              <a:rPr sz="2800">
                <a:solidFill>
                  <a:srgbClr val="003567"/>
                </a:solidFill>
              </a:rPr>
              <a:t>«White Box» testing method is used for executing the unit test</a:t>
            </a:r>
            <a:endParaRPr sz="2800">
              <a:solidFill>
                <a:srgbClr val="003567"/>
              </a:solidFill>
            </a:endParaRPr>
          </a:p>
          <a:p>
            <a:pPr lvl="0" marL="342900" indent="-342900"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342900" indent="-342900">
              <a:defRPr sz="1800"/>
            </a:pPr>
            <a:r>
              <a:rPr sz="2800">
                <a:solidFill>
                  <a:srgbClr val="003567"/>
                </a:solidFill>
              </a:rPr>
              <a:t>Unit testing should be done before Integration testing</a:t>
            </a:r>
            <a:endParaRPr sz="2800">
              <a:solidFill>
                <a:srgbClr val="003567"/>
              </a:solidFill>
            </a:endParaRPr>
          </a:p>
          <a:p>
            <a:pPr lvl="0" marL="342900" indent="-342900">
              <a:defRPr sz="1800"/>
            </a:pPr>
            <a:endParaRPr sz="2800">
              <a:solidFill>
                <a:srgbClr val="003567"/>
              </a:solidFill>
            </a:endParaRPr>
          </a:p>
          <a:p>
            <a:pPr lvl="0" marL="342900" indent="-342900">
              <a:defRPr sz="1800"/>
            </a:pPr>
            <a:r>
              <a:rPr sz="2800">
                <a:solidFill>
                  <a:srgbClr val="003567"/>
                </a:solidFill>
              </a:rPr>
              <a:t>Unit testing should be done by the developers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35" name="Shape 135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Why should we test?</a:t>
            </a:r>
          </a:p>
        </p:txBody>
      </p:sp>
      <p:sp>
        <p:nvSpPr>
          <p:cNvPr id="136" name="Shape 136"/>
          <p:cNvSpPr/>
          <p:nvPr>
            <p:ph type="body" idx="4294967295"/>
          </p:nvPr>
        </p:nvSpPr>
        <p:spPr>
          <a:xfrm>
            <a:off x="282575" y="1165225"/>
            <a:ext cx="8229600" cy="509245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5755" indent="-325755" defTabSz="868680">
              <a:defRPr sz="1800"/>
            </a:pPr>
            <a:r>
              <a:rPr sz="2280" u="sng">
                <a:solidFill>
                  <a:srgbClr val="003567"/>
                </a:solidFill>
              </a:rPr>
              <a:t>to decrease the numbers of defects</a:t>
            </a:r>
            <a:endParaRPr sz="2280" u="sng">
              <a:solidFill>
                <a:srgbClr val="003567"/>
              </a:solidFill>
            </a:endParaRPr>
          </a:p>
          <a:p>
            <a:pPr lvl="1" marL="598725" indent="-325755" defTabSz="868680">
              <a:defRPr sz="1800"/>
            </a:pPr>
            <a:r>
              <a:rPr sz="2090">
                <a:solidFill>
                  <a:srgbClr val="003567"/>
                </a:solidFill>
              </a:rPr>
              <a:t>higher quality of the product</a:t>
            </a:r>
            <a:endParaRPr sz="2090">
              <a:solidFill>
                <a:srgbClr val="003567"/>
              </a:solidFill>
            </a:endParaRPr>
          </a:p>
          <a:p>
            <a:pPr lvl="1" marL="598725" indent="-325755" defTabSz="868680">
              <a:defRPr sz="1800"/>
            </a:pPr>
            <a:endParaRPr sz="2090">
              <a:solidFill>
                <a:srgbClr val="003567"/>
              </a:solidFill>
            </a:endParaRPr>
          </a:p>
          <a:p>
            <a:pPr lvl="0" marL="325755" indent="-325755" defTabSz="868680">
              <a:defRPr sz="1800"/>
            </a:pPr>
            <a:r>
              <a:rPr sz="2280" u="sng">
                <a:solidFill>
                  <a:srgbClr val="003567"/>
                </a:solidFill>
              </a:rPr>
              <a:t>to find the defect easier</a:t>
            </a:r>
            <a:endParaRPr sz="2280" u="sng">
              <a:solidFill>
                <a:srgbClr val="003567"/>
              </a:solidFill>
            </a:endParaRPr>
          </a:p>
          <a:p>
            <a:pPr lvl="1" marL="598725" indent="-325755" defTabSz="868680">
              <a:defRPr sz="1800"/>
            </a:pPr>
            <a:r>
              <a:rPr sz="2090">
                <a:solidFill>
                  <a:srgbClr val="003567"/>
                </a:solidFill>
              </a:rPr>
              <a:t>unit testing allows to find problems early in the </a:t>
            </a:r>
            <a:r>
              <a:rPr sz="2090">
                <a:solidFill>
                  <a:srgbClr val="003567"/>
                </a:solidFill>
                <a:hlinkClick r:id="rId2" invalidUrl="" action="" tgtFrame="" tooltip="" history="1" highlightClick="0" endSnd="0"/>
              </a:rPr>
              <a:t>development cycle</a:t>
            </a:r>
            <a:endParaRPr sz="2090">
              <a:solidFill>
                <a:srgbClr val="003567"/>
              </a:solidFill>
            </a:endParaRPr>
          </a:p>
          <a:p>
            <a:pPr lvl="0" marL="325755" indent="-325755" defTabSz="868680">
              <a:defRPr sz="1800"/>
            </a:pPr>
            <a:endParaRPr sz="2280">
              <a:solidFill>
                <a:srgbClr val="003567"/>
              </a:solidFill>
            </a:endParaRPr>
          </a:p>
          <a:p>
            <a:pPr lvl="0" marL="325755" indent="-325755" defTabSz="868680">
              <a:defRPr sz="1800"/>
            </a:pPr>
            <a:r>
              <a:rPr sz="2280" u="sng">
                <a:solidFill>
                  <a:srgbClr val="003567"/>
                </a:solidFill>
              </a:rPr>
              <a:t>to increase the documentation</a:t>
            </a:r>
            <a:endParaRPr sz="2280" u="sng">
              <a:solidFill>
                <a:srgbClr val="003567"/>
              </a:solidFill>
            </a:endParaRPr>
          </a:p>
          <a:p>
            <a:pPr lvl="1" marL="598725" indent="-325755" defTabSz="868680">
              <a:defRPr sz="1800"/>
            </a:pPr>
            <a:r>
              <a:rPr sz="2090">
                <a:solidFill>
                  <a:srgbClr val="003567"/>
                </a:solidFill>
              </a:rPr>
              <a:t>each test case or scenario is an additional source of information which describes the usage and behavior of the system</a:t>
            </a:r>
            <a:endParaRPr sz="2090">
              <a:solidFill>
                <a:srgbClr val="003567"/>
              </a:solidFill>
            </a:endParaRPr>
          </a:p>
          <a:p>
            <a:pPr lvl="0" marL="325755" indent="-325755" defTabSz="868680">
              <a:defRPr sz="1800"/>
            </a:pPr>
            <a:endParaRPr sz="2280">
              <a:solidFill>
                <a:srgbClr val="003567"/>
              </a:solidFill>
            </a:endParaRPr>
          </a:p>
          <a:p>
            <a:pPr lvl="0" marL="325755" indent="-325755" defTabSz="868680">
              <a:defRPr sz="1800"/>
            </a:pPr>
            <a:r>
              <a:rPr sz="2280" u="sng">
                <a:solidFill>
                  <a:srgbClr val="003567"/>
                </a:solidFill>
              </a:rPr>
              <a:t>to increase the development pace</a:t>
            </a:r>
            <a:endParaRPr sz="2280" u="sng">
              <a:solidFill>
                <a:srgbClr val="003567"/>
              </a:solidFill>
            </a:endParaRPr>
          </a:p>
          <a:p>
            <a:pPr lvl="1" marL="598725" indent="-325755" defTabSz="868680">
              <a:defRPr sz="1800"/>
            </a:pPr>
            <a:r>
              <a:rPr sz="2090">
                <a:solidFill>
                  <a:srgbClr val="003567"/>
                </a:solidFill>
              </a:rPr>
              <a:t>reducing the technical debt on the way to deadline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39" name="Shape 139"/>
          <p:cNvSpPr/>
          <p:nvPr>
            <p:ph type="body" idx="4294967295"/>
          </p:nvPr>
        </p:nvSpPr>
        <p:spPr>
          <a:xfrm>
            <a:off x="493712" y="2989262"/>
            <a:ext cx="8202613" cy="13589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r">
              <a:buSzTx/>
              <a:buNone/>
              <a:defRPr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Unit testing with JUnit</a:t>
            </a:r>
          </a:p>
        </p:txBody>
      </p:sp>
      <p:sp>
        <p:nvSpPr>
          <p:cNvPr id="140" name="Shape 140"/>
          <p:cNvSpPr/>
          <p:nvPr/>
        </p:nvSpPr>
        <p:spPr>
          <a:xfrm>
            <a:off x="493712" y="2427287"/>
            <a:ext cx="82026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>
              <a:spcBef>
                <a:spcPts val="600"/>
              </a:spcBef>
            </a:pPr>
            <a:r>
              <a:rPr sz="2000">
                <a:solidFill>
                  <a:srgbClr val="FFFFFF"/>
                </a:solidFill>
              </a:rPr>
              <a:t>Module </a:t>
            </a:r>
            <a:r>
              <a:rPr sz="20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Num" sz="quarter" idx="2"/>
          </p:nvPr>
        </p:nvSpPr>
        <p:spPr>
          <a:xfrm>
            <a:off x="8316912" y="6627812"/>
            <a:ext cx="731838" cy="1478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45" name="Shape 145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test structure </a:t>
            </a:r>
          </a:p>
        </p:txBody>
      </p:sp>
      <p:sp>
        <p:nvSpPr>
          <p:cNvPr id="146" name="Shape 146"/>
          <p:cNvSpPr/>
          <p:nvPr>
            <p:ph type="body" idx="4294967295"/>
          </p:nvPr>
        </p:nvSpPr>
        <p:spPr>
          <a:xfrm>
            <a:off x="282575" y="1165225"/>
            <a:ext cx="822960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defRPr sz="1800"/>
            </a:pPr>
            <a:r>
              <a:rPr sz="2400">
                <a:solidFill>
                  <a:srgbClr val="003567"/>
                </a:solidFill>
              </a:rPr>
              <a:t>Test case is a java class which contains a group of unit tests</a:t>
            </a:r>
            <a:endParaRPr sz="2400">
              <a:solidFill>
                <a:srgbClr val="003567"/>
              </a:solidFill>
            </a:endParaRPr>
          </a:p>
          <a:p>
            <a:pPr lvl="0" marL="342900" indent="-342900">
              <a:defRPr sz="1800"/>
            </a:pPr>
            <a:r>
              <a:rPr sz="2400">
                <a:solidFill>
                  <a:srgbClr val="003567"/>
                </a:solidFill>
              </a:rPr>
              <a:t>Single test case naturally belongs to some class</a:t>
            </a:r>
          </a:p>
        </p:txBody>
      </p:sp>
    </p:spTree>
  </p:cSld>
  <p:clrMapOvr>
    <a:masterClrMapping/>
  </p:clrMapOvr>
  <p:transition spd="fast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F8F8F"/>
      </a:accent3>
      <a:accent4>
        <a:srgbClr val="707070"/>
      </a:accent4>
      <a:accent5>
        <a:srgbClr val="AAB0C0"/>
      </a:accent5>
      <a:accent6>
        <a:srgbClr val="25639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428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F8F8F"/>
      </a:accent3>
      <a:accent4>
        <a:srgbClr val="707070"/>
      </a:accent4>
      <a:accent5>
        <a:srgbClr val="AAB0C0"/>
      </a:accent5>
      <a:accent6>
        <a:srgbClr val="25639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428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