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0" r:id="rId26"/>
    <p:sldId id="291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/>
      <a:tcStyle>
        <a:tcBdr/>
        <a:fill>
          <a:solidFill>
            <a:srgbClr val="E6E8E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2DE"/>
          </a:solidFill>
        </a:fill>
      </a:tcStyle>
    </a:wholeTbl>
    <a:band2H>
      <a:tcTxStyle/>
      <a:tcStyle>
        <a:tcBdr/>
        <a:fill>
          <a:solidFill>
            <a:srgbClr val="E7EA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28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281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7992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Первый слайд </a:t>
            </a:r>
            <a:r>
              <a:rPr sz="1200" b="1">
                <a:latin typeface="Calibri"/>
                <a:ea typeface="Calibri"/>
                <a:cs typeface="Calibri"/>
                <a:sym typeface="Calibri"/>
              </a:rPr>
              <a:t>всего курса.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sz="1200" b="1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Слайд опционален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Для презентации, содержащей несколько модулей (т.е. разделитель частей презентации)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sz="1200" b="1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Слайд опционален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Для презентации, содержащей несколько модулей (т.е. разделитель частей презентации)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about" TargetMode="External"/><Relationship Id="rId13" Type="http://schemas.openxmlformats.org/officeDocument/2006/relationships/hyperlink" Target="http://www.facebook.com/TrainingCenterLuxoft" TargetMode="External"/><Relationship Id="rId18" Type="http://schemas.openxmlformats.org/officeDocument/2006/relationships/image" Target="../media/image19.png"/><Relationship Id="rId3" Type="http://schemas.openxmlformats.org/officeDocument/2006/relationships/hyperlink" Target="https://inthr.luxoft.com/IntHRWebApp/aspx_PTC/CreateRequestTraining.aspx?Context=0" TargetMode="External"/><Relationship Id="rId7" Type="http://schemas.openxmlformats.org/officeDocument/2006/relationships/image" Target="../media/image13.jpe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hyperlink" Target="http://www.luxoft-training.ru/contacts" TargetMode="Externa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hyperlink" Target="http://www.luxoft-training.ru/training/catalog_directions" TargetMode="External"/><Relationship Id="rId4" Type="http://schemas.openxmlformats.org/officeDocument/2006/relationships/hyperlink" Target="http://luxtown.luxoft.com/Training_new_en/Home/Pages/LuxoftTraining.aspx" TargetMode="External"/><Relationship Id="rId9" Type="http://schemas.openxmlformats.org/officeDocument/2006/relationships/hyperlink" Target="http://www.luxoft-training.ru/timetable" TargetMode="External"/><Relationship Id="rId14" Type="http://schemas.openxmlformats.org/officeDocument/2006/relationships/image" Target="../media/image1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7" name="image1.jpe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 flipH="1">
            <a:off x="8748711" y="2427286"/>
            <a:ext cx="395289" cy="1506539"/>
          </a:xfrm>
          <a:prstGeom prst="rect">
            <a:avLst/>
          </a:prstGeom>
          <a:solidFill>
            <a:srgbClr val="F370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9" name="image3.png" descr="3 Quadran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6.png" descr="qr-code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4361" y="2486025"/>
            <a:ext cx="1409702" cy="14097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5" name="image8.png" descr="D:\Картинки, клипарты\Знаки, пиктограммы, логотипы\= Пиктограммы\sleek-xp-basic-icons\PNG\Document Wr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1275" y="93661"/>
            <a:ext cx="952500" cy="95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8" name="image1.jpe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3.png" descr="3 Quadran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4.png" descr="Luxoft_Logo_white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850" y="190500"/>
            <a:ext cx="2197100" cy="1198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9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7100" y="274636"/>
            <a:ext cx="7515225" cy="9534527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652586" y="1752600"/>
            <a:ext cx="6057903" cy="574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7336" indent="-287336" algn="ctr">
              <a:spcBef>
                <a:spcPts val="700"/>
              </a:spcBef>
              <a:defRPr sz="3200" b="1">
                <a:solidFill>
                  <a:srgbClr val="FFFFFF"/>
                </a:solidFill>
                <a:latin typeface="a_FuturaRoundDemi"/>
                <a:ea typeface="a_FuturaRoundDemi"/>
                <a:cs typeface="a_FuturaRoundDemi"/>
                <a:sym typeface="a_FuturaRoundDem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Благодарю за внимание!</a:t>
            </a:r>
          </a:p>
        </p:txBody>
      </p:sp>
      <p:sp>
        <p:nvSpPr>
          <p:cNvPr id="73" name="Shape 73"/>
          <p:cNvSpPr/>
          <p:nvPr/>
        </p:nvSpPr>
        <p:spPr>
          <a:xfrm>
            <a:off x="3503612" y="4011612"/>
            <a:ext cx="2332039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7336" indent="-287336" algn="ctr">
              <a:spcBef>
                <a:spcPts val="700"/>
              </a:spcBef>
              <a:defRPr sz="3200" b="1">
                <a:solidFill>
                  <a:srgbClr val="FFFFFF"/>
                </a:solidFill>
                <a:latin typeface="a_FuturaRoundDemi"/>
                <a:ea typeface="a_FuturaRoundDemi"/>
                <a:cs typeface="a_FuturaRoundDemi"/>
                <a:sym typeface="a_FuturaRoundDem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Вопросы?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76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0" y="1438275"/>
            <a:ext cx="3432175" cy="143351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361906" y="1369967"/>
            <a:ext cx="3405102" cy="3470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1E3EB"/>
              </a:gs>
              <a:gs pos="36000">
                <a:srgbClr val="558ED5"/>
              </a:gs>
              <a:gs pos="100000">
                <a:srgbClr val="1F497D"/>
              </a:gs>
            </a:gsLst>
            <a:lin ang="13200000"/>
          </a:gradFill>
          <a:ln w="38100">
            <a:solidFill>
              <a:srgbClr val="FFFFFF"/>
            </a:solidFill>
            <a:round/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130425" y="2801936"/>
            <a:ext cx="1420813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/>
            <a:r>
              <a:rPr>
                <a:latin typeface="Arial Bold"/>
                <a:ea typeface="Arial Bold"/>
                <a:cs typeface="Arial Bold"/>
                <a:sym typeface="Arial Bold"/>
                <a:hlinkClick r:id="rId3"/>
              </a:rPr>
              <a:t>IntHR</a:t>
            </a:r>
            <a:endParaRPr>
              <a:latin typeface="Arial Bold"/>
              <a:ea typeface="Arial Bold"/>
              <a:cs typeface="Arial Bold"/>
              <a:sym typeface="Arial Bold"/>
            </a:endParaRPr>
          </a:p>
          <a:p>
            <a:pPr lvl="0"/>
            <a:r>
              <a:rPr>
                <a:latin typeface="Arial Bold"/>
                <a:ea typeface="Arial Bold"/>
                <a:cs typeface="Arial Bold"/>
                <a:sym typeface="Arial Bold"/>
                <a:hlinkClick r:id="rId4"/>
              </a:rPr>
              <a:t>Luxtown</a:t>
            </a:r>
          </a:p>
        </p:txBody>
      </p:sp>
      <p:pic>
        <p:nvPicPr>
          <p:cNvPr id="79" name="image1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33725" y="944562"/>
            <a:ext cx="2822575" cy="579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12.png" descr="C:\Documents and Settings\Administrator\Pulpit\logo pomaranczowe tl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82712" y="1638300"/>
            <a:ext cx="1393826" cy="509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13.jpeg"/>
          <p:cNvPicPr/>
          <p:nvPr/>
        </p:nvPicPr>
        <p:blipFill>
          <a:blip r:embed="rId7">
            <a:extLst/>
          </a:blip>
          <a:srcRect r="34164" b="14814"/>
          <a:stretch>
            <a:fillRect/>
          </a:stretch>
        </p:blipFill>
        <p:spPr>
          <a:xfrm>
            <a:off x="4322762" y="2870200"/>
            <a:ext cx="4429127" cy="3416300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69999"/>
              </a:srgbClr>
            </a:outerShdw>
          </a:effectLst>
        </p:spPr>
      </p:pic>
      <p:sp>
        <p:nvSpPr>
          <p:cNvPr id="82" name="Shape 82"/>
          <p:cNvSpPr/>
          <p:nvPr/>
        </p:nvSpPr>
        <p:spPr>
          <a:xfrm>
            <a:off x="4597400" y="3603625"/>
            <a:ext cx="3803650" cy="178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Информация об учебном центре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8"/>
              </a:rPr>
              <a:t>www.luxoft-training.ru/about</a:t>
            </a:r>
            <a:endParaRPr sz="12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Расписание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9"/>
              </a:rPr>
              <a:t>www.luxoft-training.ru/timetable</a:t>
            </a:r>
            <a:endParaRPr sz="1200">
              <a:solidFill>
                <a:srgbClr val="1F5282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Каталог курсов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10"/>
              </a:rPr>
              <a:t>www.luxoft-training.ru/training/catalog_directions</a:t>
            </a:r>
            <a:endParaRPr sz="12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Контакты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11"/>
              </a:rPr>
              <a:t>www.luxoft-training.ru/contacts</a:t>
            </a:r>
          </a:p>
        </p:txBody>
      </p:sp>
      <p:pic>
        <p:nvPicPr>
          <p:cNvPr id="83" name="image14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02175" y="5526087"/>
            <a:ext cx="422275" cy="42545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5157787" y="5721350"/>
            <a:ext cx="3476627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rial Bold"/>
                <a:ea typeface="Arial Bold"/>
                <a:cs typeface="Arial Bold"/>
                <a:sym typeface="Arial Bold"/>
                <a:hlinkClick r:id="rId13"/>
              </a:defRPr>
            </a:lvl1pPr>
          </a:lstStyle>
          <a:p>
            <a:pPr lvl="0">
              <a:defRPr sz="1800"/>
            </a:pPr>
            <a:r>
              <a:rPr sz="1200">
                <a:hlinkClick r:id="rId13"/>
              </a:rPr>
              <a:t>www.facebook.com/TrainingCenterLuxoft</a:t>
            </a:r>
          </a:p>
        </p:txBody>
      </p:sp>
      <p:pic>
        <p:nvPicPr>
          <p:cNvPr id="85" name="image15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286125" y="1401762"/>
            <a:ext cx="2151064" cy="1023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16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322637" y="1438275"/>
            <a:ext cx="1017589" cy="142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7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14337" y="2189161"/>
            <a:ext cx="3176589" cy="603252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541337" y="2679700"/>
            <a:ext cx="1638301" cy="54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2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Расписание, курсы, тренеры</a:t>
            </a:r>
          </a:p>
        </p:txBody>
      </p:sp>
      <p:sp>
        <p:nvSpPr>
          <p:cNvPr id="89" name="Shape 89"/>
          <p:cNvSpPr/>
          <p:nvPr/>
        </p:nvSpPr>
        <p:spPr>
          <a:xfrm>
            <a:off x="833437" y="3538537"/>
            <a:ext cx="1363663" cy="99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2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Условия обучения, логистика, контакты</a:t>
            </a:r>
          </a:p>
        </p:txBody>
      </p:sp>
      <p:sp>
        <p:nvSpPr>
          <p:cNvPr id="90" name="Shape 90"/>
          <p:cNvSpPr/>
          <p:nvPr/>
        </p:nvSpPr>
        <p:spPr>
          <a:xfrm>
            <a:off x="2154236" y="3878262"/>
            <a:ext cx="142081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  <a:hlinkClick r:id="rId4"/>
              </a:defRPr>
            </a:lvl1pPr>
          </a:lstStyle>
          <a:p>
            <a:pPr lvl="0"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Luxtown</a:t>
            </a:r>
          </a:p>
        </p:txBody>
      </p:sp>
      <p:pic>
        <p:nvPicPr>
          <p:cNvPr id="91" name="image18.png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354637" y="1360487"/>
            <a:ext cx="1057277" cy="105727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288925" y="366972"/>
            <a:ext cx="8696325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060"/>
                </a:solidFill>
              </a:rPr>
              <a:t>Информационные ресурсы Luxoft Training</a:t>
            </a:r>
          </a:p>
        </p:txBody>
      </p:sp>
      <p:pic>
        <p:nvPicPr>
          <p:cNvPr id="93" name="image19.pn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316287" y="2346325"/>
            <a:ext cx="1017589" cy="3968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96" name="image20.png" descr="D:\Картинки, клипарты\Знаки, пиктограммы, логотипы\= Пиктограммы\sleek-xp-basic-icons\PNG\Attac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00" y="68261"/>
            <a:ext cx="952500" cy="952502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901700" y="319086"/>
            <a:ext cx="8026400" cy="47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/>
            <a:r>
              <a: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Дополнительные</a:t>
            </a:r>
            <a:r>
              <a:rPr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материалы и информация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27124" y="319086"/>
            <a:ext cx="7612065" cy="47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02060"/>
                </a:solidFill>
              </a:rPr>
              <a:t>Рекомендуемая литература</a:t>
            </a:r>
          </a:p>
        </p:txBody>
      </p:sp>
      <p:pic>
        <p:nvPicPr>
          <p:cNvPr id="101" name="image21.png" descr="D:\Картинки, клипарты\Книги, документы, диаграммы\books-clipart - без фона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12" y="255586"/>
            <a:ext cx="1014413" cy="755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3" name="image1.jpe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362" y="2139950"/>
            <a:ext cx="3200401" cy="320675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 flipH="1">
            <a:off x="8748711" y="2427286"/>
            <a:ext cx="395289" cy="2473327"/>
          </a:xfrm>
          <a:prstGeom prst="rect">
            <a:avLst/>
          </a:prstGeom>
          <a:solidFill>
            <a:srgbClr val="F370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6" name="image3.png" descr="3 Quadrant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4.png" descr="Luxoft_Logo_white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850" y="190500"/>
            <a:ext cx="2197100" cy="1198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rgbClr val="F36F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1" name="image5.png" descr="F:\prezentacjav3\szblonu\kwadrat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811" y="285750"/>
            <a:ext cx="1000127" cy="1095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1.jpeg" descr="prezentacja 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11" y="0"/>
            <a:ext cx="892969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 flipH="1">
            <a:off x="8724900" y="2427286"/>
            <a:ext cx="246064" cy="1920877"/>
          </a:xfrm>
          <a:prstGeom prst="rect">
            <a:avLst/>
          </a:prstGeom>
          <a:solidFill>
            <a:srgbClr val="F36F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4" name="image3.png" descr="3 Quadrant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508000" y="1392237"/>
            <a:ext cx="177800" cy="792164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504825" y="2257425"/>
            <a:ext cx="184152" cy="798514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501650" y="3121025"/>
            <a:ext cx="184152" cy="790575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501650" y="3986212"/>
            <a:ext cx="184152" cy="785814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Shape 4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rot="16200000">
            <a:off x="-610196" y="6049397"/>
            <a:ext cx="1383875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© Luxoft Training 2013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82575" y="0"/>
            <a:ext cx="8229600" cy="1128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82575" y="1168400"/>
            <a:ext cx="8229600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1pPr>
      <a:lvl2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2pPr>
      <a:lvl3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3pPr>
      <a:lvl4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4pPr>
      <a:lvl5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5pPr>
      <a:lvl6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6pPr>
      <a:lvl7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7pPr>
      <a:lvl8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8pPr>
      <a:lvl9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9pPr>
    </p:titleStyle>
    <p:bodyStyle>
      <a:lvl1pPr marL="342900" indent="-342900">
        <a:spcBef>
          <a:spcPts val="600"/>
        </a:spcBef>
        <a:buClr>
          <a:srgbClr val="1A8FFF"/>
        </a:buClr>
        <a:buSzPct val="125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1pPr>
      <a:lvl2pPr marL="622563" indent="-335226">
        <a:spcBef>
          <a:spcPts val="600"/>
        </a:spcBef>
        <a:buClr>
          <a:srgbClr val="1A8FFF"/>
        </a:buClr>
        <a:buSzPct val="125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2pPr>
      <a:lvl3pPr marL="978535" indent="-402272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3pPr>
      <a:lvl4pPr marL="1310569" indent="-446969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4pPr>
      <a:lvl5pPr marL="1692275" indent="-400050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5pPr>
      <a:lvl6pPr marL="21494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6pPr>
      <a:lvl7pPr marL="26066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7pPr>
      <a:lvl8pPr marL="30638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8pPr>
      <a:lvl9pPr marL="35210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parkhomenko@luxoft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xml-matchers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t-team/junit4/wiki" TargetMode="Externa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velopment_cycl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1</a:t>
            </a:fld>
            <a:endParaRPr sz="1000"/>
          </a:p>
        </p:txBody>
      </p:sp>
      <p:sp>
        <p:nvSpPr>
          <p:cNvPr id="106" name="Shape 106"/>
          <p:cNvSpPr>
            <a:spLocks noGrp="1"/>
          </p:cNvSpPr>
          <p:nvPr>
            <p:ph type="body" idx="4294967295"/>
          </p:nvPr>
        </p:nvSpPr>
        <p:spPr>
          <a:xfrm>
            <a:off x="3967162" y="4562475"/>
            <a:ext cx="4795838" cy="33813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algn="r" defTabSz="777240">
              <a:spcBef>
                <a:spcPts val="500"/>
              </a:spcBef>
              <a:buSzTx/>
              <a:buNone/>
              <a:defRPr sz="17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title" idx="4294967295"/>
          </p:nvPr>
        </p:nvSpPr>
        <p:spPr>
          <a:xfrm>
            <a:off x="3962400" y="2784475"/>
            <a:ext cx="4794250" cy="1752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Introduction to JUnit</a:t>
            </a:r>
          </a:p>
        </p:txBody>
      </p:sp>
      <p:sp>
        <p:nvSpPr>
          <p:cNvPr id="108" name="Shape 108"/>
          <p:cNvSpPr/>
          <p:nvPr/>
        </p:nvSpPr>
        <p:spPr>
          <a:xfrm>
            <a:off x="3967162" y="2371191"/>
            <a:ext cx="4794252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600"/>
              </a:spcBef>
              <a:defRPr sz="2800">
                <a:solidFill>
                  <a:srgbClr val="F36E2B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36E2B"/>
                </a:solidFill>
              </a:rPr>
              <a:t>JVA-011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10</a:t>
            </a:fld>
            <a:endParaRPr sz="1000"/>
          </a:p>
        </p:txBody>
      </p:sp>
      <p:sp>
        <p:nvSpPr>
          <p:cNvPr id="166" name="Shape 166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Running the test</a:t>
            </a:r>
          </a:p>
        </p:txBody>
      </p:sp>
      <p:graphicFrame>
        <p:nvGraphicFramePr>
          <p:cNvPr id="167" name="Table 167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70" name="Group 170"/>
          <p:cNvGrpSpPr/>
          <p:nvPr/>
        </p:nvGrpSpPr>
        <p:grpSpPr>
          <a:xfrm>
            <a:off x="333217" y="1524000"/>
            <a:ext cx="8661005" cy="672308"/>
            <a:chOff x="0" y="0"/>
            <a:chExt cx="8661004" cy="672307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8661004" cy="672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91440" tIns="91440" rIns="91440" bIns="91440" numCol="1" anchor="t">
              <a:noAutofit/>
            </a:bodyPr>
            <a:lstStyle/>
            <a:p>
              <a:pPr lvl="0" defTabSz="457200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0" y="0"/>
              <a:ext cx="8661004" cy="615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40" tIns="91440" rIns="91440" bIns="91440" numCol="1" anchor="t">
              <a:spAutoFit/>
            </a:bodyPr>
            <a:lstStyle>
              <a:lvl1pPr defTabSz="457200">
                <a:defRPr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 lvl="0">
                <a:defRPr sz="1800"/>
              </a:pPr>
              <a:r>
                <a:rPr sz="1400" dirty="0">
                  <a:latin typeface="Lucida Console" panose="020B0609040504020204" pitchFamily="49" charset="0"/>
                  <a:sym typeface="Helvetica"/>
                </a:rPr>
                <a:t>bash-3.2$ </a:t>
              </a:r>
              <a:r>
                <a:rPr sz="1400" dirty="0" err="1">
                  <a:latin typeface="Lucida Console" panose="020B0609040504020204" pitchFamily="49" charset="0"/>
                  <a:sym typeface="Helvetica"/>
                </a:rPr>
                <a:t>javac</a:t>
              </a:r>
              <a:r>
                <a:rPr sz="1400" dirty="0">
                  <a:latin typeface="Lucida Console" panose="020B0609040504020204" pitchFamily="49" charset="0"/>
                  <a:sym typeface="Helvetica"/>
                </a:rPr>
                <a:t> -</a:t>
              </a:r>
              <a:r>
                <a:rPr sz="1400" dirty="0" err="1">
                  <a:latin typeface="Lucida Console" panose="020B0609040504020204" pitchFamily="49" charset="0"/>
                  <a:sym typeface="Helvetica"/>
                </a:rPr>
                <a:t>cp</a:t>
              </a:r>
              <a:r>
                <a:rPr sz="1400" dirty="0">
                  <a:latin typeface="Lucida Console" panose="020B0609040504020204" pitchFamily="49" charset="0"/>
                  <a:sym typeface="Helvetica"/>
                </a:rPr>
                <a:t> .:junit-4.12.jar -</a:t>
              </a:r>
              <a:r>
                <a:rPr sz="1400" dirty="0" err="1">
                  <a:latin typeface="Lucida Console" panose="020B0609040504020204" pitchFamily="49" charset="0"/>
                  <a:sym typeface="Helvetica"/>
                </a:rPr>
                <a:t>sourcepath</a:t>
              </a:r>
              <a:r>
                <a:rPr sz="1400" dirty="0">
                  <a:latin typeface="Lucida Console" panose="020B0609040504020204" pitchFamily="49" charset="0"/>
                  <a:sym typeface="Helvetica"/>
                </a:rPr>
                <a:t> lessons/</a:t>
              </a:r>
              <a:r>
                <a:rPr sz="1400" dirty="0" err="1">
                  <a:latin typeface="Lucida Console" panose="020B0609040504020204" pitchFamily="49" charset="0"/>
                  <a:sym typeface="Helvetica"/>
                </a:rPr>
                <a:t>src</a:t>
              </a:r>
              <a:r>
                <a:rPr sz="1400" dirty="0">
                  <a:latin typeface="Lucida Console" panose="020B0609040504020204" pitchFamily="49" charset="0"/>
                  <a:sym typeface="Helvetica"/>
                </a:rPr>
                <a:t>/ lessons/</a:t>
              </a:r>
              <a:r>
                <a:rPr sz="1400" dirty="0" err="1">
                  <a:latin typeface="Lucida Console" panose="020B0609040504020204" pitchFamily="49" charset="0"/>
                  <a:sym typeface="Helvetica"/>
                </a:rPr>
                <a:t>src</a:t>
              </a:r>
              <a:r>
                <a:rPr sz="1400" dirty="0">
                  <a:latin typeface="Lucida Console" panose="020B0609040504020204" pitchFamily="49" charset="0"/>
                  <a:sym typeface="Helvetica"/>
                </a:rPr>
                <a:t>/</a:t>
              </a:r>
              <a:r>
                <a:rPr sz="1400" dirty="0" err="1">
                  <a:latin typeface="Lucida Console" panose="020B0609040504020204" pitchFamily="49" charset="0"/>
                  <a:sym typeface="Helvetica"/>
                </a:rPr>
                <a:t>io</a:t>
              </a:r>
              <a:r>
                <a:rPr sz="1400" dirty="0">
                  <a:latin typeface="Lucida Console" panose="020B0609040504020204" pitchFamily="49" charset="0"/>
                  <a:sym typeface="Helvetica"/>
                </a:rPr>
                <a:t>/</a:t>
              </a:r>
              <a:r>
                <a:rPr sz="1400" dirty="0" err="1">
                  <a:latin typeface="Lucida Console" panose="020B0609040504020204" pitchFamily="49" charset="0"/>
                  <a:sym typeface="Helvetica"/>
                </a:rPr>
                <a:t>tc</a:t>
              </a:r>
              <a:r>
                <a:rPr sz="1400" dirty="0">
                  <a:latin typeface="Lucida Console" panose="020B0609040504020204" pitchFamily="49" charset="0"/>
                  <a:sym typeface="Helvetica"/>
                </a:rPr>
                <a:t>/</a:t>
              </a:r>
              <a:r>
                <a:rPr sz="1400" dirty="0" err="1">
                  <a:latin typeface="Lucida Console" panose="020B0609040504020204" pitchFamily="49" charset="0"/>
                  <a:sym typeface="Helvetica"/>
                </a:rPr>
                <a:t>junit</a:t>
              </a:r>
              <a:r>
                <a:rPr sz="1400" dirty="0">
                  <a:latin typeface="Lucida Console" panose="020B0609040504020204" pitchFamily="49" charset="0"/>
                  <a:sym typeface="Helvetica"/>
                </a:rPr>
                <a:t>/PersonValidatorTest.java -</a:t>
              </a:r>
              <a:r>
                <a:rPr sz="1400" dirty="0" err="1">
                  <a:latin typeface="Lucida Console" panose="020B0609040504020204" pitchFamily="49" charset="0"/>
                  <a:sym typeface="Helvetica"/>
                </a:rPr>
                <a:t>Xlint:unchecked</a:t>
              </a:r>
              <a:r>
                <a:rPr sz="1400" dirty="0">
                  <a:latin typeface="Lucida Console" panose="020B0609040504020204" pitchFamily="49" charset="0"/>
                  <a:sym typeface="Helvetica"/>
                </a:rPr>
                <a:t> -d out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338383" y="3483244"/>
            <a:ext cx="8661005" cy="2146301"/>
            <a:chOff x="0" y="0"/>
            <a:chExt cx="8661004" cy="1908213"/>
          </a:xfrm>
        </p:grpSpPr>
        <p:sp>
          <p:nvSpPr>
            <p:cNvPr id="171" name="Shape 171"/>
            <p:cNvSpPr/>
            <p:nvPr/>
          </p:nvSpPr>
          <p:spPr>
            <a:xfrm>
              <a:off x="0" y="0"/>
              <a:ext cx="8661004" cy="172354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91440" tIns="91440" rIns="91440" bIns="9144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0"/>
              <a:ext cx="8661004" cy="1908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40" tIns="91440" rIns="91440" bIns="91440" numCol="1" anchor="t">
              <a:spAutoFit/>
            </a:bodyPr>
            <a:lstStyle/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bash-3.2$ java -</a:t>
              </a:r>
              <a:r>
                <a:rPr sz="1400" dirty="0" err="1"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cp</a:t>
              </a:r>
              <a:r>
                <a:rPr sz="1400" dirty="0"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 out:junit-4.12.jar:hamcrest-core-1.3.jar </a:t>
              </a:r>
              <a:r>
                <a:rPr sz="1400" dirty="0" err="1"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org.junit.runner.JUnitCore</a:t>
              </a:r>
              <a:r>
                <a:rPr sz="1400" dirty="0"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 </a:t>
              </a:r>
              <a:r>
                <a:rPr sz="1400" dirty="0" err="1"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io.tc.junit.PersonValidatorTest</a:t>
              </a:r>
              <a:r>
                <a:rPr sz="1400" dirty="0"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 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endParaRPr sz="1400" dirty="0">
                <a:latin typeface="Lucida Console" panose="020B0609040504020204" pitchFamily="49" charset="0"/>
                <a:ea typeface="Courier"/>
                <a:cs typeface="Courier"/>
                <a:sym typeface="Courier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JUnit version 4.12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.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Time: 0,04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endParaRPr sz="1400" dirty="0">
                <a:latin typeface="Lucida Console" panose="020B0609040504020204" pitchFamily="49" charset="0"/>
                <a:ea typeface="Courier"/>
                <a:cs typeface="Courier"/>
                <a:sym typeface="Courier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OK (1 test)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8383" y="9144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lang="en-US" sz="2400" dirty="0" smtClean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 Compile</a:t>
            </a:r>
            <a:endParaRPr lang="en-US" sz="24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8383" y="2895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lang="en-US" sz="2400" dirty="0" smtClean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 Run</a:t>
            </a:r>
            <a:endParaRPr lang="en-US" sz="24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11</a:t>
            </a:fld>
            <a:endParaRPr sz="1000"/>
          </a:p>
        </p:txBody>
      </p:sp>
      <p:sp>
        <p:nvSpPr>
          <p:cNvPr id="176" name="Shape 176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Running the test in IDE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1828800"/>
            <a:ext cx="75917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TODO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12</a:t>
            </a:fld>
            <a:endParaRPr sz="1000"/>
          </a:p>
        </p:txBody>
      </p:sp>
      <p:sp>
        <p:nvSpPr>
          <p:cNvPr id="179" name="Shape 179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F497D"/>
                </a:solidFill>
              </a:rPr>
              <a:t>JUnit basics</a:t>
            </a:r>
          </a:p>
        </p:txBody>
      </p:sp>
      <p:graphicFrame>
        <p:nvGraphicFramePr>
          <p:cNvPr id="180" name="Table 180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1" name="Shape 181"/>
          <p:cNvSpPr>
            <a:spLocks noGrp="1"/>
          </p:cNvSpPr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Each java method which represents a single test is marked as </a:t>
            </a:r>
            <a:r>
              <a:rPr sz="2600"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@Test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94175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Different</a:t>
            </a:r>
            <a:r>
              <a:rPr sz="2600"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 Test Runners </a:t>
            </a: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are used to execute the test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Test could be ignored using </a:t>
            </a:r>
            <a:r>
              <a:rPr sz="2600"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@Ignore</a:t>
            </a: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annotation.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Expected and actual results compares using </a:t>
            </a:r>
            <a:r>
              <a:rPr sz="2600"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Assertions — </a:t>
            </a:r>
            <a:r>
              <a:rPr sz="2600" dirty="0" err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assertTrue</a:t>
            </a:r>
            <a:r>
              <a:rPr sz="2600"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sz="2600" dirty="0" err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assertEquals</a:t>
            </a: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sz="2600" dirty="0" err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etc</a:t>
            </a:r>
            <a:endParaRPr sz="26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13</a:t>
            </a:fld>
            <a:endParaRPr sz="1000"/>
          </a:p>
        </p:txBody>
      </p:sp>
      <p:sp>
        <p:nvSpPr>
          <p:cNvPr id="184" name="Shape 184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85" name="Table 185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Text </a:t>
            </a:r>
            <a:r>
              <a:rPr sz="2400" b="1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fixture</a:t>
            </a: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is a fixed state of a set of objects used as a baseline for running tests.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4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b="1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preparation of input data and setup/creation of fake or mock objects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4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loading a database with a specific, known set of data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4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copying a specific known set of files creating a test fixture will create a set of objects initialized to certain states.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14</a:t>
            </a:fld>
            <a:endParaRPr sz="1000"/>
          </a:p>
        </p:txBody>
      </p:sp>
      <p:sp>
        <p:nvSpPr>
          <p:cNvPr id="189" name="Shape 189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90" name="Table 190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1" name="Shape 191"/>
          <p:cNvSpPr>
            <a:spLocks noGrp="1"/>
          </p:cNvSpPr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Test classes can have fixture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run before or after every test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run before and after only once for all test methods in a class</a:t>
            </a: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Fixtures:</a:t>
            </a: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class-level: </a:t>
            </a:r>
            <a:r>
              <a:rPr sz="2800"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</a:t>
            </a:r>
            <a:r>
              <a:rPr sz="2800" dirty="0" err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BeforeClass</a:t>
            </a: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sz="2800"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</a:t>
            </a:r>
            <a:r>
              <a:rPr sz="2800" dirty="0" err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AfterClass</a:t>
            </a: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method-level: </a:t>
            </a:r>
            <a:r>
              <a:rPr sz="2800"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@Before</a:t>
            </a: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sz="2800"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@After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15</a:t>
            </a:fld>
            <a:endParaRPr sz="1000"/>
          </a:p>
        </p:txBody>
      </p:sp>
      <p:sp>
        <p:nvSpPr>
          <p:cNvPr id="194" name="Shape 194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95" name="Table 195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6" name="Shape 196"/>
          <p:cNvSpPr>
            <a:spLocks noGrp="1"/>
          </p:cNvSpPr>
          <p:nvPr>
            <p:ph type="body" idx="4294967295"/>
          </p:nvPr>
        </p:nvSpPr>
        <p:spPr>
          <a:xfrm>
            <a:off x="631825" y="1165225"/>
            <a:ext cx="7880350" cy="43497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</a:rPr>
              <a:t>Examples</a:t>
            </a:r>
          </a:p>
          <a:p>
            <a:pPr marL="257175" lvl="0" indent="-257175" defTabSz="457200">
              <a:spcBef>
                <a:spcPts val="0"/>
              </a:spcBef>
              <a:defRPr sz="1800"/>
            </a:pPr>
            <a:endParaRPr dirty="0">
              <a:solidFill>
                <a:srgbClr val="003567"/>
              </a:solidFill>
            </a:endParaRPr>
          </a:p>
        </p:txBody>
      </p:sp>
      <p:grpSp>
        <p:nvGrpSpPr>
          <p:cNvPr id="6" name="Group 219"/>
          <p:cNvGrpSpPr/>
          <p:nvPr/>
        </p:nvGrpSpPr>
        <p:grpSpPr>
          <a:xfrm>
            <a:off x="457200" y="1752600"/>
            <a:ext cx="8355413" cy="4495800"/>
            <a:chOff x="0" y="0"/>
            <a:chExt cx="8355411" cy="4952975"/>
          </a:xfrm>
        </p:grpSpPr>
        <p:sp>
          <p:nvSpPr>
            <p:cNvPr id="7" name="Shape 217"/>
            <p:cNvSpPr/>
            <p:nvPr/>
          </p:nvSpPr>
          <p:spPr>
            <a:xfrm>
              <a:off x="0" y="0"/>
              <a:ext cx="8355411" cy="495297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endParaRPr/>
            </a:p>
          </p:txBody>
        </p:sp>
        <p:sp>
          <p:nvSpPr>
            <p:cNvPr id="8" name="Shape 218"/>
            <p:cNvSpPr/>
            <p:nvPr/>
          </p:nvSpPr>
          <p:spPr>
            <a:xfrm>
              <a:off x="0" y="0"/>
              <a:ext cx="8355411" cy="4950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lang="en-US" sz="1400" dirty="0" smtClean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@</a:t>
              </a:r>
              <a:r>
                <a:rPr lang="en-US" sz="1400" dirty="0" err="1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BeforeClass</a:t>
              </a:r>
              <a:endParaRPr lang="en-US" sz="1400" dirty="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public static void </a:t>
              </a:r>
              <a:r>
                <a:rPr lang="en-US" sz="1400" dirty="0" err="1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setUpClass</a:t>
              </a:r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() {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lang="en-US" sz="1400" dirty="0" smtClean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...</a:t>
              </a:r>
              <a:endParaRPr lang="en-US" sz="1400" dirty="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}</a:t>
              </a:r>
            </a:p>
            <a:p>
              <a:pPr lvl="0" defTabSz="457200"/>
              <a:endParaRPr lang="en-US" sz="1400" dirty="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@</a:t>
              </a:r>
              <a:r>
                <a:rPr lang="en-US" sz="1400" dirty="0" err="1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AfterClass</a:t>
              </a:r>
              <a:endParaRPr lang="en-US" sz="1400" dirty="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public static void </a:t>
              </a:r>
              <a:r>
                <a:rPr lang="en-US" sz="1400" dirty="0" err="1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tearDownClass</a:t>
              </a:r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() throws </a:t>
              </a:r>
              <a:r>
                <a:rPr lang="en-US" sz="1400" dirty="0" err="1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IOException</a:t>
              </a:r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{</a:t>
              </a:r>
            </a:p>
            <a:p>
              <a:pPr lvl="0" defTabSz="457200"/>
              <a:r>
                <a:rPr lang="en-US" sz="1400" dirty="0" smtClean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...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lang="en-US" sz="1400" dirty="0" smtClean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}</a:t>
              </a:r>
            </a:p>
            <a:p>
              <a:pPr lvl="0" defTabSz="457200"/>
              <a:endParaRPr lang="en-US" sz="1400" dirty="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lang="en-US" sz="1400" dirty="0" smtClean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@</a:t>
              </a:r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Before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public void </a:t>
              </a:r>
              <a:r>
                <a:rPr lang="en-US" sz="1400" dirty="0" err="1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setUp</a:t>
              </a:r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() </a:t>
              </a:r>
              <a:r>
                <a:rPr lang="en-US" sz="1400" dirty="0" smtClean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{</a:t>
              </a:r>
            </a:p>
            <a:p>
              <a:pPr defTabSz="457200"/>
              <a:r>
                <a:rPr lang="en-US" sz="1400" dirty="0" smtClean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  ...</a:t>
              </a:r>
              <a:endParaRPr lang="en-US" sz="1400" dirty="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lang="en-US" sz="1400" dirty="0" smtClean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}</a:t>
              </a:r>
              <a:endParaRPr lang="en-US" sz="1400" dirty="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endParaRPr lang="en-US" sz="1400" dirty="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@After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public void </a:t>
              </a:r>
              <a:r>
                <a:rPr lang="en-US" sz="1400" dirty="0" err="1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tearDown</a:t>
              </a:r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() throws </a:t>
              </a:r>
              <a:r>
                <a:rPr lang="en-US" sz="1400" dirty="0" err="1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IOException</a:t>
              </a:r>
              <a:r>
                <a:rPr lang="en-US"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{</a:t>
              </a:r>
            </a:p>
            <a:p>
              <a:pPr defTabSz="457200"/>
              <a:r>
                <a:rPr lang="en-US" sz="1400" dirty="0" smtClean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  ...</a:t>
              </a:r>
            </a:p>
            <a:p>
              <a:pPr lvl="0" defTabSz="457200"/>
              <a:r>
                <a:rPr lang="en-US" sz="1400" dirty="0" smtClean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}</a:t>
              </a:r>
              <a:endParaRPr lang="en-US" sz="1400" dirty="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endParaRPr sz="1400" dirty="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16</a:t>
            </a:fld>
            <a:endParaRPr sz="1000"/>
          </a:p>
        </p:txBody>
      </p:sp>
      <p:sp>
        <p:nvSpPr>
          <p:cNvPr id="199" name="Shape 199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F497D"/>
                </a:solidFill>
              </a:rPr>
              <a:t>Ignoring a Test</a:t>
            </a:r>
          </a:p>
        </p:txBody>
      </p:sp>
      <p:graphicFrame>
        <p:nvGraphicFramePr>
          <p:cNvPr id="200" name="Table 200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1" name="Shape 201"/>
          <p:cNvSpPr>
            <a:spLocks noGrp="1"/>
          </p:cNvSpPr>
          <p:nvPr>
            <p:ph type="body" idx="4294967295"/>
          </p:nvPr>
        </p:nvSpPr>
        <p:spPr>
          <a:xfrm>
            <a:off x="407093" y="1165225"/>
            <a:ext cx="7572476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Delete the @Test annotation — that test will not be reported </a:t>
            </a:r>
          </a:p>
          <a:p>
            <a:pPr lvl="0" defTabSz="457200">
              <a:spcBef>
                <a:spcPts val="0"/>
              </a:spcBef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Add the </a:t>
            </a:r>
            <a:r>
              <a:rPr sz="28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@Ignore </a:t>
            </a: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annotation in front or after @Test — number of ignored tests will be reported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427283" y="4203700"/>
            <a:ext cx="8568387" cy="1740695"/>
            <a:chOff x="-1" y="0"/>
            <a:chExt cx="8568385" cy="1740694"/>
          </a:xfrm>
        </p:grpSpPr>
        <p:sp>
          <p:nvSpPr>
            <p:cNvPr id="202" name="Shape 202"/>
            <p:cNvSpPr/>
            <p:nvPr/>
          </p:nvSpPr>
          <p:spPr>
            <a:xfrm>
              <a:off x="-1" y="0"/>
              <a:ext cx="8568385" cy="17406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91440" tIns="91440" rIns="91440" bIns="9144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-1" y="0"/>
              <a:ext cx="8568385" cy="16927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40" tIns="91440" rIns="91440" bIns="91440" numCol="1" anchor="t">
              <a:spAutoFit/>
            </a:bodyPr>
            <a:lstStyle/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@Ignore(</a:t>
              </a:r>
              <a:r>
                <a:rPr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"Test is ignored as a demonstration"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)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@Test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public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 </a:t>
              </a:r>
              <a:r>
                <a:rPr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void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 </a:t>
              </a:r>
              <a:r>
                <a:rPr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testSame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() {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    </a:t>
              </a:r>
              <a:r>
                <a:rPr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assertThat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(</a:t>
              </a:r>
              <a:r>
                <a:rPr sz="1400" dirty="0">
                  <a:solidFill>
                    <a:srgbClr val="0086B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1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, is(</a:t>
              </a:r>
              <a:r>
                <a:rPr sz="1400" dirty="0">
                  <a:solidFill>
                    <a:srgbClr val="0086B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1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));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}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endParaRPr sz="1400" dirty="0">
                <a:latin typeface="Lucida Console" panose="020B0609040504020204" pitchFamily="49" charset="0"/>
                <a:ea typeface="Courier"/>
                <a:cs typeface="Courier"/>
                <a:sym typeface="Courier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Courier"/>
                  <a:cs typeface="Courier"/>
                  <a:sym typeface="Courier"/>
                </a:rPr>
                <a:t>OK (1 test)</a:t>
              </a:r>
            </a:p>
          </p:txBody>
        </p:sp>
      </p:grpSp>
      <p:pic>
        <p:nvPicPr>
          <p:cNvPr id="205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50" y="2824931"/>
            <a:ext cx="355601" cy="40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2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91427" y="1452512"/>
            <a:ext cx="355602" cy="406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17</a:t>
            </a:fld>
            <a:endParaRPr sz="1000"/>
          </a:p>
        </p:txBody>
      </p:sp>
      <p:sp>
        <p:nvSpPr>
          <p:cNvPr id="209" name="Shape 209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F497D"/>
                </a:solidFill>
              </a:rPr>
              <a:t>Tests execution order</a:t>
            </a:r>
          </a:p>
        </p:txBody>
      </p:sp>
      <p:graphicFrame>
        <p:nvGraphicFramePr>
          <p:cNvPr id="210" name="Table 210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1" name="Shape 211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No order by default — returned by Reflection API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JUnit &gt; 4.11 — order is </a:t>
            </a:r>
            <a:r>
              <a:rPr sz="2800" dirty="0" err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MethodSorters.DEFAULT</a:t>
            </a:r>
            <a:endParaRPr dirty="0">
              <a:solidFill>
                <a:srgbClr val="94175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94175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Use</a:t>
            </a:r>
            <a:r>
              <a:rPr sz="2800"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 @</a:t>
            </a:r>
            <a:r>
              <a:rPr sz="2800" dirty="0" err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FixMethodOrder</a:t>
            </a: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to change the order: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@</a:t>
            </a:r>
            <a:r>
              <a:rPr sz="2400" dirty="0" err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FixMethodOrder</a:t>
            </a: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sz="2400" dirty="0" err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MethodSorters.NAME_ASCENDING</a:t>
            </a: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@</a:t>
            </a:r>
            <a:r>
              <a:rPr sz="2400" dirty="0" err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FixMethodOrder</a:t>
            </a: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sz="2400" dirty="0" err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MethodSorters.JVM</a:t>
            </a: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18</a:t>
            </a:fld>
            <a:endParaRPr sz="1000"/>
          </a:p>
        </p:txBody>
      </p:sp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F497D"/>
                </a:solidFill>
              </a:rPr>
              <a:t>Tests runners</a:t>
            </a:r>
          </a:p>
        </p:txBody>
      </p:sp>
      <p:graphicFrame>
        <p:nvGraphicFramePr>
          <p:cNvPr id="215" name="Table 215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6" name="Shape 216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Console based</a:t>
            </a: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NetBeans, Eclipse and </a:t>
            </a:r>
            <a:r>
              <a:rPr sz="2600" dirty="0" err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IntelliJ</a:t>
            </a: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Idea have native graphical test runners built in.</a:t>
            </a: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@</a:t>
            </a:r>
            <a:r>
              <a:rPr sz="2600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RunWith</a:t>
            </a: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(&lt;Runner Class&gt;)</a:t>
            </a: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Suite, Parameterized, Categories</a:t>
            </a: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Third Party: SpringJUnit4ClassRunner, </a:t>
            </a:r>
            <a:r>
              <a:rPr sz="2600" dirty="0" err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MockitoJUnitRunner</a:t>
            </a: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sz="2600" dirty="0" err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HieratchicalContextRunner</a:t>
            </a:r>
            <a:r>
              <a:rPr sz="26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sz="2600" dirty="0" err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etc</a:t>
            </a:r>
            <a:endParaRPr sz="26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19" name="Group 219"/>
          <p:cNvGrpSpPr/>
          <p:nvPr/>
        </p:nvGrpSpPr>
        <p:grpSpPr>
          <a:xfrm>
            <a:off x="533399" y="1671234"/>
            <a:ext cx="8355412" cy="398781"/>
            <a:chOff x="0" y="0"/>
            <a:chExt cx="8355410" cy="398779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8355411" cy="381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0"/>
              <a:ext cx="8355411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java org.junit.runner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JUnitCore TestClass1 [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..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other test classes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]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19</a:t>
            </a:fld>
            <a:endParaRPr sz="1000"/>
          </a:p>
        </p:txBody>
      </p:sp>
      <p:sp>
        <p:nvSpPr>
          <p:cNvPr id="222" name="Shape 222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F497D"/>
                </a:solidFill>
              </a:rPr>
              <a:t>Test timeout</a:t>
            </a:r>
          </a:p>
        </p:txBody>
      </p:sp>
      <p:graphicFrame>
        <p:nvGraphicFramePr>
          <p:cNvPr id="223" name="Table 223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4" name="Shape 224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@Test(</a:t>
            </a:r>
            <a:r>
              <a:rPr sz="2800"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timeout</a:t>
            </a: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=&lt;</a:t>
            </a:r>
            <a:r>
              <a:rPr sz="2800" dirty="0" err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msec</a:t>
            </a: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&gt;)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@Rule for timeout — will be applied for all the test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including any @Before and @</a:t>
            </a:r>
            <a:r>
              <a:rPr sz="2800" dirty="0" err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Afeter</a:t>
            </a: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methods</a:t>
            </a:r>
          </a:p>
        </p:txBody>
      </p:sp>
      <p:grpSp>
        <p:nvGrpSpPr>
          <p:cNvPr id="227" name="Group 227"/>
          <p:cNvGrpSpPr/>
          <p:nvPr/>
        </p:nvGrpSpPr>
        <p:grpSpPr>
          <a:xfrm>
            <a:off x="394294" y="1849585"/>
            <a:ext cx="8355412" cy="1046481"/>
            <a:chOff x="0" y="0"/>
            <a:chExt cx="8355410" cy="1046480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8355411" cy="1014559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0" y="0"/>
              <a:ext cx="8355411" cy="104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@Test(timeout</a:t>
              </a:r>
              <a:r>
                <a:rPr sz="1400" dirty="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=</a:t>
              </a:r>
              <a:r>
                <a:rPr sz="1400" dirty="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1000</a:t>
              </a:r>
              <a:r>
                <a:rPr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</a:t>
              </a:r>
              <a:endParaRPr dirty="0"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 dirty="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void</a:t>
              </a:r>
              <a:r>
                <a:rPr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 dirty="0" err="1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testWithTimeout</a:t>
              </a:r>
              <a:r>
                <a:rPr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() {</a:t>
              </a:r>
              <a:endParaRPr dirty="0"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 dirty="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...</a:t>
              </a:r>
              <a:endParaRPr sz="1400" dirty="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}</a:t>
              </a:r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394295" y="3983185"/>
            <a:ext cx="8355411" cy="705839"/>
            <a:chOff x="0" y="0"/>
            <a:chExt cx="8355410" cy="705838"/>
          </a:xfrm>
        </p:grpSpPr>
        <p:sp>
          <p:nvSpPr>
            <p:cNvPr id="228" name="Shape 228"/>
            <p:cNvSpPr/>
            <p:nvPr/>
          </p:nvSpPr>
          <p:spPr>
            <a:xfrm>
              <a:off x="0" y="-1"/>
              <a:ext cx="8355411" cy="705840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-1"/>
              <a:ext cx="8355411" cy="614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 dirty="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@Rule</a:t>
              </a:r>
              <a:endParaRPr sz="1400" dirty="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 dirty="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Timeout </a:t>
              </a:r>
              <a:r>
                <a:rPr sz="1400" dirty="0" err="1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globalTimeout</a:t>
              </a:r>
              <a:r>
                <a:rPr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 dirty="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=</a:t>
              </a:r>
              <a:r>
                <a:rPr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 dirty="0" err="1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Timeout</a:t>
              </a:r>
              <a:r>
                <a:rPr sz="1400" dirty="0" err="1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 dirty="0" err="1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seconds</a:t>
              </a:r>
              <a:r>
                <a:rPr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(</a:t>
              </a:r>
              <a:r>
                <a:rPr sz="1400" dirty="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10</a:t>
              </a:r>
              <a:r>
                <a:rPr sz="1400" dirty="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);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2</a:t>
            </a:fld>
            <a:endParaRPr sz="1000"/>
          </a:p>
        </p:txBody>
      </p:sp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Информация о инструкторе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2060"/>
                </a:solidFill>
              </a:rPr>
              <a:t>Andrey </a:t>
            </a:r>
            <a:r>
              <a:rPr sz="2800" dirty="0" err="1">
                <a:solidFill>
                  <a:srgbClr val="002060"/>
                </a:solidFill>
              </a:rPr>
              <a:t>Parkhomenko</a:t>
            </a:r>
            <a:endParaRPr sz="2000" dirty="0">
              <a:solidFill>
                <a:srgbClr val="002060"/>
              </a:solidFill>
            </a:endParaRPr>
          </a:p>
          <a:p>
            <a:pPr lvl="0">
              <a:buFont typeface="Wingdings" panose="05000000000000000000" pitchFamily="2" charset="2"/>
              <a:buChar char="§"/>
              <a:defRPr sz="1800"/>
            </a:pPr>
            <a:endParaRPr sz="2000" dirty="0">
              <a:solidFill>
                <a:srgbClr val="002060"/>
              </a:solidFill>
            </a:endParaRPr>
          </a:p>
          <a:p>
            <a:pPr lvl="0"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2060"/>
                </a:solidFill>
              </a:rPr>
              <a:t>E-mail: </a:t>
            </a:r>
            <a:r>
              <a:rPr sz="2400" dirty="0">
                <a:hlinkClick r:id="rId2"/>
              </a:rPr>
              <a:t>aparkhomenko@luxoft.com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20</a:t>
            </a:fld>
            <a:endParaRPr sz="1000"/>
          </a:p>
        </p:txBody>
      </p:sp>
      <p:sp>
        <p:nvSpPr>
          <p:cNvPr id="233" name="Shape 233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suites</a:t>
            </a:r>
          </a:p>
        </p:txBody>
      </p:sp>
      <p:graphicFrame>
        <p:nvGraphicFramePr>
          <p:cNvPr id="234" name="Table 234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5" name="Shape 235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Possibility to run the tests from many classes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</a:t>
            </a:r>
            <a:r>
              <a:rPr dirty="0" err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RunWith</a:t>
            </a:r>
            <a:r>
              <a:rPr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dirty="0" err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Suite.class</a:t>
            </a:r>
            <a:r>
              <a:rPr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) </a:t>
            </a:r>
            <a:r>
              <a:rPr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</a:t>
            </a:r>
            <a:r>
              <a:rPr dirty="0" err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SuiteClasses</a:t>
            </a:r>
            <a:r>
              <a:rPr dirty="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(TestClass1.class, ...)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dirty="0">
              <a:solidFill>
                <a:srgbClr val="94175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dirty="0" err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org.junit.runners.Suite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runner will be used</a:t>
            </a:r>
          </a:p>
        </p:txBody>
      </p:sp>
      <p:grpSp>
        <p:nvGrpSpPr>
          <p:cNvPr id="238" name="Group 238"/>
          <p:cNvGrpSpPr/>
          <p:nvPr/>
        </p:nvGrpSpPr>
        <p:grpSpPr>
          <a:xfrm>
            <a:off x="394294" y="2438400"/>
            <a:ext cx="8355412" cy="3505200"/>
            <a:chOff x="0" y="0"/>
            <a:chExt cx="8355411" cy="3505200"/>
          </a:xfrm>
        </p:grpSpPr>
        <p:sp>
          <p:nvSpPr>
            <p:cNvPr id="236" name="Shape 236"/>
            <p:cNvSpPr/>
            <p:nvPr/>
          </p:nvSpPr>
          <p:spPr>
            <a:xfrm>
              <a:off x="0" y="0"/>
              <a:ext cx="8355411" cy="3505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0"/>
              <a:ext cx="8355411" cy="3416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40" tIns="91440" rIns="91440" bIns="91440" numCol="1" anchor="t">
              <a:spAutoFit/>
            </a:bodyPr>
            <a:lstStyle/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import </a:t>
              </a:r>
              <a:r>
                <a:rPr sz="1400" dirty="0" err="1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org.junit.runner.RunWith</a:t>
              </a:r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;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import </a:t>
              </a:r>
              <a:r>
                <a:rPr sz="1400" dirty="0" err="1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org.junit.runners.Suite</a:t>
              </a:r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;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endParaRPr sz="1400" dirty="0">
                <a:latin typeface="Lucida Console" panose="020B0609040504020204" pitchFamily="49" charset="0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@</a:t>
              </a:r>
              <a:r>
                <a:rPr sz="1400" dirty="0" err="1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RunWith</a:t>
              </a:r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(</a:t>
              </a:r>
              <a:r>
                <a:rPr sz="1400" dirty="0" err="1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Suite.class</a:t>
              </a:r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)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@</a:t>
              </a:r>
              <a:r>
                <a:rPr sz="1400" dirty="0" err="1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Suite.SuiteClasses</a:t>
              </a:r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({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 dirty="0" err="1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TestFeatureLogin.class</a:t>
              </a:r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,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 dirty="0" err="1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TestFeatureLogout.class</a:t>
              </a:r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,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 dirty="0" err="1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TestFeatureNavigate.class</a:t>
              </a:r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,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 dirty="0" err="1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TestFeatureUpdate.class</a:t>
              </a:r>
              <a:endParaRPr sz="1400" dirty="0">
                <a:latin typeface="Lucida Console" panose="020B0609040504020204" pitchFamily="49" charset="0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})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endParaRPr sz="1400" dirty="0">
                <a:latin typeface="Lucida Console" panose="020B0609040504020204" pitchFamily="49" charset="0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public class </a:t>
              </a:r>
              <a:r>
                <a:rPr sz="1400" dirty="0" err="1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FeatureTestSuite</a:t>
              </a:r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 {</a:t>
              </a:r>
              <a:endParaRPr sz="1400" dirty="0">
                <a:latin typeface="Lucida Console" panose="020B0609040504020204" pitchFamily="49" charset="0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 dirty="0">
                  <a:solidFill>
                    <a:srgbClr val="969896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Lucida Console"/>
                </a:rPr>
                <a:t>// the class remains empty,</a:t>
              </a:r>
              <a:endParaRPr sz="1400" dirty="0">
                <a:solidFill>
                  <a:srgbClr val="969896"/>
                </a:solidFill>
                <a:latin typeface="Lucida Console" panose="020B0609040504020204" pitchFamily="49" charset="0"/>
                <a:ea typeface="Menlo Regular"/>
                <a:cs typeface="Menlo Regular"/>
                <a:sym typeface="Arial"/>
              </a:endParaRPr>
            </a:p>
            <a:p>
              <a:pPr lvl="0" defTabSz="457200"/>
              <a:r>
                <a:rPr sz="1400" dirty="0">
                  <a:solidFill>
                    <a:srgbClr val="969896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Lucida Console"/>
                </a:rPr>
                <a:t>  // used only as a holder for the above annotations</a:t>
              </a:r>
              <a:endParaRPr sz="1400" dirty="0">
                <a:solidFill>
                  <a:srgbClr val="969896"/>
                </a:solidFill>
                <a:latin typeface="Lucida Console" panose="020B0609040504020204" pitchFamily="49" charset="0"/>
                <a:ea typeface="Menlo Regular"/>
                <a:cs typeface="Menlo Regular"/>
                <a:sym typeface="Arial"/>
              </a:endParaRPr>
            </a:p>
            <a:p>
              <a:pPr lvl="0" defTabSz="457200"/>
              <a:r>
                <a:rPr sz="1400" dirty="0">
                  <a:latin typeface="Lucida Console" panose="020B0609040504020204" pitchFamily="49" charset="0"/>
                  <a:ea typeface="Lucida Console"/>
                  <a:cs typeface="Lucida Console"/>
                  <a:sym typeface="Lucida Console"/>
                </a:rPr>
                <a:t>}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21</a:t>
            </a:fld>
            <a:endParaRPr sz="1000"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1F497D"/>
                </a:solidFill>
              </a:rPr>
              <a:t>Assertions</a:t>
            </a:r>
          </a:p>
        </p:txBody>
      </p:sp>
      <p:graphicFrame>
        <p:nvGraphicFramePr>
          <p:cNvPr id="242" name="Table 242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3" name="Shape 243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81000" lvl="0" indent="-381000" defTabSz="457200">
              <a:spcBef>
                <a:spcPts val="0"/>
              </a:spcBef>
              <a:defRPr sz="1800"/>
            </a:pPr>
            <a:r>
              <a:rPr sz="24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Assertion</a:t>
            </a:r>
            <a:r>
              <a:rPr sz="24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– is an opportunity to verify that some condition holds true.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0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81000" lvl="0" indent="-381000" defTabSz="457200">
              <a:spcBef>
                <a:spcPts val="0"/>
              </a:spcBef>
              <a:defRPr sz="1800"/>
            </a:pP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Classic-style-assertions + </a:t>
            </a:r>
            <a:r>
              <a:rPr sz="2400" dirty="0" err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Hamcrest</a:t>
            </a:r>
            <a:r>
              <a:rPr sz="24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(aka Matchers)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b="1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b="1" dirty="0"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 dirty="0"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b="1" dirty="0">
                <a:latin typeface="Cambria"/>
                <a:ea typeface="Cambria"/>
                <a:cs typeface="Cambria"/>
                <a:sym typeface="Cambria"/>
              </a:rPr>
              <a:t>import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static </a:t>
            </a:r>
            <a:r>
              <a:rPr dirty="0" err="1">
                <a:latin typeface="Cambria"/>
                <a:ea typeface="Cambria"/>
                <a:cs typeface="Cambria"/>
                <a:sym typeface="Cambria"/>
              </a:rPr>
              <a:t>org.junit.Assert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.*;</a:t>
            </a:r>
            <a:endParaRPr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defTabSz="457200">
              <a:spcBef>
                <a:spcPts val="0"/>
              </a:spcBef>
              <a:buNone/>
              <a:defRPr sz="1800"/>
            </a:pPr>
            <a:endParaRPr b="1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b="1" dirty="0">
                <a:latin typeface="Cambria"/>
                <a:ea typeface="Cambria"/>
                <a:cs typeface="Cambria"/>
                <a:sym typeface="Cambria"/>
              </a:rPr>
              <a:t>import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static org.hamcrest.CoreMatchers.*</a:t>
            </a:r>
          </a:p>
        </p:txBody>
      </p:sp>
      <p:grpSp>
        <p:nvGrpSpPr>
          <p:cNvPr id="246" name="Group 246"/>
          <p:cNvGrpSpPr/>
          <p:nvPr/>
        </p:nvGrpSpPr>
        <p:grpSpPr>
          <a:xfrm>
            <a:off x="6772760" y="3200179"/>
            <a:ext cx="1447805" cy="1431161"/>
            <a:chOff x="-1" y="-1"/>
            <a:chExt cx="1447803" cy="1431159"/>
          </a:xfrm>
        </p:grpSpPr>
        <p:sp>
          <p:nvSpPr>
            <p:cNvPr id="244" name="Shape 244"/>
            <p:cNvSpPr/>
            <p:nvPr/>
          </p:nvSpPr>
          <p:spPr>
            <a:xfrm>
              <a:off x="-1" y="-1"/>
              <a:ext cx="1447803" cy="1427016"/>
            </a:xfrm>
            <a:prstGeom prst="rect">
              <a:avLst/>
            </a:prstGeom>
            <a:grpFill/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marL="257175" indent="-257175" defTabSz="457200"/>
              <a:endParaRPr sz="900">
                <a:solidFill>
                  <a:srgbClr val="003567"/>
                </a:solidFill>
                <a:latin typeface="Lucida Console"/>
                <a:ea typeface="Lucida Console"/>
                <a:cs typeface="Lucida Console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-1" y="-1"/>
              <a:ext cx="1447803" cy="1431159"/>
            </a:xfrm>
            <a:prstGeom prst="rect">
              <a:avLst/>
            </a:prstGeom>
            <a:grpFill/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40" tIns="91440" rIns="91440" bIns="91440" numCol="1" anchor="t">
              <a:noAutofit/>
            </a:bodyPr>
            <a:lstStyle/>
            <a:p>
              <a:pPr marL="257175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assertArrayEquals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assertEquals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assertFalse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assertNotNull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assertNotSame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assertNull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assertSame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assertThat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assertTrue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6772760" y="4648200"/>
            <a:ext cx="1447802" cy="1703141"/>
            <a:chOff x="0" y="0"/>
            <a:chExt cx="1447801" cy="1703140"/>
          </a:xfrm>
          <a:noFill/>
          <a:effectLst>
            <a:outerShdw sx="1000" sy="1000" algn="ctr" rotWithShape="0">
              <a:srgbClr val="000000"/>
            </a:outerShdw>
          </a:effectLst>
        </p:grpSpPr>
        <p:sp>
          <p:nvSpPr>
            <p:cNvPr id="247" name="Shape 247"/>
            <p:cNvSpPr/>
            <p:nvPr/>
          </p:nvSpPr>
          <p:spPr>
            <a:xfrm>
              <a:off x="0" y="0"/>
              <a:ext cx="1447802" cy="1524000"/>
            </a:xfrm>
            <a:prstGeom prst="rect">
              <a:avLst/>
            </a:prstGeom>
            <a:grpFill/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marL="257175" lvl="0" indent="-257175" defTabSz="457200">
                <a:defRPr sz="900">
                  <a:solidFill>
                    <a:srgbClr val="003567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0"/>
              <a:ext cx="1447802" cy="17031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marL="257175" lvl="0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allOf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lvl="0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anyOf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lvl="0" indent="-257175" defTabSz="457200"/>
              <a:r>
                <a:rPr sz="900" dirty="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both</a:t>
              </a:r>
              <a:endParaRPr dirty="0">
                <a:latin typeface="Arial"/>
                <a:ea typeface="Arial"/>
                <a:cs typeface="Arial"/>
                <a:sym typeface="Arial"/>
              </a:endParaRPr>
            </a:p>
            <a:p>
              <a:pPr marL="257175" lvl="0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containsString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lvl="0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equalTo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lvl="0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everyItem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lvl="0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hasItems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lvl="0" indent="-257175" defTabSz="457200"/>
              <a:r>
                <a:rPr sz="900" dirty="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not</a:t>
              </a:r>
              <a:endParaRPr dirty="0">
                <a:latin typeface="Arial"/>
                <a:ea typeface="Arial"/>
                <a:cs typeface="Arial"/>
                <a:sym typeface="Arial"/>
              </a:endParaRPr>
            </a:p>
            <a:p>
              <a:pPr marL="257175" lvl="0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sameInstance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marL="257175" lvl="0" indent="-257175" defTabSz="457200"/>
              <a:r>
                <a:rPr sz="900" dirty="0" err="1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startsWith</a:t>
              </a:r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</p:txBody>
        </p:sp>
      </p:grpSp>
      <p:sp>
        <p:nvSpPr>
          <p:cNvPr id="250" name="Shape 250"/>
          <p:cNvSpPr/>
          <p:nvPr/>
        </p:nvSpPr>
        <p:spPr>
          <a:xfrm>
            <a:off x="5181600" y="3634504"/>
            <a:ext cx="838200" cy="5625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4281"/>
            </a:solidFill>
          </a:ln>
        </p:spPr>
        <p:txBody>
          <a:bodyPr lIns="45718" tIns="45718" rIns="45718" bIns="45718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" name="Shape 250"/>
          <p:cNvSpPr/>
          <p:nvPr/>
        </p:nvSpPr>
        <p:spPr>
          <a:xfrm>
            <a:off x="5181600" y="5218516"/>
            <a:ext cx="838200" cy="5625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4281"/>
            </a:solidFill>
          </a:ln>
        </p:spPr>
        <p:txBody>
          <a:bodyPr lIns="45718" tIns="45718" rIns="45718" bIns="45718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22</a:t>
            </a:fld>
            <a:endParaRPr sz="1000"/>
          </a:p>
        </p:txBody>
      </p:sp>
      <p:sp>
        <p:nvSpPr>
          <p:cNvPr id="254" name="Shape 254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1F497D"/>
                </a:solidFill>
              </a:rPr>
              <a:t>Assertions</a:t>
            </a:r>
          </a:p>
        </p:txBody>
      </p:sp>
      <p:graphicFrame>
        <p:nvGraphicFramePr>
          <p:cNvPr id="255" name="Table 255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6" name="Shape 256"/>
          <p:cNvSpPr/>
          <p:nvPr/>
        </p:nvSpPr>
        <p:spPr>
          <a:xfrm>
            <a:off x="326376" y="830580"/>
            <a:ext cx="9239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457200"/>
            <a:endParaRPr sz="1400" dirty="0">
              <a:solidFill>
                <a:srgbClr val="323333"/>
              </a:solidFill>
              <a:latin typeface="Lucida Console" panose="020B0609040504020204" pitchFamily="49" charset="0"/>
              <a:ea typeface="Menlo Regular"/>
              <a:cs typeface="Menlo Regular"/>
              <a:sym typeface="Menlo Regular"/>
            </a:endParaRPr>
          </a:p>
        </p:txBody>
      </p:sp>
      <p:grpSp>
        <p:nvGrpSpPr>
          <p:cNvPr id="6" name="Group 249"/>
          <p:cNvGrpSpPr/>
          <p:nvPr/>
        </p:nvGrpSpPr>
        <p:grpSpPr>
          <a:xfrm>
            <a:off x="326376" y="878366"/>
            <a:ext cx="8665224" cy="5598634"/>
            <a:chOff x="-5181598" y="-2639876"/>
            <a:chExt cx="13079621" cy="6488719"/>
          </a:xfrm>
        </p:grpSpPr>
        <p:sp>
          <p:nvSpPr>
            <p:cNvPr id="7" name="Shape 247"/>
            <p:cNvSpPr/>
            <p:nvPr/>
          </p:nvSpPr>
          <p:spPr>
            <a:xfrm>
              <a:off x="-5181598" y="-2639876"/>
              <a:ext cx="13079621" cy="6488719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/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lang="en-US" sz="1400" dirty="0" smtClean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@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Test</a:t>
              </a:r>
              <a:endPara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public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void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lang="en-US" sz="1400" dirty="0" err="1">
                  <a:solidFill>
                    <a:srgbClr val="795DA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testAssertEquals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() {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  </a:t>
              </a:r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assertEquals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</a:t>
              </a:r>
              <a:r>
                <a:rPr lang="en-US"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"failure - strings are not equal"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, </a:t>
              </a:r>
              <a:r>
                <a:rPr lang="en-US"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"text"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, </a:t>
              </a:r>
              <a:r>
                <a:rPr lang="en-US"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"text"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);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}</a:t>
              </a:r>
            </a:p>
            <a:p>
              <a:pPr lvl="0" defTabSz="457200"/>
              <a:endPara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@Test</a:t>
              </a:r>
              <a:endPara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public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void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lang="en-US" sz="1400" dirty="0" err="1">
                  <a:solidFill>
                    <a:srgbClr val="795DA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testAssertFalse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() {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  </a:t>
              </a:r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assertFalse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</a:t>
              </a:r>
              <a:r>
                <a:rPr lang="en-US"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"failure - should be false"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, </a:t>
              </a:r>
              <a:r>
                <a:rPr lang="en-US" sz="1400" dirty="0">
                  <a:solidFill>
                    <a:srgbClr val="0086B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false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);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}</a:t>
              </a:r>
            </a:p>
            <a:p>
              <a:pPr lvl="0" defTabSz="457200"/>
              <a:endPara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@Test</a:t>
              </a:r>
              <a:endPara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public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void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lang="en-US" sz="1400" dirty="0" err="1">
                  <a:solidFill>
                    <a:srgbClr val="795DA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testAssertNotNull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() {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  </a:t>
              </a:r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assertNotNull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</a:t>
              </a:r>
              <a:r>
                <a:rPr lang="en-US"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"should not be null"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,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new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Object());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}</a:t>
              </a:r>
            </a:p>
            <a:p>
              <a:pPr lvl="0" defTabSz="457200"/>
              <a:endPara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@Test</a:t>
              </a:r>
              <a:endPara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public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void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lang="en-US" sz="1400" dirty="0" err="1">
                  <a:solidFill>
                    <a:srgbClr val="795DA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testAssertNotSame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() {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  </a:t>
              </a:r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assertNotSame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</a:t>
              </a:r>
              <a:r>
                <a:rPr lang="en-US"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"should not be same Object"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,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new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Object(),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new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Object());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}</a:t>
              </a:r>
            </a:p>
            <a:p>
              <a:pPr lvl="0" defTabSz="457200"/>
              <a:endPara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@Test</a:t>
              </a:r>
              <a:endPara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public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void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lang="en-US" sz="1400" dirty="0" err="1">
                  <a:solidFill>
                    <a:srgbClr val="795DA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testAssertNull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() {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  </a:t>
              </a:r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assertNull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</a:t>
              </a:r>
              <a:r>
                <a:rPr lang="en-US"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"should be null"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, </a:t>
              </a:r>
              <a:r>
                <a:rPr lang="en-US" sz="1400" dirty="0">
                  <a:solidFill>
                    <a:srgbClr val="0086B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null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);</a:t>
              </a:r>
            </a:p>
            <a:p>
              <a:pPr lvl="0" defTabSz="457200"/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}</a:t>
              </a:r>
              <a:endParaRPr sz="1400" dirty="0">
                <a:latin typeface="Lucida Console" panose="020B0609040504020204" pitchFamily="49" charset="0"/>
              </a:endParaRPr>
            </a:p>
          </p:txBody>
        </p:sp>
        <p:sp>
          <p:nvSpPr>
            <p:cNvPr id="8" name="Shape 248"/>
            <p:cNvSpPr/>
            <p:nvPr/>
          </p:nvSpPr>
          <p:spPr>
            <a:xfrm>
              <a:off x="0" y="0"/>
              <a:ext cx="1447802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marL="257175" lvl="0" indent="-257175" defTabSz="457200"/>
              <a:endParaRPr sz="900" dirty="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23</a:t>
            </a:fld>
            <a:endParaRPr sz="1000"/>
          </a:p>
        </p:txBody>
      </p:sp>
      <p:sp>
        <p:nvSpPr>
          <p:cNvPr id="259" name="Shape 259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1F497D"/>
                </a:solidFill>
              </a:rPr>
              <a:t>Matchers</a:t>
            </a:r>
          </a:p>
        </p:txBody>
      </p:sp>
      <p:graphicFrame>
        <p:nvGraphicFramePr>
          <p:cNvPr id="260" name="Table 260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2" name="Shape 262"/>
          <p:cNvSpPr/>
          <p:nvPr/>
        </p:nvSpPr>
        <p:spPr>
          <a:xfrm>
            <a:off x="255722" y="2956040"/>
            <a:ext cx="9239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457200"/>
            <a:endParaRPr lang="en-US" sz="1400" dirty="0" smtClean="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</p:txBody>
      </p:sp>
      <p:grpSp>
        <p:nvGrpSpPr>
          <p:cNvPr id="12" name="Group 249"/>
          <p:cNvGrpSpPr/>
          <p:nvPr/>
        </p:nvGrpSpPr>
        <p:grpSpPr>
          <a:xfrm>
            <a:off x="348116" y="1508240"/>
            <a:ext cx="8564881" cy="457200"/>
            <a:chOff x="-10213" y="0"/>
            <a:chExt cx="1458015" cy="2519654"/>
          </a:xfrm>
        </p:grpSpPr>
        <p:sp>
          <p:nvSpPr>
            <p:cNvPr id="13" name="Shape 247"/>
            <p:cNvSpPr/>
            <p:nvPr/>
          </p:nvSpPr>
          <p:spPr>
            <a:xfrm>
              <a:off x="-10213" y="0"/>
              <a:ext cx="1447802" cy="251965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91440" tIns="91440" rIns="91440" bIns="91440" numCol="1" anchor="t">
              <a:noAutofit/>
            </a:bodyPr>
            <a:lstStyle/>
            <a:p>
              <a:pPr marL="257175" indent="-257175" defTabSz="457200">
                <a:defRPr sz="900">
                  <a:solidFill>
                    <a:srgbClr val="003567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</a:rPr>
                <a:t>assertThat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</a:rPr>
                <a:t>([value], [matcher statement</a:t>
              </a:r>
              <a:r>
                <a:rPr lang="en-US" sz="1400" dirty="0" smtClean="0">
                  <a:solidFill>
                    <a:srgbClr val="323333"/>
                  </a:solidFill>
                  <a:latin typeface="Lucida Console" panose="020B0609040504020204" pitchFamily="49" charset="0"/>
                </a:rPr>
                <a:t>]);</a:t>
              </a:r>
              <a:endParaRPr lang="en-US" sz="1400" dirty="0">
                <a:solidFill>
                  <a:srgbClr val="323333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4" name="Shape 248"/>
            <p:cNvSpPr/>
            <p:nvPr/>
          </p:nvSpPr>
          <p:spPr>
            <a:xfrm>
              <a:off x="0" y="0"/>
              <a:ext cx="1447802" cy="1761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endParaRPr lang="en-US" sz="1200" dirty="0">
                <a:solidFill>
                  <a:srgbClr val="323333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8" name="Group 249"/>
          <p:cNvGrpSpPr/>
          <p:nvPr/>
        </p:nvGrpSpPr>
        <p:grpSpPr>
          <a:xfrm>
            <a:off x="348116" y="2127628"/>
            <a:ext cx="8504886" cy="457200"/>
            <a:chOff x="0" y="0"/>
            <a:chExt cx="1447802" cy="1908006"/>
          </a:xfrm>
        </p:grpSpPr>
        <p:sp>
          <p:nvSpPr>
            <p:cNvPr id="19" name="Shape 247"/>
            <p:cNvSpPr/>
            <p:nvPr/>
          </p:nvSpPr>
          <p:spPr>
            <a:xfrm>
              <a:off x="0" y="0"/>
              <a:ext cx="1447802" cy="1908006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marL="257175" lvl="0" indent="-257175" defTabSz="457200">
                <a:defRPr sz="900">
                  <a:solidFill>
                    <a:srgbClr val="003567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endParaRPr/>
            </a:p>
          </p:txBody>
        </p:sp>
        <p:sp>
          <p:nvSpPr>
            <p:cNvPr id="20" name="Shape 248"/>
            <p:cNvSpPr/>
            <p:nvPr/>
          </p:nvSpPr>
          <p:spPr>
            <a:xfrm>
              <a:off x="0" y="0"/>
              <a:ext cx="1447802" cy="1908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import static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org.hamcrest.CoreMatchers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.*;</a:t>
              </a:r>
            </a:p>
          </p:txBody>
        </p:sp>
      </p:grpSp>
      <p:grpSp>
        <p:nvGrpSpPr>
          <p:cNvPr id="21" name="Group 249"/>
          <p:cNvGrpSpPr/>
          <p:nvPr/>
        </p:nvGrpSpPr>
        <p:grpSpPr>
          <a:xfrm>
            <a:off x="326159" y="3263813"/>
            <a:ext cx="8526842" cy="1343054"/>
            <a:chOff x="0" y="0"/>
            <a:chExt cx="1958202" cy="2376720"/>
          </a:xfrm>
        </p:grpSpPr>
        <p:sp>
          <p:nvSpPr>
            <p:cNvPr id="22" name="Shape 247"/>
            <p:cNvSpPr/>
            <p:nvPr/>
          </p:nvSpPr>
          <p:spPr>
            <a:xfrm>
              <a:off x="0" y="0"/>
              <a:ext cx="1958202" cy="237672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91440" tIns="91440" rIns="91440" bIns="91440" numCol="1" anchor="t">
              <a:noAutofit/>
            </a:bodyPr>
            <a:lstStyle/>
            <a:p>
              <a:pPr lvl="0" defTabSz="457200"/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assertThat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(x, is(</a:t>
              </a:r>
              <a:r>
                <a:rPr lang="en-US" sz="1400" dirty="0">
                  <a:solidFill>
                    <a:srgbClr val="0086B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3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));</a:t>
              </a:r>
            </a:p>
            <a:p>
              <a:pPr lvl="0" defTabSz="457200"/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assertThat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(x, is(not(</a:t>
              </a:r>
              <a:r>
                <a:rPr lang="en-US" sz="1400" dirty="0">
                  <a:solidFill>
                    <a:srgbClr val="0086B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4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)));</a:t>
              </a:r>
            </a:p>
            <a:p>
              <a:pPr lvl="0" defTabSz="457200"/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assertThat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</a:t>
              </a:r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responseString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, either(</a:t>
              </a:r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containsString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</a:t>
              </a:r>
              <a:r>
                <a:rPr lang="en-US"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"color"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))</a:t>
              </a:r>
              <a:r>
                <a:rPr lang="en-US" sz="1400" dirty="0">
                  <a:solidFill>
                    <a:srgbClr val="A71D5D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.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or(</a:t>
              </a:r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containsString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</a:t>
              </a:r>
              <a:r>
                <a:rPr lang="en-US"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"</a:t>
              </a:r>
              <a:r>
                <a:rPr lang="en-US" sz="1400" dirty="0" err="1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colour</a:t>
              </a:r>
              <a:r>
                <a:rPr lang="en-US"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"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)));</a:t>
              </a:r>
            </a:p>
            <a:p>
              <a:pPr lvl="0" defTabSz="457200"/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assertThat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</a:t>
              </a:r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myList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, </a:t>
              </a:r>
              <a:r>
                <a:rPr lang="en-US"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hasItem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(</a:t>
              </a:r>
              <a:r>
                <a:rPr lang="en-US"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"3"</a:t>
              </a:r>
              <a:r>
                <a:rPr lang="en-US"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));</a:t>
              </a:r>
            </a:p>
            <a:p>
              <a:pPr marL="257175" lvl="0" indent="-257175" defTabSz="457200">
                <a:defRPr sz="900">
                  <a:solidFill>
                    <a:srgbClr val="003567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endParaRPr dirty="0"/>
            </a:p>
          </p:txBody>
        </p:sp>
        <p:sp>
          <p:nvSpPr>
            <p:cNvPr id="23" name="Shape 248"/>
            <p:cNvSpPr/>
            <p:nvPr/>
          </p:nvSpPr>
          <p:spPr>
            <a:xfrm>
              <a:off x="0" y="0"/>
              <a:ext cx="1447802" cy="708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endParaRPr lang="en-US" sz="1400" dirty="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6160" y="2662912"/>
            <a:ext cx="2033566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800" dirty="0">
                <a:solidFill>
                  <a:srgbClr val="003567"/>
                </a:solidFill>
                <a:latin typeface="Cambria"/>
                <a:ea typeface="Cambria"/>
                <a:cs typeface="Cambria"/>
              </a:rPr>
              <a:t>Examples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6160" y="838200"/>
            <a:ext cx="1583122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800" dirty="0">
                <a:solidFill>
                  <a:srgbClr val="003567"/>
                </a:solidFill>
                <a:latin typeface="Cambria"/>
                <a:ea typeface="Cambria"/>
                <a:cs typeface="Cambria"/>
              </a:rPr>
              <a:t>Syntax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" y="4711417"/>
            <a:ext cx="8548202" cy="1723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800" dirty="0" smtClean="0">
                <a:solidFill>
                  <a:srgbClr val="003567"/>
                </a:solidFill>
                <a:latin typeface="Cambria"/>
                <a:ea typeface="Cambria"/>
                <a:cs typeface="Cambria"/>
              </a:rPr>
              <a:t>Additional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sym typeface="Helvetica"/>
            </a:endParaRPr>
          </a:p>
          <a:p>
            <a:pPr marL="457200" lvl="2" indent="-457200" algn="l" rtl="0" latinLnBrk="1" hangingPunct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 Neue"/>
              </a:rPr>
              <a:t>Excel </a:t>
            </a:r>
            <a:r>
              <a:rPr lang="en-US" sz="20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 Neue"/>
              </a:rPr>
              <a:t>spreadsheet matchers</a:t>
            </a:r>
          </a:p>
          <a:p>
            <a:pPr marL="457200" lvl="4" indent="-457200" algn="l" rtl="0" latinLnBrk="1" hangingPunct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 Neue"/>
              </a:rPr>
              <a:t>JSON matchers</a:t>
            </a:r>
          </a:p>
          <a:p>
            <a:pPr marL="457200" lvl="4" indent="-457200" algn="l" rtl="0" latinLnBrk="1" hangingPunct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 Neue"/>
              </a:rPr>
              <a:t>XML/XPath matchers</a:t>
            </a:r>
            <a:endParaRPr lang="en-US" sz="2000" dirty="0">
              <a:solidFill>
                <a:srgbClr val="003567"/>
              </a:solidFill>
              <a:latin typeface="Cambria"/>
              <a:ea typeface="Cambria"/>
              <a:cs typeface="Cambria"/>
              <a:sym typeface="Helvetica Neue"/>
              <a:hlinkClick r:id="rId3"/>
            </a:endParaRPr>
          </a:p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24</a:t>
            </a:fld>
            <a:endParaRPr sz="1000"/>
          </a:p>
        </p:txBody>
      </p:sp>
      <p:sp>
        <p:nvSpPr>
          <p:cNvPr id="267" name="Shape 267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1F497D"/>
                </a:solidFill>
              </a:rPr>
              <a:t>Exception testing</a:t>
            </a:r>
          </a:p>
        </p:txBody>
      </p:sp>
      <p:graphicFrame>
        <p:nvGraphicFramePr>
          <p:cNvPr id="268" name="Table 268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9" name="Shape 269"/>
          <p:cNvSpPr/>
          <p:nvPr/>
        </p:nvSpPr>
        <p:spPr>
          <a:xfrm>
            <a:off x="381734" y="937737"/>
            <a:ext cx="9239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457200"/>
            <a:endParaRPr sz="1400" dirty="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21588" y="3081008"/>
            <a:ext cx="5204306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400" b="1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457200" lvl="0" indent="-457200">
              <a:buFont typeface="Wingdings" panose="05000000000000000000" pitchFamily="2" charset="2"/>
              <a:buChar char="§"/>
              <a:defRPr sz="1800" b="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"/>
              </a:rPr>
              <a:t>Using </a:t>
            </a:r>
            <a:r>
              <a:rPr sz="2800" dirty="0" err="1" smtClean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"/>
              </a:rPr>
              <a:t>ExpectedException</a:t>
            </a:r>
            <a:r>
              <a:rPr sz="2800" dirty="0" smtClean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"/>
              </a:rPr>
              <a:t> </a:t>
            </a:r>
            <a:r>
              <a:rPr sz="28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"/>
              </a:rPr>
              <a:t>Rule</a:t>
            </a:r>
          </a:p>
        </p:txBody>
      </p:sp>
      <p:sp>
        <p:nvSpPr>
          <p:cNvPr id="8" name="Shape 247"/>
          <p:cNvSpPr/>
          <p:nvPr/>
        </p:nvSpPr>
        <p:spPr>
          <a:xfrm>
            <a:off x="321588" y="1701223"/>
            <a:ext cx="8504886" cy="965777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rgbClr val="004281"/>
            </a:solidFill>
            <a:prstDash val="solid"/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wrap="square" lIns="91440" tIns="91440" rIns="91440" bIns="91440" numCol="1" anchor="t">
            <a:noAutofit/>
          </a:bodyPr>
          <a:lstStyle/>
          <a:p>
            <a:pPr lvl="0" defTabSz="457200"/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@Test(expected </a:t>
            </a:r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=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</a:t>
            </a:r>
            <a:r>
              <a:rPr lang="en-US" sz="1400" dirty="0" err="1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IndexOutOfBoundsException</a:t>
            </a:r>
            <a:r>
              <a:rPr lang="en-US" sz="1400" dirty="0" err="1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.</a:t>
            </a:r>
            <a:r>
              <a:rPr lang="en-US" sz="1400" dirty="0" err="1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class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) </a:t>
            </a:r>
          </a:p>
          <a:p>
            <a:pPr lvl="0" defTabSz="457200"/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public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void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empty() { </a:t>
            </a:r>
          </a:p>
          <a:p>
            <a:pPr lvl="0" defTabSz="457200"/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    </a:t>
            </a:r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new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</a:t>
            </a:r>
            <a:r>
              <a:rPr lang="en-US" sz="1400" dirty="0" err="1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ArrayList</a:t>
            </a:r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&lt;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Object</a:t>
            </a:r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&gt;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()</a:t>
            </a:r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.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get(</a:t>
            </a:r>
            <a:r>
              <a:rPr lang="en-US" sz="1400" dirty="0">
                <a:solidFill>
                  <a:srgbClr val="0086B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0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); </a:t>
            </a:r>
          </a:p>
          <a:p>
            <a:pPr lvl="0" defTabSz="457200"/>
            <a:r>
              <a:rPr lang="en-US" sz="1400" dirty="0" smtClean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}</a:t>
            </a:r>
            <a:endParaRPr lang="en-US" sz="1400" dirty="0">
              <a:solidFill>
                <a:srgbClr val="323333"/>
              </a:solidFill>
              <a:latin typeface="Lucida Console" panose="020B0609040504020204" pitchFamily="49" charset="0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9" name="Shape 270"/>
          <p:cNvSpPr/>
          <p:nvPr/>
        </p:nvSpPr>
        <p:spPr>
          <a:xfrm>
            <a:off x="321587" y="983902"/>
            <a:ext cx="4867675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400" b="1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457200" lvl="0" indent="-457200">
              <a:buFont typeface="Wingdings" panose="05000000000000000000" pitchFamily="2" charset="2"/>
              <a:buChar char="§"/>
              <a:defRPr sz="1800" b="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"/>
              </a:rPr>
              <a:t>Using annotation parameter</a:t>
            </a:r>
            <a:endParaRPr sz="2800" dirty="0">
              <a:solidFill>
                <a:srgbClr val="003567"/>
              </a:solidFill>
              <a:latin typeface="Cambria"/>
              <a:ea typeface="Cambria"/>
              <a:cs typeface="Cambria"/>
              <a:sym typeface="Helvetica"/>
            </a:endParaRPr>
          </a:p>
        </p:txBody>
      </p:sp>
      <p:sp>
        <p:nvSpPr>
          <p:cNvPr id="10" name="Shape 247"/>
          <p:cNvSpPr/>
          <p:nvPr/>
        </p:nvSpPr>
        <p:spPr>
          <a:xfrm>
            <a:off x="317712" y="3810000"/>
            <a:ext cx="8504886" cy="18288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rgbClr val="004281"/>
            </a:solidFill>
            <a:prstDash val="solid"/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wrap="square" lIns="91440" tIns="91440" rIns="91440" bIns="91440" numCol="1" anchor="t">
            <a:noAutofit/>
          </a:bodyPr>
          <a:lstStyle/>
          <a:p>
            <a:pPr lvl="0" defTabSz="457200"/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@Rule</a:t>
            </a:r>
          </a:p>
          <a:p>
            <a:pPr lvl="0" defTabSz="457200"/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public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</a:t>
            </a:r>
            <a:r>
              <a:rPr lang="en-US" sz="1400" dirty="0" err="1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ExpectedException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thrown </a:t>
            </a:r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=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</a:t>
            </a:r>
            <a:r>
              <a:rPr lang="en-US" sz="1400" dirty="0" err="1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ExpectedException</a:t>
            </a:r>
            <a:r>
              <a:rPr lang="en-US" sz="1400" dirty="0" err="1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.</a:t>
            </a:r>
            <a:r>
              <a:rPr lang="en-US" sz="1400" dirty="0" err="1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none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();</a:t>
            </a:r>
          </a:p>
          <a:p>
            <a:pPr lvl="0" defTabSz="457200"/>
            <a:endParaRPr lang="en-US" sz="1400" dirty="0">
              <a:solidFill>
                <a:srgbClr val="323333"/>
              </a:solidFill>
              <a:latin typeface="Lucida Console" panose="020B0609040504020204" pitchFamily="49" charset="0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@Test</a:t>
            </a:r>
          </a:p>
          <a:p>
            <a:pPr lvl="0" defTabSz="457200"/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public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void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</a:t>
            </a:r>
            <a:r>
              <a:rPr lang="en-US" sz="1400" dirty="0" err="1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shouldTestExceptionMessage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() throws </a:t>
            </a:r>
            <a:r>
              <a:rPr lang="en-US" sz="1400" dirty="0" err="1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IndexOutOfBoundsException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{</a:t>
            </a:r>
          </a:p>
          <a:p>
            <a:pPr lvl="0" defTabSz="457200"/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   </a:t>
            </a:r>
            <a:r>
              <a:rPr lang="en-US" sz="1400" dirty="0" smtClean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...</a:t>
            </a:r>
            <a:endParaRPr lang="en-US" sz="1400" dirty="0" smtClean="0">
              <a:solidFill>
                <a:srgbClr val="323333"/>
              </a:solidFill>
              <a:latin typeface="Lucida Console" panose="020B0609040504020204" pitchFamily="49" charset="0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lang="en-US" sz="1400" dirty="0" smtClean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   </a:t>
            </a:r>
            <a:r>
              <a:rPr lang="en-US" sz="1400" dirty="0" err="1" smtClean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list</a:t>
            </a:r>
            <a:r>
              <a:rPr lang="en-US" sz="1400" dirty="0" err="1" smtClean="0">
                <a:solidFill>
                  <a:srgbClr val="A71D5D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.</a:t>
            </a:r>
            <a:r>
              <a:rPr lang="en-US" sz="1400" dirty="0" err="1" smtClean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get</a:t>
            </a:r>
            <a:r>
              <a:rPr lang="en-US" sz="1400" dirty="0" smtClean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(</a:t>
            </a:r>
            <a:r>
              <a:rPr lang="en-US" sz="1400" dirty="0" smtClean="0">
                <a:solidFill>
                  <a:srgbClr val="0086B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0</a:t>
            </a:r>
            <a:r>
              <a:rPr lang="en-US" sz="1400" dirty="0" smtClean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); </a:t>
            </a:r>
            <a:r>
              <a:rPr lang="en-US" sz="1400" dirty="0" smtClean="0">
                <a:solidFill>
                  <a:srgbClr val="969896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// execution will never get past this line</a:t>
            </a:r>
            <a:endParaRPr lang="en-US" sz="1400" dirty="0" smtClean="0">
              <a:solidFill>
                <a:srgbClr val="323333"/>
              </a:solidFill>
              <a:latin typeface="Lucida Console" panose="020B0609040504020204" pitchFamily="49" charset="0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lang="en-US" sz="1400" dirty="0" smtClean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}</a:t>
            </a:r>
            <a:endParaRPr lang="en-US" sz="1400" dirty="0">
              <a:solidFill>
                <a:srgbClr val="323333"/>
              </a:solidFill>
              <a:latin typeface="Lucida Console" panose="020B0609040504020204" pitchFamily="49" charset="0"/>
              <a:ea typeface="Menlo Regular"/>
              <a:cs typeface="Menlo Regular"/>
              <a:sym typeface="Menlo Regular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25</a:t>
            </a:fld>
            <a:endParaRPr sz="1000"/>
          </a:p>
        </p:txBody>
      </p:sp>
      <p:sp>
        <p:nvSpPr>
          <p:cNvPr id="267" name="Shape 267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1F497D"/>
                </a:solidFill>
              </a:rPr>
              <a:t>Parameterizing testing</a:t>
            </a:r>
            <a:endParaRPr sz="2800" dirty="0">
              <a:solidFill>
                <a:srgbClr val="1F497D"/>
              </a:solidFill>
            </a:endParaRPr>
          </a:p>
        </p:txBody>
      </p:sp>
      <p:graphicFrame>
        <p:nvGraphicFramePr>
          <p:cNvPr id="268" name="Table 268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9" name="Shape 269"/>
          <p:cNvSpPr/>
          <p:nvPr/>
        </p:nvSpPr>
        <p:spPr>
          <a:xfrm>
            <a:off x="381734" y="937737"/>
            <a:ext cx="9239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457200"/>
            <a:endParaRPr sz="1400" dirty="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21588" y="1948192"/>
            <a:ext cx="5529715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400" b="1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457200" lvl="0" indent="-457200">
              <a:buFont typeface="Wingdings" panose="05000000000000000000" pitchFamily="2" charset="2"/>
              <a:buChar char="§"/>
              <a:defRPr sz="1800" b="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"/>
              </a:rPr>
              <a:t>@Parameters - </a:t>
            </a:r>
            <a:r>
              <a:rPr lang="en-US" sz="2800" b="0" dirty="0" err="1">
                <a:solidFill>
                  <a:srgbClr val="003567"/>
                </a:solidFill>
                <a:latin typeface="Cambria"/>
                <a:ea typeface="Cambria"/>
                <a:cs typeface="Cambria"/>
              </a:rPr>
              <a:t>org.junit.runners</a:t>
            </a:r>
            <a:endParaRPr sz="2800" b="0" dirty="0">
              <a:solidFill>
                <a:srgbClr val="003567"/>
              </a:solidFill>
              <a:latin typeface="Cambria"/>
              <a:ea typeface="Cambria"/>
              <a:cs typeface="Cambria"/>
              <a:sym typeface="Helvetica"/>
            </a:endParaRPr>
          </a:p>
        </p:txBody>
      </p:sp>
      <p:sp>
        <p:nvSpPr>
          <p:cNvPr id="8" name="Shape 247"/>
          <p:cNvSpPr/>
          <p:nvPr/>
        </p:nvSpPr>
        <p:spPr>
          <a:xfrm>
            <a:off x="321587" y="1507118"/>
            <a:ext cx="8504886" cy="356177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rgbClr val="004281"/>
            </a:solidFill>
            <a:prstDash val="solid"/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wrap="square" lIns="91440" tIns="91440" rIns="91440" bIns="91440" numCol="1" anchor="t">
            <a:noAutofit/>
          </a:bodyPr>
          <a:lstStyle/>
          <a:p>
            <a:pPr lvl="0" defTabSz="457200"/>
            <a:r>
              <a:rPr lang="en-US" sz="1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RunWith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Parameterized.class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endParaRPr lang="en-US" sz="1400" dirty="0">
              <a:solidFill>
                <a:srgbClr val="7030A0"/>
              </a:solidFill>
              <a:latin typeface="Lucida Console" panose="020B0609040504020204" pitchFamily="49" charset="0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9" name="Shape 270"/>
          <p:cNvSpPr/>
          <p:nvPr/>
        </p:nvSpPr>
        <p:spPr>
          <a:xfrm>
            <a:off x="321587" y="983902"/>
            <a:ext cx="287033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400" b="1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457200" lvl="0" indent="-457200">
              <a:buFont typeface="Wingdings" panose="05000000000000000000" pitchFamily="2" charset="2"/>
              <a:buChar char="§"/>
              <a:defRPr sz="1800" b="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"/>
              </a:rPr>
              <a:t>Custom runner</a:t>
            </a:r>
            <a:endParaRPr sz="2800" dirty="0">
              <a:solidFill>
                <a:srgbClr val="003567"/>
              </a:solidFill>
              <a:latin typeface="Cambria"/>
              <a:ea typeface="Cambria"/>
              <a:cs typeface="Cambria"/>
              <a:sym typeface="Helvetica"/>
            </a:endParaRPr>
          </a:p>
        </p:txBody>
      </p:sp>
      <p:sp>
        <p:nvSpPr>
          <p:cNvPr id="11" name="Shape 247"/>
          <p:cNvSpPr/>
          <p:nvPr/>
        </p:nvSpPr>
        <p:spPr>
          <a:xfrm>
            <a:off x="321588" y="2453972"/>
            <a:ext cx="8504886" cy="1203627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rgbClr val="004281"/>
            </a:solidFill>
            <a:prstDash val="solid"/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wrap="square" lIns="91440" tIns="91440" rIns="91440" bIns="91440" numCol="1" anchor="t">
            <a:noAutofit/>
          </a:bodyPr>
          <a:lstStyle/>
          <a:p>
            <a:pPr lvl="0" defTabSz="457200"/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@Retention(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RetentionPolicy.RUNTIME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)</a:t>
            </a:r>
          </a:p>
          <a:p>
            <a:pPr lvl="0" defTabSz="457200"/>
            <a:r>
              <a:rPr lang="en-US" sz="1400" dirty="0" smtClean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@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Target({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ElementType.METHOD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})</a:t>
            </a:r>
          </a:p>
          <a:p>
            <a:pPr lvl="0" defTabSz="457200"/>
            <a:r>
              <a:rPr lang="en-US" sz="1400" dirty="0" smtClean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public 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@interface Parameters {</a:t>
            </a:r>
          </a:p>
          <a:p>
            <a:pPr lvl="0" defTabSz="457200"/>
            <a:r>
              <a:rPr lang="en-US" sz="1400" dirty="0" smtClean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String 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name() default "{index}";</a:t>
            </a:r>
          </a:p>
          <a:p>
            <a:pPr lvl="0" defTabSz="457200"/>
            <a:r>
              <a:rPr lang="en-US" sz="1400" dirty="0" smtClean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}</a:t>
            </a:r>
            <a:endParaRPr lang="en-US" sz="1400" dirty="0">
              <a:solidFill>
                <a:srgbClr val="7030A0"/>
              </a:solidFill>
              <a:latin typeface="Lucida Console" panose="020B0609040504020204" pitchFamily="49" charset="0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12" name="Shape 247"/>
          <p:cNvSpPr/>
          <p:nvPr/>
        </p:nvSpPr>
        <p:spPr>
          <a:xfrm>
            <a:off x="303506" y="4387460"/>
            <a:ext cx="8504886" cy="9804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rgbClr val="004281"/>
            </a:solidFill>
            <a:prstDash val="solid"/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wrap="square" lIns="91440" tIns="91440" rIns="91440" bIns="91440" numCol="1" anchor="t">
            <a:noAutofit/>
          </a:bodyPr>
          <a:lstStyle/>
          <a:p>
            <a:pPr lvl="0" defTabSz="457200"/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@Parameters</a:t>
            </a:r>
          </a:p>
          <a:p>
            <a:pPr lvl="0" defTabSz="457200"/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public static 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Iterable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&lt;? extends Object&gt; data() {</a:t>
            </a:r>
          </a:p>
          <a:p>
            <a:pPr lvl="0" defTabSz="457200"/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    return 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Arrays.asList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("first test", "second test");</a:t>
            </a:r>
          </a:p>
          <a:p>
            <a:pPr lvl="0" defTabSz="457200"/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}</a:t>
            </a:r>
            <a:endParaRPr lang="en-US" sz="1400" dirty="0">
              <a:solidFill>
                <a:srgbClr val="7030A0"/>
              </a:solidFill>
              <a:latin typeface="Lucida Console" panose="020B0609040504020204" pitchFamily="49" charset="0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15" name="Shape 270"/>
          <p:cNvSpPr/>
          <p:nvPr/>
        </p:nvSpPr>
        <p:spPr>
          <a:xfrm>
            <a:off x="303506" y="3886200"/>
            <a:ext cx="1879678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400" b="1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457200" lvl="0" indent="-457200">
              <a:buFont typeface="Wingdings" panose="05000000000000000000" pitchFamily="2" charset="2"/>
              <a:buChar char="§"/>
              <a:defRPr sz="1800" b="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"/>
              </a:rPr>
              <a:t>Example</a:t>
            </a:r>
            <a:endParaRPr sz="2800" b="0" dirty="0">
              <a:solidFill>
                <a:srgbClr val="003567"/>
              </a:solidFill>
              <a:latin typeface="Cambria"/>
              <a:ea typeface="Cambria"/>
              <a:cs typeface="Cambri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517370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26</a:t>
            </a:fld>
            <a:endParaRPr sz="1000"/>
          </a:p>
        </p:txBody>
      </p:sp>
      <p:sp>
        <p:nvSpPr>
          <p:cNvPr id="267" name="Shape 267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1F497D"/>
                </a:solidFill>
              </a:rPr>
              <a:t>Parameterizing testing</a:t>
            </a:r>
            <a:endParaRPr sz="2800" dirty="0">
              <a:solidFill>
                <a:srgbClr val="1F497D"/>
              </a:solidFill>
            </a:endParaRPr>
          </a:p>
        </p:txBody>
      </p:sp>
      <p:graphicFrame>
        <p:nvGraphicFramePr>
          <p:cNvPr id="268" name="Table 268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9" name="Shape 269"/>
          <p:cNvSpPr/>
          <p:nvPr/>
        </p:nvSpPr>
        <p:spPr>
          <a:xfrm>
            <a:off x="381734" y="937737"/>
            <a:ext cx="9239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457200"/>
            <a:endParaRPr sz="1400" dirty="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13" name="Shape 270"/>
          <p:cNvSpPr/>
          <p:nvPr/>
        </p:nvSpPr>
        <p:spPr>
          <a:xfrm>
            <a:off x="306090" y="1119888"/>
            <a:ext cx="5494449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400" b="1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457200" lvl="0" indent="-457200">
              <a:buFont typeface="Wingdings" panose="05000000000000000000" pitchFamily="2" charset="2"/>
              <a:buChar char="§"/>
              <a:defRPr sz="1800" b="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"/>
              </a:rPr>
              <a:t>@Parameter - </a:t>
            </a:r>
            <a:r>
              <a:rPr lang="en-US" sz="2800" b="0" dirty="0" err="1" smtClean="0">
                <a:solidFill>
                  <a:srgbClr val="003567"/>
                </a:solidFill>
                <a:latin typeface="Cambria"/>
                <a:ea typeface="Cambria"/>
                <a:cs typeface="Cambria"/>
              </a:rPr>
              <a:t>org.junit.runners</a:t>
            </a:r>
            <a:endParaRPr sz="2800" b="0" dirty="0">
              <a:solidFill>
                <a:srgbClr val="003567"/>
              </a:solidFill>
              <a:latin typeface="Cambria"/>
              <a:ea typeface="Cambria"/>
              <a:cs typeface="Cambria"/>
              <a:sym typeface="Helvetica"/>
            </a:endParaRPr>
          </a:p>
        </p:txBody>
      </p:sp>
      <p:sp>
        <p:nvSpPr>
          <p:cNvPr id="14" name="Shape 247"/>
          <p:cNvSpPr/>
          <p:nvPr/>
        </p:nvSpPr>
        <p:spPr>
          <a:xfrm>
            <a:off x="381734" y="1652144"/>
            <a:ext cx="8504886" cy="1243455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rgbClr val="004281"/>
            </a:solidFill>
            <a:prstDash val="solid"/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wrap="square" lIns="91440" tIns="91440" rIns="91440" bIns="91440" numCol="1" anchor="t">
            <a:noAutofit/>
          </a:bodyPr>
          <a:lstStyle/>
          <a:p>
            <a:pPr lvl="0" defTabSz="457200"/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@Retention(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RetentionPolicy.RUNTIME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)</a:t>
            </a:r>
          </a:p>
          <a:p>
            <a:pPr lvl="0" defTabSz="457200"/>
            <a:r>
              <a:rPr lang="en-US" sz="1400" dirty="0" smtClean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@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Target({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ElementType.FIELD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})</a:t>
            </a:r>
          </a:p>
          <a:p>
            <a:pPr lvl="0" defTabSz="457200"/>
            <a:r>
              <a:rPr lang="en-US" sz="1400" dirty="0" smtClean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public 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@interface Parameter {</a:t>
            </a:r>
          </a:p>
          <a:p>
            <a:pPr lvl="0" defTabSz="457200"/>
            <a:r>
              <a:rPr lang="en-US" sz="1400" dirty="0" smtClean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   </a:t>
            </a:r>
            <a:r>
              <a:rPr lang="en-US" sz="1400" dirty="0" err="1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int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value() default 0;</a:t>
            </a:r>
          </a:p>
          <a:p>
            <a:pPr lvl="0" defTabSz="457200"/>
            <a:r>
              <a:rPr lang="en-US" sz="1400" dirty="0" smtClean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}</a:t>
            </a:r>
            <a:endParaRPr lang="en-US" sz="1400" dirty="0">
              <a:solidFill>
                <a:srgbClr val="7030A0"/>
              </a:solidFill>
              <a:latin typeface="Lucida Console" panose="020B0609040504020204" pitchFamily="49" charset="0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15" name="Shape 247"/>
          <p:cNvSpPr/>
          <p:nvPr/>
        </p:nvSpPr>
        <p:spPr>
          <a:xfrm>
            <a:off x="381000" y="3515680"/>
            <a:ext cx="8504886" cy="5715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rgbClr val="004281"/>
            </a:solidFill>
            <a:prstDash val="solid"/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wrap="square" lIns="91440" tIns="91440" rIns="91440" bIns="91440" numCol="1" anchor="t">
            <a:noAutofit/>
          </a:bodyPr>
          <a:lstStyle/>
          <a:p>
            <a:pPr lvl="0" defTabSz="457200"/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@Parameter(value = 1)</a:t>
            </a:r>
          </a:p>
          <a:p>
            <a:pPr lvl="0" defTabSz="457200"/>
            <a:r>
              <a:rPr lang="en-US" sz="1400" dirty="0" smtClean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public </a:t>
            </a:r>
            <a:r>
              <a:rPr lang="en-US" sz="1400" dirty="0" err="1" smtClean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int</a:t>
            </a:r>
            <a:r>
              <a:rPr lang="en-US" sz="1400" dirty="0" smtClean="0">
                <a:solidFill>
                  <a:srgbClr val="7030A0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rPr>
              <a:t> expected;</a:t>
            </a:r>
            <a:endParaRPr lang="en-US" sz="1400" dirty="0">
              <a:solidFill>
                <a:srgbClr val="7030A0"/>
              </a:solidFill>
              <a:latin typeface="Lucida Console" panose="020B0609040504020204" pitchFamily="49" charset="0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16" name="Shape 270"/>
          <p:cNvSpPr/>
          <p:nvPr/>
        </p:nvSpPr>
        <p:spPr>
          <a:xfrm>
            <a:off x="381734" y="2992464"/>
            <a:ext cx="1879678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400" b="1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457200" lvl="0" indent="-457200">
              <a:buFont typeface="Wingdings" panose="05000000000000000000" pitchFamily="2" charset="2"/>
              <a:buChar char="§"/>
              <a:defRPr sz="1800" b="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3567"/>
                </a:solidFill>
                <a:latin typeface="Cambria"/>
                <a:ea typeface="Cambria"/>
                <a:cs typeface="Cambria"/>
                <a:sym typeface="Helvetica"/>
              </a:rPr>
              <a:t>Example</a:t>
            </a:r>
            <a:endParaRPr sz="2800" b="0" dirty="0">
              <a:solidFill>
                <a:srgbClr val="003567"/>
              </a:solidFill>
              <a:latin typeface="Cambria"/>
              <a:ea typeface="Cambria"/>
              <a:cs typeface="Cambri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944984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27</a:t>
            </a:fld>
            <a:endParaRPr sz="1000"/>
          </a:p>
        </p:txBody>
      </p:sp>
      <p:sp>
        <p:nvSpPr>
          <p:cNvPr id="274" name="Shape 274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and maven integration</a:t>
            </a:r>
          </a:p>
        </p:txBody>
      </p:sp>
      <p:graphicFrame>
        <p:nvGraphicFramePr>
          <p:cNvPr id="275" name="Table 275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6" name="Shape 276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480878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 i="1" dirty="0">
                <a:latin typeface="Verdana"/>
                <a:ea typeface="Verdana"/>
                <a:cs typeface="Verdana"/>
                <a:sym typeface="Verdana"/>
              </a:rPr>
              <a:t>It’s supposed to be automatic, but you still have to press the button.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—John Brunner</a:t>
            </a:r>
          </a:p>
        </p:txBody>
      </p:sp>
      <p:grpSp>
        <p:nvGrpSpPr>
          <p:cNvPr id="279" name="Group 279"/>
          <p:cNvGrpSpPr/>
          <p:nvPr/>
        </p:nvGrpSpPr>
        <p:grpSpPr>
          <a:xfrm>
            <a:off x="394294" y="1739900"/>
            <a:ext cx="8355413" cy="1419078"/>
            <a:chOff x="0" y="0"/>
            <a:chExt cx="8355411" cy="1419077"/>
          </a:xfrm>
        </p:grpSpPr>
        <p:sp>
          <p:nvSpPr>
            <p:cNvPr id="277" name="Shape 277"/>
            <p:cNvSpPr/>
            <p:nvPr/>
          </p:nvSpPr>
          <p:spPr>
            <a:xfrm>
              <a:off x="0" y="0"/>
              <a:ext cx="8355411" cy="141907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114300"/>
              <a:ext cx="8355411" cy="129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&lt;</a:t>
              </a:r>
              <a:r>
                <a:rPr sz="1400" dirty="0">
                  <a:solidFill>
                    <a:srgbClr val="63A35C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dependency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&gt;</a:t>
              </a: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&lt;</a:t>
              </a:r>
              <a:r>
                <a:rPr sz="1400" dirty="0" err="1">
                  <a:solidFill>
                    <a:srgbClr val="63A35C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groupId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&gt;</a:t>
              </a:r>
              <a:r>
                <a:rPr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junit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&lt;/</a:t>
              </a:r>
              <a:r>
                <a:rPr sz="1400" dirty="0" err="1">
                  <a:solidFill>
                    <a:srgbClr val="63A35C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groupId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&gt;</a:t>
              </a: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&lt;</a:t>
              </a:r>
              <a:r>
                <a:rPr sz="1400" dirty="0" err="1">
                  <a:solidFill>
                    <a:srgbClr val="63A35C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artifactId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&gt;</a:t>
              </a:r>
              <a:r>
                <a:rPr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junit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&lt;/</a:t>
              </a:r>
              <a:r>
                <a:rPr sz="1400" dirty="0" err="1">
                  <a:solidFill>
                    <a:srgbClr val="63A35C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artifactId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&gt;</a:t>
              </a: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&lt;</a:t>
              </a:r>
              <a:r>
                <a:rPr sz="1400" dirty="0">
                  <a:solidFill>
                    <a:srgbClr val="63A35C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version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&gt;4.12&lt;/</a:t>
              </a:r>
              <a:r>
                <a:rPr sz="1400" dirty="0">
                  <a:solidFill>
                    <a:srgbClr val="63A35C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version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&gt;</a:t>
              </a: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&lt;</a:t>
              </a:r>
              <a:r>
                <a:rPr sz="1400" dirty="0">
                  <a:solidFill>
                    <a:srgbClr val="63A35C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scope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&gt;test&lt;/</a:t>
              </a:r>
              <a:r>
                <a:rPr sz="1400" dirty="0">
                  <a:solidFill>
                    <a:srgbClr val="63A35C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scope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&gt;</a:t>
              </a: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&lt;/</a:t>
              </a:r>
              <a:r>
                <a:rPr sz="1400" dirty="0">
                  <a:solidFill>
                    <a:srgbClr val="63A35C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dependency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&gt;</a:t>
              </a:r>
            </a:p>
          </p:txBody>
        </p:sp>
      </p:grpSp>
      <p:sp>
        <p:nvSpPr>
          <p:cNvPr id="280" name="Shape 280"/>
          <p:cNvSpPr/>
          <p:nvPr/>
        </p:nvSpPr>
        <p:spPr>
          <a:xfrm>
            <a:off x="394294" y="3390900"/>
            <a:ext cx="8355412" cy="2667745"/>
          </a:xfrm>
          <a:prstGeom prst="rect">
            <a:avLst/>
          </a:prstGeom>
          <a:solidFill>
            <a:srgbClr val="FFFFFF"/>
          </a:solidFill>
          <a:ln w="1270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/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&lt;build&gt;</a:t>
            </a:r>
          </a:p>
          <a:p>
            <a:pPr lvl="0" defTabSz="457200"/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   &lt;plugins&gt;</a:t>
            </a:r>
          </a:p>
          <a:p>
            <a:pPr lvl="0" defTabSz="457200"/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   [...]</a:t>
            </a:r>
          </a:p>
          <a:p>
            <a:pPr lvl="0" defTabSz="457200"/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      &lt;plugin&gt;</a:t>
            </a:r>
          </a:p>
          <a:p>
            <a:pPr lvl="0" defTabSz="457200"/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         &lt;</a:t>
            </a:r>
            <a:r>
              <a:rPr sz="1400" dirty="0" err="1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artifactId</a:t>
            </a:r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&gt;maven-surefire-plugin&lt;/</a:t>
            </a:r>
            <a:r>
              <a:rPr sz="1400" dirty="0" err="1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artifactId</a:t>
            </a:r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&gt;</a:t>
            </a:r>
          </a:p>
          <a:p>
            <a:pPr lvl="0" defTabSz="457200"/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         &lt;configuration&gt;</a:t>
            </a:r>
          </a:p>
          <a:p>
            <a:pPr lvl="0" defTabSz="457200"/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            &lt;includes&gt;**/Test*.java&lt;/includes&gt;</a:t>
            </a:r>
          </a:p>
          <a:p>
            <a:pPr lvl="0" defTabSz="457200"/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         &lt;/configuration&gt;</a:t>
            </a:r>
          </a:p>
          <a:p>
            <a:pPr lvl="0" defTabSz="457200"/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      &lt;/plugin&gt;</a:t>
            </a:r>
          </a:p>
          <a:p>
            <a:pPr lvl="0" defTabSz="457200"/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   [...]</a:t>
            </a:r>
          </a:p>
          <a:p>
            <a:pPr lvl="0" defTabSz="457200"/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   &lt;/plugins&gt;</a:t>
            </a:r>
          </a:p>
          <a:p>
            <a:pPr lvl="0" defTabSz="457200"/>
            <a:r>
              <a:rPr sz="1400" dirty="0">
                <a:latin typeface="Lucida Console" panose="020B0609040504020204" pitchFamily="49" charset="0"/>
                <a:ea typeface="Courier New"/>
                <a:cs typeface="Courier New"/>
                <a:sym typeface="Courier New"/>
              </a:rPr>
              <a:t>&lt;/build&gt;</a:t>
            </a:r>
          </a:p>
        </p:txBody>
      </p:sp>
      <p:sp>
        <p:nvSpPr>
          <p:cNvPr id="281" name="Shape 281"/>
          <p:cNvSpPr/>
          <p:nvPr/>
        </p:nvSpPr>
        <p:spPr>
          <a:xfrm>
            <a:off x="1352124" y="6290567"/>
            <a:ext cx="175155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 dirty="0"/>
              <a:t>TODO: example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28</a:t>
            </a:fld>
            <a:endParaRPr sz="1000"/>
          </a:p>
        </p:txBody>
      </p:sp>
      <p:sp>
        <p:nvSpPr>
          <p:cNvPr id="284" name="Shape 284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and gradle integration</a:t>
            </a:r>
          </a:p>
        </p:txBody>
      </p:sp>
      <p:graphicFrame>
        <p:nvGraphicFramePr>
          <p:cNvPr id="285" name="Table 285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89" name="Group 289"/>
          <p:cNvGrpSpPr/>
          <p:nvPr/>
        </p:nvGrpSpPr>
        <p:grpSpPr>
          <a:xfrm>
            <a:off x="381000" y="1030361"/>
            <a:ext cx="8534400" cy="1369158"/>
            <a:chOff x="0" y="0"/>
            <a:chExt cx="8355411" cy="1458840"/>
          </a:xfrm>
        </p:grpSpPr>
        <p:sp>
          <p:nvSpPr>
            <p:cNvPr id="287" name="Shape 287"/>
            <p:cNvSpPr/>
            <p:nvPr/>
          </p:nvSpPr>
          <p:spPr>
            <a:xfrm>
              <a:off x="0" y="0"/>
              <a:ext cx="8355411" cy="141907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91440" tIns="91440" rIns="91440" bIns="91440" numCol="1" anchor="t">
              <a:noAutofit/>
            </a:bodyPr>
            <a:lstStyle/>
            <a:p>
              <a:pPr lvl="0" defTabSz="457200">
                <a:defRPr sz="12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114300"/>
              <a:ext cx="8355411" cy="1344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40" tIns="91440" rIns="91440" bIns="91440" numCol="1" anchor="t">
              <a:spAutoFit/>
            </a:bodyPr>
            <a:lstStyle/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apply </a:t>
              </a:r>
              <a:r>
                <a:rPr sz="1400" dirty="0">
                  <a:solidFill>
                    <a:srgbClr val="0086B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plugin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: </a:t>
              </a:r>
              <a:r>
                <a:rPr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'java'</a:t>
              </a:r>
              <a:endParaRPr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endParaRPr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dependencies {</a:t>
              </a: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 </a:t>
              </a:r>
              <a:r>
                <a:rPr sz="1400" dirty="0" err="1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testCompile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 </a:t>
              </a:r>
              <a:r>
                <a:rPr sz="1400" dirty="0">
                  <a:solidFill>
                    <a:srgbClr val="183691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'junit:junit:4.12'</a:t>
              </a:r>
              <a:endParaRPr sz="1400" dirty="0">
                <a:solidFill>
                  <a:srgbClr val="323333"/>
                </a:solidFill>
                <a:latin typeface="Lucida Console" panose="020B0609040504020204" pitchFamily="49" charset="0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  <a:ea typeface="Menlo Regular"/>
                  <a:cs typeface="Menlo Regular"/>
                  <a:sym typeface="Menlo Regular"/>
                </a:rPr>
                <a:t>}</a:t>
              </a:r>
            </a:p>
          </p:txBody>
        </p:sp>
      </p:grpSp>
      <p:sp>
        <p:nvSpPr>
          <p:cNvPr id="290" name="Shape 290"/>
          <p:cNvSpPr/>
          <p:nvPr/>
        </p:nvSpPr>
        <p:spPr>
          <a:xfrm>
            <a:off x="412324" y="5020567"/>
            <a:ext cx="175155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 dirty="0"/>
              <a:t>TODO: example</a:t>
            </a:r>
          </a:p>
        </p:txBody>
      </p:sp>
      <p:sp>
        <p:nvSpPr>
          <p:cNvPr id="291" name="Shape 291"/>
          <p:cNvSpPr/>
          <p:nvPr/>
        </p:nvSpPr>
        <p:spPr>
          <a:xfrm>
            <a:off x="381000" y="2652793"/>
            <a:ext cx="7190426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300" i="1">
                <a:solidFill>
                  <a:srgbClr val="32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300" dirty="0">
                <a:solidFill>
                  <a:srgbClr val="323333"/>
                </a:solidFill>
                <a:latin typeface="Cambria" panose="02040503050406030204" pitchFamily="18" charset="0"/>
              </a:rPr>
              <a:t>In order to be more Maven-like, starting in version 4.11, there is only the </a:t>
            </a:r>
            <a:r>
              <a:rPr sz="1300" dirty="0" err="1">
                <a:solidFill>
                  <a:srgbClr val="323333"/>
                </a:solidFill>
                <a:latin typeface="Cambria" panose="02040503050406030204" pitchFamily="18" charset="0"/>
              </a:rPr>
              <a:t>junit:junit</a:t>
            </a:r>
            <a:r>
              <a:rPr sz="1300" dirty="0">
                <a:solidFill>
                  <a:srgbClr val="323333"/>
                </a:solidFill>
                <a:latin typeface="Cambria" panose="02040503050406030204" pitchFamily="18" charset="0"/>
              </a:rPr>
              <a:t> artifact which </a:t>
            </a:r>
            <a:endParaRPr lang="en-US" sz="1300" dirty="0" smtClean="0">
              <a:solidFill>
                <a:srgbClr val="323333"/>
              </a:solidFill>
              <a:latin typeface="Cambria" panose="02040503050406030204" pitchFamily="18" charset="0"/>
            </a:endParaRPr>
          </a:p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300" dirty="0" smtClean="0">
                <a:solidFill>
                  <a:srgbClr val="323333"/>
                </a:solidFill>
                <a:latin typeface="Cambria" panose="02040503050406030204" pitchFamily="18" charset="0"/>
              </a:rPr>
              <a:t>uses </a:t>
            </a:r>
            <a:r>
              <a:rPr sz="1300" dirty="0">
                <a:solidFill>
                  <a:srgbClr val="323333"/>
                </a:solidFill>
                <a:latin typeface="Cambria" panose="02040503050406030204" pitchFamily="18" charset="0"/>
              </a:rPr>
              <a:t>a transitive dependency on </a:t>
            </a:r>
            <a:r>
              <a:rPr sz="1300" dirty="0" err="1">
                <a:solidFill>
                  <a:srgbClr val="323333"/>
                </a:solidFill>
                <a:latin typeface="Cambria" panose="02040503050406030204" pitchFamily="18" charset="0"/>
              </a:rPr>
              <a:t>hamcrest</a:t>
            </a:r>
            <a:r>
              <a:rPr sz="1300" dirty="0">
                <a:solidFill>
                  <a:srgbClr val="323333"/>
                </a:solidFill>
                <a:latin typeface="Cambria" panose="02040503050406030204" pitchFamily="18" charset="0"/>
              </a:rPr>
              <a:t>-core</a:t>
            </a:r>
          </a:p>
        </p:txBody>
      </p:sp>
      <p:grpSp>
        <p:nvGrpSpPr>
          <p:cNvPr id="294" name="Group 294"/>
          <p:cNvGrpSpPr/>
          <p:nvPr/>
        </p:nvGrpSpPr>
        <p:grpSpPr>
          <a:xfrm>
            <a:off x="381000" y="3429000"/>
            <a:ext cx="8355413" cy="404665"/>
            <a:chOff x="0" y="0"/>
            <a:chExt cx="8355411" cy="404664"/>
          </a:xfrm>
        </p:grpSpPr>
        <p:sp>
          <p:nvSpPr>
            <p:cNvPr id="292" name="Shape 292"/>
            <p:cNvSpPr/>
            <p:nvPr/>
          </p:nvSpPr>
          <p:spPr>
            <a:xfrm>
              <a:off x="0" y="0"/>
              <a:ext cx="8355411" cy="40466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0" y="114300"/>
              <a:ext cx="8355411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</a:rPr>
                <a:t>./</a:t>
              </a:r>
              <a:r>
                <a:rPr sz="1400" dirty="0" err="1">
                  <a:solidFill>
                    <a:srgbClr val="323333"/>
                  </a:solidFill>
                  <a:latin typeface="Lucida Console" panose="020B0609040504020204" pitchFamily="49" charset="0"/>
                </a:rPr>
                <a:t>gradle</a:t>
              </a:r>
              <a:r>
                <a:rPr sz="1400" dirty="0">
                  <a:solidFill>
                    <a:srgbClr val="323333"/>
                  </a:solidFill>
                  <a:latin typeface="Lucida Console" panose="020B0609040504020204" pitchFamily="49" charset="0"/>
                </a:rPr>
                <a:t> test</a:t>
              </a:r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29</a:t>
            </a:fld>
            <a:endParaRPr sz="1000"/>
          </a:p>
        </p:txBody>
      </p:sp>
      <p:sp>
        <p:nvSpPr>
          <p:cNvPr id="297" name="Shape 297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FIRST properties of a good test</a:t>
            </a:r>
          </a:p>
        </p:txBody>
      </p:sp>
      <p:graphicFrame>
        <p:nvGraphicFramePr>
          <p:cNvPr id="298" name="Table 298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9" name="Shape 299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ast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solated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epeatable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elf-validating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imely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3</a:t>
            </a:fld>
            <a:endParaRPr sz="1000"/>
          </a:p>
        </p:txBody>
      </p:sp>
      <p:sp>
        <p:nvSpPr>
          <p:cNvPr id="121" name="Shape 121"/>
          <p:cNvSpPr>
            <a:spLocks noGrp="1"/>
          </p:cNvSpPr>
          <p:nvPr>
            <p:ph type="body" idx="4294967295"/>
          </p:nvPr>
        </p:nvSpPr>
        <p:spPr>
          <a:xfrm>
            <a:off x="493711" y="2989261"/>
            <a:ext cx="8202615" cy="135890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SzTx/>
              <a:buNone/>
              <a:defRPr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What is Unit Testing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493711" y="2427286"/>
            <a:ext cx="8202615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600"/>
              </a:spcBef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Module 1</a:t>
            </a:r>
          </a:p>
        </p:txBody>
      </p:sp>
    </p:spTree>
  </p:cSld>
  <p:clrMapOvr>
    <a:masterClrMapping/>
  </p:clrMapOvr>
  <p:transition spd="med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30</a:t>
            </a:fld>
            <a:endParaRPr sz="1000"/>
          </a:p>
        </p:txBody>
      </p:sp>
      <p:sp>
        <p:nvSpPr>
          <p:cNvPr id="302" name="Shape 302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F497D"/>
                </a:solidFill>
              </a:rPr>
              <a:t>Right-BICEP</a:t>
            </a:r>
          </a:p>
        </p:txBody>
      </p:sp>
      <p:graphicFrame>
        <p:nvGraphicFramePr>
          <p:cNvPr id="303" name="Table 303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4" name="Shape 304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4516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Right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- Are the results </a:t>
            </a:r>
            <a:r>
              <a:rPr sz="2800" i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right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Are all the </a:t>
            </a:r>
            <a:r>
              <a:rPr sz="2800" i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boundary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conditions correct?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Can you check </a:t>
            </a:r>
            <a:r>
              <a:rPr sz="2800" i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inverse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relationships?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Can you </a:t>
            </a:r>
            <a:r>
              <a:rPr sz="2800" i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cross-check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results using other means?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Can you force error conditions to happen?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3400" lvl="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Are </a:t>
            </a:r>
            <a:r>
              <a:rPr sz="2800" i="1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performance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characteristics within bounds?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31</a:t>
            </a:fld>
            <a:endParaRPr sz="1000"/>
          </a:p>
        </p:txBody>
      </p:sp>
      <p:sp>
        <p:nvSpPr>
          <p:cNvPr id="307" name="Shape 307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F497D"/>
                </a:solidFill>
              </a:rPr>
              <a:t>Boundary conditions — CORRECT</a:t>
            </a:r>
          </a:p>
        </p:txBody>
      </p:sp>
      <p:graphicFrame>
        <p:nvGraphicFramePr>
          <p:cNvPr id="308" name="Table 308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9" name="Shape 309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4516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00050" lvl="0" indent="-400050" defTabSz="438911">
              <a:spcBef>
                <a:spcPts val="0"/>
              </a:spcBef>
              <a:defRPr sz="1800"/>
            </a:pPr>
            <a:r>
              <a:rPr sz="2100" i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onformance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—Does the value conform to an expected format?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0050" lvl="0" indent="-400050" defTabSz="438911">
              <a:spcBef>
                <a:spcPts val="0"/>
              </a:spcBef>
              <a:defRPr sz="1800"/>
            </a:pPr>
            <a:r>
              <a:rPr sz="2100" i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rdering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—Is the set of values ordered or unordered as appropriate?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0050" lvl="0" indent="-400050" defTabSz="438911">
              <a:spcBef>
                <a:spcPts val="0"/>
              </a:spcBef>
              <a:defRPr sz="1800"/>
            </a:pPr>
            <a:r>
              <a:rPr sz="2100" i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ange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—Is the value within reasonable minimum and maximum values?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0050" lvl="0" indent="-400050" defTabSz="438911">
              <a:spcBef>
                <a:spcPts val="0"/>
              </a:spcBef>
              <a:defRPr sz="1800"/>
            </a:pPr>
            <a:r>
              <a:rPr sz="2100" i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eference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—Does the code reference anything external that isn’t under direct control of the code itself?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0050" lvl="0" indent="-400050" defTabSz="438911">
              <a:spcBef>
                <a:spcPts val="0"/>
              </a:spcBef>
              <a:defRPr sz="1800"/>
            </a:pPr>
            <a:r>
              <a:rPr sz="2100" i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xistence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—Does the value exist (is it non-</a:t>
            </a:r>
            <a:r>
              <a:rPr sz="2100">
                <a:solidFill>
                  <a:srgbClr val="222299"/>
                </a:solidFill>
                <a:latin typeface="Cambria"/>
                <a:ea typeface="Cambria"/>
                <a:cs typeface="Cambria"/>
                <a:sym typeface="Cambria"/>
              </a:rPr>
              <a:t>null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nonzero, present in a set, and so on)?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0050" lvl="0" indent="-400050" defTabSz="438911">
              <a:spcBef>
                <a:spcPts val="0"/>
              </a:spcBef>
              <a:defRPr sz="1800"/>
            </a:pPr>
            <a:r>
              <a:rPr sz="2100" i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ardinality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—Are there exactly enough values?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0050" lvl="0" indent="-400050" defTabSz="438911">
              <a:spcBef>
                <a:spcPts val="0"/>
              </a:spcBef>
              <a:defRPr sz="1800"/>
            </a:pPr>
            <a:r>
              <a:rPr sz="2100" i="1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ime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(absolute and relative)—Is everything happening in order? At the right time? In time?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32</a:t>
            </a:fld>
            <a:endParaRPr sz="1000"/>
          </a:p>
        </p:txBody>
      </p:sp>
      <p:sp>
        <p:nvSpPr>
          <p:cNvPr id="312" name="Shape 312"/>
          <p:cNvSpPr>
            <a:spLocks noGrp="1"/>
          </p:cNvSpPr>
          <p:nvPr>
            <p:ph type="body" idx="4294967295"/>
          </p:nvPr>
        </p:nvSpPr>
        <p:spPr>
          <a:xfrm>
            <a:off x="450850" y="1411287"/>
            <a:ext cx="8477250" cy="8461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5600" lvl="0" indent="-355600">
              <a:buClr>
                <a:srgbClr val="404040"/>
              </a:buClr>
              <a:buSzPct val="100000"/>
              <a:buFontTx/>
              <a:buAutoNum type="arabicPeriod"/>
              <a:defRPr sz="2000">
                <a:solidFill>
                  <a:srgbClr val="00206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33</a:t>
            </a:fld>
            <a:endParaRPr sz="1000"/>
          </a:p>
        </p:txBody>
      </p:sp>
      <p:sp>
        <p:nvSpPr>
          <p:cNvPr id="315" name="Shape 315"/>
          <p:cNvSpPr>
            <a:spLocks noGrp="1"/>
          </p:cNvSpPr>
          <p:nvPr>
            <p:ph type="body" idx="4294967295"/>
          </p:nvPr>
        </p:nvSpPr>
        <p:spPr>
          <a:xfrm>
            <a:off x="450850" y="1411287"/>
            <a:ext cx="8477250" cy="22161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79306" lvl="0" indent="-379306" defTabSz="877823">
              <a:spcBef>
                <a:spcPts val="500"/>
              </a:spcBef>
              <a:buClr>
                <a:srgbClr val="404040"/>
              </a:buClr>
              <a:buSzPct val="100000"/>
              <a:buFontTx/>
              <a:buAutoNum type="arabicPeriod"/>
              <a:defRPr sz="1800"/>
            </a:pPr>
            <a:r>
              <a:rPr sz="1919">
                <a:solidFill>
                  <a:srgbClr val="002060"/>
                </a:solidFill>
              </a:rPr>
              <a:t>Pragmatic Unit Testing in Java with Junit (Pragmatic Programmers) Andy Hunt, Dave Thomas</a:t>
            </a:r>
            <a:endParaRPr sz="1727"/>
          </a:p>
          <a:p>
            <a:pPr marL="379306" lvl="0" indent="-379306" defTabSz="877823">
              <a:spcBef>
                <a:spcPts val="500"/>
              </a:spcBef>
              <a:buClr>
                <a:srgbClr val="404040"/>
              </a:buClr>
              <a:buSzPct val="100000"/>
              <a:buFontTx/>
              <a:buAutoNum type="arabicPeriod"/>
              <a:defRPr sz="1800"/>
            </a:pPr>
            <a:r>
              <a:rPr sz="1919">
                <a:solidFill>
                  <a:srgbClr val="002060"/>
                </a:solidFill>
              </a:rPr>
              <a:t>Growing Object-Oriented Software, Guided by Tests                     Steve Freeman, Nat Pryce</a:t>
            </a:r>
            <a:endParaRPr sz="1727"/>
          </a:p>
          <a:p>
            <a:pPr marL="379306" lvl="0" indent="-379306" defTabSz="877823">
              <a:spcBef>
                <a:spcPts val="500"/>
              </a:spcBef>
              <a:buClr>
                <a:srgbClr val="404040"/>
              </a:buClr>
              <a:buSzPct val="100000"/>
              <a:buFontTx/>
              <a:buAutoNum type="arabicPeriod"/>
              <a:defRPr sz="1800"/>
            </a:pPr>
            <a:r>
              <a:rPr sz="1919">
                <a:solidFill>
                  <a:srgbClr val="002060"/>
                </a:solidFill>
              </a:rPr>
              <a:t>JUnit in Action, Second Edition</a:t>
            </a:r>
            <a:br>
              <a:rPr sz="1919">
                <a:solidFill>
                  <a:srgbClr val="002060"/>
                </a:solidFill>
              </a:rPr>
            </a:br>
            <a:r>
              <a:rPr sz="1919">
                <a:solidFill>
                  <a:srgbClr val="002060"/>
                </a:solidFill>
              </a:rPr>
              <a:t>Petar Tahchiev, Felipe Leme, Vincent Massol, and Gary Gregory</a:t>
            </a:r>
          </a:p>
          <a:p>
            <a:pPr marL="341375" lvl="0" indent="-341375" defTabSz="877823">
              <a:spcBef>
                <a:spcPts val="500"/>
              </a:spcBef>
              <a:buClr>
                <a:srgbClr val="404040"/>
              </a:buClr>
              <a:buSzPct val="100000"/>
              <a:buFontTx/>
              <a:buAutoNum type="arabicPeriod"/>
              <a:defRPr sz="1800"/>
            </a:pPr>
            <a:r>
              <a:rPr sz="1727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https://github.com/junit-team/junit4/wiki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34</a:t>
            </a:fld>
            <a:endParaRPr sz="1000"/>
          </a:p>
        </p:txBody>
      </p:sp>
    </p:spTree>
  </p:cSld>
  <p:clrMapOvr>
    <a:masterClrMapping/>
  </p:clrMapOvr>
  <p:transition spd="med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35</a:t>
            </a:fld>
            <a:endParaRPr sz="10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4</a:t>
            </a:fld>
            <a:endParaRPr sz="1000"/>
          </a:p>
        </p:txBody>
      </p:sp>
      <p:sp>
        <p:nvSpPr>
          <p:cNvPr id="127" name="Shape 127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Unit testing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4294967295"/>
          </p:nvPr>
        </p:nvSpPr>
        <p:spPr>
          <a:xfrm>
            <a:off x="282575" y="1165224"/>
            <a:ext cx="8229600" cy="512494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33400" lvl="0" indent="-533400">
              <a:defRPr sz="1800"/>
            </a:pPr>
            <a:r>
              <a:rPr sz="2800" dirty="0">
                <a:solidFill>
                  <a:srgbClr val="003567"/>
                </a:solidFill>
              </a:rPr>
              <a:t>The goal of unit testing is to segregate each part of the program and test that the individual parts are working correctly</a:t>
            </a:r>
          </a:p>
          <a:p>
            <a:pPr lvl="0">
              <a:defRPr sz="1800"/>
            </a:pPr>
            <a:endParaRPr dirty="0">
              <a:solidFill>
                <a:srgbClr val="003567"/>
              </a:solidFill>
            </a:endParaRPr>
          </a:p>
          <a:p>
            <a:pPr marL="533400" lvl="0" indent="-533400">
              <a:defRPr sz="1800"/>
            </a:pPr>
            <a:r>
              <a:rPr sz="2800" dirty="0">
                <a:solidFill>
                  <a:srgbClr val="003567"/>
                </a:solidFill>
              </a:rPr>
              <a:t>This means that for any function or procedure when a set of inputs are given then it should return the proper values</a:t>
            </a:r>
          </a:p>
          <a:p>
            <a:pPr lvl="0">
              <a:defRPr sz="1800"/>
            </a:pPr>
            <a:endParaRPr dirty="0">
              <a:solidFill>
                <a:srgbClr val="003567"/>
              </a:solidFill>
            </a:endParaRPr>
          </a:p>
          <a:p>
            <a:pPr marL="533400" lvl="0" indent="-533400">
              <a:defRPr sz="1800"/>
            </a:pPr>
            <a:r>
              <a:rPr sz="2800" dirty="0">
                <a:solidFill>
                  <a:srgbClr val="003567"/>
                </a:solidFill>
              </a:rPr>
              <a:t>A unit test provides a written contract that the piece of code must assure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5</a:t>
            </a:fld>
            <a:endParaRPr sz="1000"/>
          </a:p>
        </p:txBody>
      </p:sp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Unit testing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33400" lvl="0" indent="-533400">
              <a:defRPr sz="1800"/>
            </a:pPr>
            <a:r>
              <a:rPr sz="2800">
                <a:solidFill>
                  <a:srgbClr val="003567"/>
                </a:solidFill>
              </a:rPr>
              <a:t>«White Box» testing method is used for executing the unit test</a:t>
            </a:r>
          </a:p>
          <a:p>
            <a:pPr lvl="0">
              <a:defRPr sz="1800"/>
            </a:pPr>
            <a:endParaRPr>
              <a:solidFill>
                <a:srgbClr val="003567"/>
              </a:solidFill>
            </a:endParaRPr>
          </a:p>
          <a:p>
            <a:pPr marL="533400" lvl="0" indent="-533400">
              <a:defRPr sz="1800"/>
            </a:pPr>
            <a:r>
              <a:rPr sz="2800">
                <a:solidFill>
                  <a:srgbClr val="003567"/>
                </a:solidFill>
              </a:rPr>
              <a:t>Unit testing should be done before Integration testing</a:t>
            </a:r>
          </a:p>
          <a:p>
            <a:pPr lvl="0">
              <a:defRPr sz="1800"/>
            </a:pPr>
            <a:endParaRPr>
              <a:solidFill>
                <a:srgbClr val="003567"/>
              </a:solidFill>
            </a:endParaRPr>
          </a:p>
          <a:p>
            <a:pPr marL="533400" lvl="0" indent="-533400">
              <a:defRPr sz="1800"/>
            </a:pPr>
            <a:r>
              <a:rPr sz="2800">
                <a:solidFill>
                  <a:srgbClr val="003567"/>
                </a:solidFill>
              </a:rPr>
              <a:t>Unit testing should be done by the developers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6</a:t>
            </a:fld>
            <a:endParaRPr sz="1000"/>
          </a:p>
        </p:txBody>
      </p:sp>
      <p:sp>
        <p:nvSpPr>
          <p:cNvPr id="135" name="Shape 135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Why should we test?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4294967295"/>
          </p:nvPr>
        </p:nvSpPr>
        <p:spPr>
          <a:xfrm>
            <a:off x="282575" y="1165225"/>
            <a:ext cx="8229600" cy="509245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98144" lvl="0" indent="-398144" defTabSz="868680">
              <a:defRPr sz="1800"/>
            </a:pPr>
            <a:r>
              <a:rPr sz="2200" u="sng" dirty="0">
                <a:solidFill>
                  <a:srgbClr val="003567"/>
                </a:solidFill>
              </a:rPr>
              <a:t>to decrease the numbers of defects</a:t>
            </a:r>
          </a:p>
          <a:p>
            <a:pPr marL="634919" lvl="1" indent="-361949" defTabSz="868680">
              <a:defRPr sz="1800"/>
            </a:pPr>
            <a:r>
              <a:rPr sz="2000" dirty="0">
                <a:solidFill>
                  <a:srgbClr val="003567"/>
                </a:solidFill>
              </a:rPr>
              <a:t>higher quality of the product</a:t>
            </a:r>
          </a:p>
          <a:p>
            <a:pPr marL="598724" lvl="1" indent="-325754" defTabSz="868680">
              <a:defRPr sz="1800"/>
            </a:pPr>
            <a:endParaRPr sz="2000" dirty="0">
              <a:solidFill>
                <a:srgbClr val="003567"/>
              </a:solidFill>
            </a:endParaRPr>
          </a:p>
          <a:p>
            <a:pPr marL="398144" lvl="0" indent="-398144" defTabSz="868680">
              <a:defRPr sz="1800"/>
            </a:pPr>
            <a:r>
              <a:rPr sz="2200" u="sng" dirty="0">
                <a:solidFill>
                  <a:srgbClr val="003567"/>
                </a:solidFill>
              </a:rPr>
              <a:t>to find the defect easier</a:t>
            </a:r>
          </a:p>
          <a:p>
            <a:pPr marL="634919" lvl="1" indent="-361949" defTabSz="868680">
              <a:defRPr sz="1800"/>
            </a:pPr>
            <a:r>
              <a:rPr sz="2000" dirty="0">
                <a:solidFill>
                  <a:srgbClr val="003567"/>
                </a:solidFill>
              </a:rPr>
              <a:t>unit testing allows to find problems early in the </a:t>
            </a:r>
            <a:r>
              <a:rPr sz="2000" dirty="0">
                <a:hlinkClick r:id="rId2"/>
              </a:rPr>
              <a:t>development cycle</a:t>
            </a:r>
            <a:endParaRPr sz="2000" dirty="0">
              <a:solidFill>
                <a:srgbClr val="003567"/>
              </a:solidFill>
            </a:endParaRPr>
          </a:p>
          <a:p>
            <a:pPr marL="325754" lvl="0" indent="-325754" defTabSz="868680">
              <a:defRPr sz="1800"/>
            </a:pPr>
            <a:endParaRPr sz="2200" dirty="0">
              <a:solidFill>
                <a:srgbClr val="003567"/>
              </a:solidFill>
            </a:endParaRPr>
          </a:p>
          <a:p>
            <a:pPr marL="398144" lvl="0" indent="-398144" defTabSz="868680">
              <a:defRPr sz="1800"/>
            </a:pPr>
            <a:r>
              <a:rPr sz="2200" u="sng" dirty="0">
                <a:solidFill>
                  <a:srgbClr val="003567"/>
                </a:solidFill>
              </a:rPr>
              <a:t>to increase the documentation</a:t>
            </a:r>
          </a:p>
          <a:p>
            <a:pPr marL="634919" lvl="1" indent="-361949" defTabSz="868680">
              <a:defRPr sz="1800"/>
            </a:pPr>
            <a:r>
              <a:rPr sz="2000" dirty="0">
                <a:solidFill>
                  <a:srgbClr val="003567"/>
                </a:solidFill>
              </a:rPr>
              <a:t>each test case or scenario is an additional source of information which describes the usage and behavior of the system</a:t>
            </a:r>
          </a:p>
          <a:p>
            <a:pPr marL="325754" lvl="0" indent="-325754" defTabSz="868680">
              <a:defRPr sz="1800"/>
            </a:pPr>
            <a:endParaRPr sz="2200" dirty="0">
              <a:solidFill>
                <a:srgbClr val="003567"/>
              </a:solidFill>
            </a:endParaRPr>
          </a:p>
          <a:p>
            <a:pPr marL="398144" lvl="0" indent="-398144" defTabSz="868680">
              <a:defRPr sz="1800"/>
            </a:pPr>
            <a:r>
              <a:rPr sz="2200" u="sng" dirty="0">
                <a:solidFill>
                  <a:srgbClr val="003567"/>
                </a:solidFill>
              </a:rPr>
              <a:t>to increase the development pace</a:t>
            </a:r>
          </a:p>
          <a:p>
            <a:pPr marL="634919" lvl="1" indent="-361949" defTabSz="868680">
              <a:defRPr sz="1800"/>
            </a:pPr>
            <a:r>
              <a:rPr sz="2000" dirty="0">
                <a:solidFill>
                  <a:srgbClr val="003567"/>
                </a:solidFill>
              </a:rPr>
              <a:t>reducing the technical debt on the way to deadline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7</a:t>
            </a:fld>
            <a:endParaRPr sz="1000"/>
          </a:p>
        </p:txBody>
      </p:sp>
      <p:sp>
        <p:nvSpPr>
          <p:cNvPr id="139" name="Shape 139"/>
          <p:cNvSpPr>
            <a:spLocks noGrp="1"/>
          </p:cNvSpPr>
          <p:nvPr>
            <p:ph type="body" idx="4294967295"/>
          </p:nvPr>
        </p:nvSpPr>
        <p:spPr>
          <a:xfrm>
            <a:off x="493711" y="2989261"/>
            <a:ext cx="8202615" cy="135890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SzTx/>
              <a:buNone/>
              <a:defRPr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Unit testing with JUnit</a:t>
            </a:r>
          </a:p>
        </p:txBody>
      </p:sp>
      <p:sp>
        <p:nvSpPr>
          <p:cNvPr id="140" name="Shape 140"/>
          <p:cNvSpPr/>
          <p:nvPr/>
        </p:nvSpPr>
        <p:spPr>
          <a:xfrm>
            <a:off x="493711" y="2427286"/>
            <a:ext cx="8202615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600"/>
              </a:spcBef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Module 2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8</a:t>
            </a:fld>
            <a:endParaRPr sz="1000"/>
          </a:p>
        </p:txBody>
      </p:sp>
      <p:sp>
        <p:nvSpPr>
          <p:cNvPr id="145" name="Shape 145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test structure 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282575" y="1165225"/>
            <a:ext cx="8229600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Font typeface="Wingdings" panose="05000000000000000000" pitchFamily="2" charset="2"/>
              <a:buChar char="§"/>
              <a:defRPr sz="1800"/>
            </a:pPr>
            <a:r>
              <a:rPr sz="32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Test case is a java class which contains a group of unit tests</a:t>
            </a:r>
          </a:p>
          <a:p>
            <a:pPr lvl="0">
              <a:buFont typeface="Wingdings" panose="05000000000000000000" pitchFamily="2" charset="2"/>
              <a:buChar char="§"/>
              <a:defRPr sz="1800"/>
            </a:pPr>
            <a:endParaRPr sz="3200" dirty="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>
              <a:buFont typeface="Wingdings" panose="05000000000000000000" pitchFamily="2" charset="2"/>
              <a:buChar char="§"/>
              <a:defRPr sz="1800"/>
            </a:pPr>
            <a:r>
              <a:rPr sz="3200" dirty="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Single test case naturally belongs to some class</a:t>
            </a:r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  <a:t>9</a:t>
            </a:fld>
            <a:endParaRPr sz="1000"/>
          </a:p>
        </p:txBody>
      </p:sp>
      <p:sp>
        <p:nvSpPr>
          <p:cNvPr id="149" name="Shape 149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test structure </a:t>
            </a:r>
          </a:p>
        </p:txBody>
      </p:sp>
      <p:graphicFrame>
        <p:nvGraphicFramePr>
          <p:cNvPr id="150" name="Table 150"/>
          <p:cNvGraphicFramePr/>
          <p:nvPr>
            <p:extLst>
              <p:ext uri="{D42A27DB-BD31-4B8C-83A1-F6EECF244321}">
                <p14:modId xmlns:p14="http://schemas.microsoft.com/office/powerpoint/2010/main" val="3404627758"/>
              </p:ext>
            </p:extLst>
          </p:nvPr>
        </p:nvGraphicFramePr>
        <p:xfrm>
          <a:off x="302492" y="710312"/>
          <a:ext cx="8539013" cy="115704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/>
                <a:gridCol w="8285013"/>
              </a:tblGrid>
              <a:tr h="5785230">
                <a:tc>
                  <a:txBody>
                    <a:bodyPr/>
                    <a:lstStyle/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/>
                      </a:r>
                      <a:br>
                        <a:rPr sz="1000" dirty="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1</a:t>
                      </a:r>
                      <a:br>
                        <a:rPr sz="1000" dirty="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2</a:t>
                      </a: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3</a:t>
                      </a: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4</a:t>
                      </a: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5</a:t>
                      </a: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6</a:t>
                      </a: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7</a:t>
                      </a: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8</a:t>
                      </a: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 dirty="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9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b="0" i="0"/>
                      </a:pP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package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io.tc.junit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/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 dirty="0" err="1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org.junit.Test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 dirty="0" err="1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org.junit.runner.RunWith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org.junit.runners.JUnit4;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st.pr.strategy.Person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st.pr.validator.ValidationResult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st.pr.validator.Validator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java.util.Set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static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org.junit.Assert.assertEquals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/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@</a:t>
                      </a:r>
                      <a:r>
                        <a:rPr sz="1000" dirty="0" err="1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RunWith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(JUnit4.</a:t>
                      </a: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class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public class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PersonValidatorTest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{</a:t>
                      </a:r>
                      <a:endParaRPr dirty="0"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dirty="0">
                          <a:sym typeface="Helvetica"/>
                        </a:rPr>
                        <a:t/>
                      </a:r>
                      <a:br>
                        <a:rPr dirty="0">
                          <a:sym typeface="Helvetica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</a:t>
                      </a: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private 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Validator&lt;Person&gt; </a:t>
                      </a:r>
                      <a:r>
                        <a:rPr sz="1000" dirty="0">
                          <a:solidFill>
                            <a:srgbClr val="1F5EB5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validator 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=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PersonMandatoryFieldsValidator.getInstance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();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/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</a:t>
                      </a:r>
                      <a:r>
                        <a:rPr sz="1000" dirty="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@Test</a:t>
                      </a:r>
                      <a:br>
                        <a:rPr sz="1000" dirty="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</a:t>
                      </a: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public void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firstNameIsEmpty_validationError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() {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Person p = </a:t>
                      </a:r>
                      <a:r>
                        <a:rPr sz="1000" dirty="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new 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Person();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p.setFirstName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(</a:t>
                      </a:r>
                      <a:r>
                        <a:rPr sz="1000" dirty="0">
                          <a:solidFill>
                            <a:srgbClr val="779DC6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""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);</a:t>
                      </a: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/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</a:t>
                      </a:r>
                      <a:r>
                        <a:rPr sz="1000" dirty="0" err="1">
                          <a:solidFill>
                            <a:srgbClr val="1F5EB5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validator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.validate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(p);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/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Set&lt;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ValidationResult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&gt;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validationErrors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= </a:t>
                      </a:r>
                      <a:r>
                        <a:rPr sz="1000" dirty="0" err="1">
                          <a:solidFill>
                            <a:srgbClr val="1F5EB5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validator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.getErrors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();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/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assertEquals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(</a:t>
                      </a:r>
                      <a:endParaRPr dirty="0"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</a:t>
                      </a:r>
                      <a:r>
                        <a:rPr sz="1000" dirty="0">
                          <a:solidFill>
                            <a:srgbClr val="779DC6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"Validation result should be as expected"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,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validationErrors.stream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()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        .map(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ValidationResult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::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getMessage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        .filter(m -&gt; </a:t>
                      </a:r>
                      <a:r>
                        <a:rPr sz="1000" dirty="0" err="1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m.equals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(</a:t>
                      </a:r>
                      <a:r>
                        <a:rPr sz="1000" dirty="0">
                          <a:solidFill>
                            <a:srgbClr val="779DC6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"First name should not be empty"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))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        .count(),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</a:t>
                      </a:r>
                      <a:r>
                        <a:rPr sz="1000" dirty="0">
                          <a:solidFill>
                            <a:srgbClr val="0433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1</a:t>
                      </a: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);</a:t>
                      </a:r>
                      <a:b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}</a:t>
                      </a:r>
                      <a:endParaRPr dirty="0"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}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785230">
                <a:tc>
                  <a:txBody>
                    <a:bodyPr/>
                    <a:lstStyle/>
                    <a:p>
                      <a:pPr lvl="0" defTabSz="457200">
                        <a:defRPr b="0" i="0"/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endParaRPr dirty="0"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53" name="Group 153"/>
          <p:cNvGrpSpPr/>
          <p:nvPr/>
        </p:nvGrpSpPr>
        <p:grpSpPr>
          <a:xfrm>
            <a:off x="2895600" y="2837446"/>
            <a:ext cx="3495119" cy="201710"/>
            <a:chOff x="0" y="0"/>
            <a:chExt cx="3495118" cy="201709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3495118" cy="201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69" y="0"/>
                  </a:moveTo>
                  <a:cubicBezTo>
                    <a:pt x="2019" y="0"/>
                    <a:pt x="1815" y="1829"/>
                    <a:pt x="1815" y="4085"/>
                  </a:cubicBezTo>
                  <a:lnTo>
                    <a:pt x="1815" y="6638"/>
                  </a:lnTo>
                  <a:lnTo>
                    <a:pt x="0" y="11106"/>
                  </a:lnTo>
                  <a:lnTo>
                    <a:pt x="1815" y="15574"/>
                  </a:lnTo>
                  <a:lnTo>
                    <a:pt x="1815" y="17515"/>
                  </a:lnTo>
                  <a:cubicBezTo>
                    <a:pt x="1815" y="19771"/>
                    <a:pt x="2019" y="21600"/>
                    <a:pt x="2269" y="21600"/>
                  </a:cubicBezTo>
                  <a:lnTo>
                    <a:pt x="21146" y="21600"/>
                  </a:lnTo>
                  <a:cubicBezTo>
                    <a:pt x="21397" y="21600"/>
                    <a:pt x="21600" y="19771"/>
                    <a:pt x="21600" y="17515"/>
                  </a:cubicBezTo>
                  <a:lnTo>
                    <a:pt x="21600" y="4085"/>
                  </a:lnTo>
                  <a:cubicBezTo>
                    <a:pt x="21600" y="1829"/>
                    <a:pt x="21397" y="0"/>
                    <a:pt x="21146" y="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latin typeface="Corsiva Hebrew"/>
                  <a:ea typeface="Corsiva Hebrew"/>
                  <a:cs typeface="Corsiva Hebrew"/>
                  <a:sym typeface="Corsiva Hebrew"/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0"/>
              <a:ext cx="3495117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300">
                  <a:solidFill>
                    <a:srgbClr val="005493"/>
                  </a:solidFill>
                  <a:latin typeface="Corsiva Hebrew"/>
                  <a:ea typeface="Corsiva Hebrew"/>
                  <a:cs typeface="Corsiva Hebrew"/>
                  <a:sym typeface="Corsiva Hebr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005493"/>
                  </a:solidFill>
                  <a:latin typeface="Cambria" panose="02040503050406030204" pitchFamily="18" charset="0"/>
                </a:rPr>
                <a:t>Test class for the target class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4674156" y="3454457"/>
            <a:ext cx="3383364" cy="184667"/>
            <a:chOff x="-1" y="75545"/>
            <a:chExt cx="3383362" cy="184666"/>
          </a:xfrm>
        </p:grpSpPr>
        <p:sp>
          <p:nvSpPr>
            <p:cNvPr id="154" name="Shape 154"/>
            <p:cNvSpPr/>
            <p:nvPr/>
          </p:nvSpPr>
          <p:spPr>
            <a:xfrm>
              <a:off x="-1" y="75545"/>
              <a:ext cx="3383362" cy="18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7" y="0"/>
                  </a:moveTo>
                  <a:cubicBezTo>
                    <a:pt x="1803" y="0"/>
                    <a:pt x="1622" y="1829"/>
                    <a:pt x="1622" y="4085"/>
                  </a:cubicBezTo>
                  <a:lnTo>
                    <a:pt x="1622" y="6638"/>
                  </a:lnTo>
                  <a:lnTo>
                    <a:pt x="0" y="11106"/>
                  </a:lnTo>
                  <a:lnTo>
                    <a:pt x="1622" y="15574"/>
                  </a:lnTo>
                  <a:lnTo>
                    <a:pt x="1622" y="17515"/>
                  </a:lnTo>
                  <a:cubicBezTo>
                    <a:pt x="1622" y="19771"/>
                    <a:pt x="1803" y="21600"/>
                    <a:pt x="2027" y="21600"/>
                  </a:cubicBezTo>
                  <a:lnTo>
                    <a:pt x="21195" y="21600"/>
                  </a:lnTo>
                  <a:cubicBezTo>
                    <a:pt x="21418" y="21600"/>
                    <a:pt x="21600" y="19771"/>
                    <a:pt x="21600" y="17515"/>
                  </a:cubicBezTo>
                  <a:lnTo>
                    <a:pt x="21600" y="4085"/>
                  </a:lnTo>
                  <a:cubicBezTo>
                    <a:pt x="21600" y="1829"/>
                    <a:pt x="21418" y="0"/>
                    <a:pt x="21195" y="0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orsiva Hebrew"/>
                  <a:ea typeface="Corsiva Hebrew"/>
                  <a:cs typeface="Corsiva Hebrew"/>
                  <a:sym typeface="Corsiva Hebrew"/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7200" y="75546"/>
              <a:ext cx="2636908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300">
                  <a:solidFill>
                    <a:srgbClr val="005493"/>
                  </a:solidFill>
                  <a:latin typeface="Corsiva Hebrew"/>
                  <a:ea typeface="Corsiva Hebrew"/>
                  <a:cs typeface="Corsiva Hebrew"/>
                  <a:sym typeface="Corsiva Hebr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005493"/>
                  </a:solidFill>
                  <a:latin typeface="Cambria" panose="02040503050406030204" pitchFamily="18" charset="0"/>
                </a:rPr>
                <a:t>Method is considered as test by JUnit</a:t>
              </a:r>
            </a:p>
          </p:txBody>
        </p:sp>
      </p:grpSp>
      <p:grpSp>
        <p:nvGrpSpPr>
          <p:cNvPr id="159" name="Group 159"/>
          <p:cNvGrpSpPr/>
          <p:nvPr/>
        </p:nvGrpSpPr>
        <p:grpSpPr>
          <a:xfrm>
            <a:off x="4884371" y="4740532"/>
            <a:ext cx="3173149" cy="184667"/>
            <a:chOff x="0" y="92332"/>
            <a:chExt cx="3383361" cy="184666"/>
          </a:xfrm>
        </p:grpSpPr>
        <p:sp>
          <p:nvSpPr>
            <p:cNvPr id="157" name="Shape 157"/>
            <p:cNvSpPr/>
            <p:nvPr/>
          </p:nvSpPr>
          <p:spPr>
            <a:xfrm>
              <a:off x="0" y="92333"/>
              <a:ext cx="3383361" cy="184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7" y="0"/>
                  </a:moveTo>
                  <a:cubicBezTo>
                    <a:pt x="1803" y="0"/>
                    <a:pt x="1622" y="1829"/>
                    <a:pt x="1622" y="4085"/>
                  </a:cubicBezTo>
                  <a:lnTo>
                    <a:pt x="1622" y="6638"/>
                  </a:lnTo>
                  <a:lnTo>
                    <a:pt x="0" y="11106"/>
                  </a:lnTo>
                  <a:lnTo>
                    <a:pt x="1622" y="15574"/>
                  </a:lnTo>
                  <a:lnTo>
                    <a:pt x="1622" y="17515"/>
                  </a:lnTo>
                  <a:cubicBezTo>
                    <a:pt x="1622" y="19771"/>
                    <a:pt x="1803" y="21600"/>
                    <a:pt x="2027" y="21600"/>
                  </a:cubicBezTo>
                  <a:lnTo>
                    <a:pt x="21195" y="21600"/>
                  </a:lnTo>
                  <a:cubicBezTo>
                    <a:pt x="21418" y="21600"/>
                    <a:pt x="21600" y="19771"/>
                    <a:pt x="21600" y="17515"/>
                  </a:cubicBezTo>
                  <a:lnTo>
                    <a:pt x="21600" y="4085"/>
                  </a:lnTo>
                  <a:cubicBezTo>
                    <a:pt x="21600" y="1829"/>
                    <a:pt x="21418" y="0"/>
                    <a:pt x="21195" y="0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orsiva Hebrew"/>
                  <a:ea typeface="Corsiva Hebrew"/>
                  <a:cs typeface="Corsiva Hebrew"/>
                  <a:sym typeface="Corsiva Hebrew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29949" y="92332"/>
              <a:ext cx="2715947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300">
                  <a:solidFill>
                    <a:srgbClr val="005493"/>
                  </a:solidFill>
                  <a:latin typeface="Corsiva Hebrew"/>
                  <a:ea typeface="Corsiva Hebrew"/>
                  <a:cs typeface="Corsiva Hebrew"/>
                  <a:sym typeface="Corsiva Hebr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005493"/>
                  </a:solidFill>
                  <a:latin typeface="Cambria" panose="02040503050406030204" pitchFamily="18" charset="0"/>
                </a:rPr>
                <a:t>Checking whether result is expected</a:t>
              </a:r>
            </a:p>
          </p:txBody>
        </p:sp>
      </p:grpSp>
      <p:grpSp>
        <p:nvGrpSpPr>
          <p:cNvPr id="162" name="Group 162"/>
          <p:cNvGrpSpPr/>
          <p:nvPr/>
        </p:nvGrpSpPr>
        <p:grpSpPr>
          <a:xfrm>
            <a:off x="3160124" y="1143000"/>
            <a:ext cx="3890804" cy="335759"/>
            <a:chOff x="-1" y="0"/>
            <a:chExt cx="3854849" cy="335758"/>
          </a:xfrm>
        </p:grpSpPr>
        <p:sp>
          <p:nvSpPr>
            <p:cNvPr id="160" name="Shape 160"/>
            <p:cNvSpPr/>
            <p:nvPr/>
          </p:nvSpPr>
          <p:spPr>
            <a:xfrm>
              <a:off x="-1" y="0"/>
              <a:ext cx="3854849" cy="33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9" y="0"/>
                  </a:moveTo>
                  <a:cubicBezTo>
                    <a:pt x="1583" y="0"/>
                    <a:pt x="1423" y="1829"/>
                    <a:pt x="1423" y="4085"/>
                  </a:cubicBezTo>
                  <a:lnTo>
                    <a:pt x="1423" y="6638"/>
                  </a:lnTo>
                  <a:lnTo>
                    <a:pt x="0" y="11106"/>
                  </a:lnTo>
                  <a:lnTo>
                    <a:pt x="1423" y="15574"/>
                  </a:lnTo>
                  <a:lnTo>
                    <a:pt x="1423" y="17515"/>
                  </a:lnTo>
                  <a:cubicBezTo>
                    <a:pt x="1423" y="19771"/>
                    <a:pt x="1583" y="21600"/>
                    <a:pt x="1779" y="21600"/>
                  </a:cubicBezTo>
                  <a:lnTo>
                    <a:pt x="21244" y="21600"/>
                  </a:lnTo>
                  <a:cubicBezTo>
                    <a:pt x="21441" y="21600"/>
                    <a:pt x="21600" y="19771"/>
                    <a:pt x="21600" y="17515"/>
                  </a:cubicBezTo>
                  <a:lnTo>
                    <a:pt x="21600" y="4085"/>
                  </a:lnTo>
                  <a:cubicBezTo>
                    <a:pt x="21600" y="1829"/>
                    <a:pt x="21441" y="0"/>
                    <a:pt x="21244" y="0"/>
                  </a:cubicBezTo>
                  <a:lnTo>
                    <a:pt x="1779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004281"/>
              </a:solidFill>
              <a:prstDash val="solid"/>
              <a:miter lim="400000"/>
            </a:ln>
            <a:effectLst>
              <a:outerShdw blurRad="1270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orsiva Hebrew"/>
                  <a:ea typeface="Corsiva Hebrew"/>
                  <a:cs typeface="Corsiva Hebrew"/>
                  <a:sym typeface="Corsiva Hebrew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77322" y="75546"/>
              <a:ext cx="2900203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300">
                  <a:solidFill>
                    <a:srgbClr val="005493"/>
                  </a:solidFill>
                  <a:latin typeface="Corsiva Hebrew"/>
                  <a:ea typeface="Corsiva Hebrew"/>
                  <a:cs typeface="Corsiva Hebrew"/>
                  <a:sym typeface="Corsiva Hebr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rgbClr val="005493"/>
                  </a:solidFill>
                  <a:latin typeface="Cambria" panose="02040503050406030204" pitchFamily="18" charset="0"/>
                </a:rPr>
                <a:t>The standard runners are all in this package</a:t>
              </a:r>
            </a:p>
          </p:txBody>
        </p:sp>
      </p:grpSp>
      <p:pic>
        <p:nvPicPr>
          <p:cNvPr id="163" name="image22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9134" y="2970304"/>
            <a:ext cx="1406466" cy="306296"/>
          </a:xfrm>
          <a:prstGeom prst="rect">
            <a:avLst/>
          </a:prstGeom>
          <a:ln w="12700">
            <a:noFill/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81"/>
      </a:accent1>
      <a:accent2>
        <a:srgbClr val="296DAD"/>
      </a:accent2>
      <a:accent3>
        <a:srgbClr val="8F8F8F"/>
      </a:accent3>
      <a:accent4>
        <a:srgbClr val="707070"/>
      </a:accent4>
      <a:accent5>
        <a:srgbClr val="AAB0C0"/>
      </a:accent5>
      <a:accent6>
        <a:srgbClr val="25639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81"/>
      </a:accent1>
      <a:accent2>
        <a:srgbClr val="296DAD"/>
      </a:accent2>
      <a:accent3>
        <a:srgbClr val="8F8F8F"/>
      </a:accent3>
      <a:accent4>
        <a:srgbClr val="707070"/>
      </a:accent4>
      <a:accent5>
        <a:srgbClr val="AAB0C0"/>
      </a:accent5>
      <a:accent6>
        <a:srgbClr val="25639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1546</Words>
  <Application>Microsoft Office PowerPoint</Application>
  <PresentationFormat>On-screen Show (4:3)</PresentationFormat>
  <Paragraphs>428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</vt:lpstr>
      <vt:lpstr>Introduction to JUnit</vt:lpstr>
      <vt:lpstr>Информация о инструкторе</vt:lpstr>
      <vt:lpstr>PowerPoint Presentation</vt:lpstr>
      <vt:lpstr>Unit testing</vt:lpstr>
      <vt:lpstr>Unit testing</vt:lpstr>
      <vt:lpstr>Why should we test?</vt:lpstr>
      <vt:lpstr>PowerPoint Presentation</vt:lpstr>
      <vt:lpstr>JUnit test structure </vt:lpstr>
      <vt:lpstr>JUnit test structure </vt:lpstr>
      <vt:lpstr>Running the test</vt:lpstr>
      <vt:lpstr>Running the test in IDE</vt:lpstr>
      <vt:lpstr>JUnit basics</vt:lpstr>
      <vt:lpstr>Test fixtures</vt:lpstr>
      <vt:lpstr>Test fixtures</vt:lpstr>
      <vt:lpstr>Test fixtures</vt:lpstr>
      <vt:lpstr>Ignoring a Test</vt:lpstr>
      <vt:lpstr>Tests execution order</vt:lpstr>
      <vt:lpstr>Tests runners</vt:lpstr>
      <vt:lpstr>Test timeout</vt:lpstr>
      <vt:lpstr>Test suites</vt:lpstr>
      <vt:lpstr>Assertions</vt:lpstr>
      <vt:lpstr>Assertions</vt:lpstr>
      <vt:lpstr>Matchers</vt:lpstr>
      <vt:lpstr>Exception testing</vt:lpstr>
      <vt:lpstr>Parameterizing testing</vt:lpstr>
      <vt:lpstr>Parameterizing testing</vt:lpstr>
      <vt:lpstr>JUnit and maven integration</vt:lpstr>
      <vt:lpstr>JUnit and gradle integration</vt:lpstr>
      <vt:lpstr>FIRST properties of a good test</vt:lpstr>
      <vt:lpstr>Right-BICEP</vt:lpstr>
      <vt:lpstr>Boundary conditions — CORRECT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JUnit</dc:title>
  <cp:lastModifiedBy>Parkhomenko, Andrii-A</cp:lastModifiedBy>
  <cp:revision>33</cp:revision>
  <dcterms:modified xsi:type="dcterms:W3CDTF">2016-06-27T18:09:55Z</dcterms:modified>
</cp:coreProperties>
</file>