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1pPr>
    <a:lvl2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2pPr>
    <a:lvl3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3pPr>
    <a:lvl4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4pPr>
    <a:lvl5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5pPr>
    <a:lvl6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6pPr>
    <a:lvl7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7pPr>
    <a:lvl8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8pPr>
    <a:lvl9pPr algn="ctr" defTabSz="584200">
      <a:defRPr sz="3600">
        <a:solidFill>
          <a:srgbClr val="535353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AAB3"/>
          </a:solidFill>
        </a:fill>
      </a:tcStyle>
    </a:firstCol>
    <a:lastRow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AAB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508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  <a:noFill/>
        </p:spPr>
        <p:txBody>
          <a:bodyPr anchor="b"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spcBef>
                <a:spcPts val="0"/>
              </a:spcBef>
              <a:defRPr sz="3800"/>
            </a:lvl1pPr>
            <a:lvl2pPr algn="ctr">
              <a:spcBef>
                <a:spcPts val="0"/>
              </a:spcBef>
              <a:defRPr sz="3800"/>
            </a:lvl2pPr>
            <a:lvl3pPr algn="ctr">
              <a:spcBef>
                <a:spcPts val="0"/>
              </a:spcBef>
              <a:defRPr sz="3800"/>
            </a:lvl3pPr>
            <a:lvl4pPr algn="ctr">
              <a:spcBef>
                <a:spcPts val="0"/>
              </a:spcBef>
              <a:defRPr sz="3800"/>
            </a:lvl4pPr>
            <a:lvl5pPr algn="ctr">
              <a:spcBef>
                <a:spcPts val="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</p:spPr>
        <p:txBody>
          <a:bodyPr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spcBef>
                <a:spcPts val="0"/>
              </a:spcBef>
              <a:defRPr sz="3800"/>
            </a:lvl1pPr>
            <a:lvl2pPr algn="ctr">
              <a:spcBef>
                <a:spcPts val="0"/>
              </a:spcBef>
              <a:defRPr sz="3800"/>
            </a:lvl2pPr>
            <a:lvl3pPr algn="ctr">
              <a:spcBef>
                <a:spcPts val="0"/>
              </a:spcBef>
              <a:defRPr sz="3800"/>
            </a:lvl3pPr>
            <a:lvl4pPr algn="ctr">
              <a:spcBef>
                <a:spcPts val="0"/>
              </a:spcBef>
              <a:defRPr sz="3800"/>
            </a:lvl4pPr>
            <a:lvl5pPr algn="ctr">
              <a:spcBef>
                <a:spcPts val="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  <a:noFill/>
        </p:spPr>
        <p:txBody>
          <a:bodyPr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  <a:noFill/>
        </p:spPr>
        <p:txBody>
          <a:bodyPr anchor="b"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spcBef>
                <a:spcPts val="0"/>
              </a:spcBef>
              <a:defRPr sz="3800"/>
            </a:lvl1pPr>
            <a:lvl2pPr algn="ctr">
              <a:spcBef>
                <a:spcPts val="0"/>
              </a:spcBef>
              <a:defRPr sz="3800"/>
            </a:lvl2pPr>
            <a:lvl3pPr algn="ctr">
              <a:spcBef>
                <a:spcPts val="0"/>
              </a:spcBef>
              <a:defRPr sz="3800"/>
            </a:lvl3pPr>
            <a:lvl4pPr algn="ctr">
              <a:spcBef>
                <a:spcPts val="0"/>
              </a:spcBef>
              <a:defRPr sz="3800"/>
            </a:lvl4pPr>
            <a:lvl5pPr algn="ctr">
              <a:spcBef>
                <a:spcPts val="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355600" y="0"/>
            <a:ext cx="12293600" cy="2946400"/>
          </a:xfrm>
          <a:prstGeom prst="rect">
            <a:avLst/>
          </a:prstGeom>
          <a:noFill/>
        </p:spPr>
        <p:txBody>
          <a:bodyPr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355600" y="244103"/>
            <a:ext cx="12293600" cy="2458194"/>
          </a:xfrm>
          <a:prstGeom prst="rect">
            <a:avLst/>
          </a:prstGeom>
          <a:noFill/>
        </p:spPr>
        <p:txBody>
          <a:bodyPr/>
          <a:lstStyle>
            <a:lvl1pPr>
              <a:defRPr sz="7200">
                <a:solidFill>
                  <a:srgbClr val="535353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Текст заголовка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355600" y="2702295"/>
            <a:ext cx="5892800" cy="635561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431800" indent="-431800">
              <a:spcBef>
                <a:spcPts val="3800"/>
              </a:spcBef>
              <a:buSzPct val="82000"/>
              <a:buChar char="•"/>
              <a:defRPr sz="3800"/>
            </a:lvl1pPr>
            <a:lvl2pPr marL="863600" indent="-431800">
              <a:spcBef>
                <a:spcPts val="3800"/>
              </a:spcBef>
              <a:buSzPct val="82000"/>
              <a:buChar char="•"/>
              <a:defRPr sz="3800"/>
            </a:lvl2pPr>
            <a:lvl3pPr marL="1295400" indent="-431800">
              <a:spcBef>
                <a:spcPts val="3800"/>
              </a:spcBef>
              <a:buSzPct val="82000"/>
              <a:buChar char="•"/>
              <a:defRPr sz="3800"/>
            </a:lvl3pPr>
            <a:lvl4pPr marL="1727200" indent="-431800">
              <a:spcBef>
                <a:spcPts val="3800"/>
              </a:spcBef>
              <a:buSzPct val="82000"/>
              <a:buChar char="•"/>
              <a:defRPr sz="3800"/>
            </a:lvl4pPr>
            <a:lvl5pPr marL="2159000" indent="-431800">
              <a:spcBef>
                <a:spcPts val="3800"/>
              </a:spcBef>
              <a:buSzPct val="82000"/>
              <a:buChar char="•"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520700" indent="-520700">
              <a:lnSpc>
                <a:spcPct val="120000"/>
              </a:lnSpc>
              <a:buSzPct val="82000"/>
              <a:buChar char="•"/>
            </a:lvl1pPr>
            <a:lvl2pPr marL="1041400" indent="-520700">
              <a:lnSpc>
                <a:spcPct val="120000"/>
              </a:lnSpc>
              <a:buSzPct val="82000"/>
              <a:buChar char="•"/>
            </a:lvl2pPr>
            <a:lvl3pPr marL="1562100" indent="-520700">
              <a:lnSpc>
                <a:spcPct val="120000"/>
              </a:lnSpc>
              <a:buSzPct val="82000"/>
              <a:buChar char="•"/>
            </a:lvl3pPr>
            <a:lvl4pPr marL="2082800" indent="-520700">
              <a:lnSpc>
                <a:spcPct val="120000"/>
              </a:lnSpc>
              <a:buSzPct val="82000"/>
              <a:buChar char="•"/>
            </a:lvl4pPr>
            <a:lvl5pPr marL="2603500" indent="-520700">
              <a:lnSpc>
                <a:spcPct val="120000"/>
              </a:lnSpc>
              <a:buSzPct val="82000"/>
              <a:buChar char="•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0"/>
            <a:ext cx="12293600" cy="1168360"/>
          </a:xfrm>
          <a:prstGeom prst="rect">
            <a:avLst/>
          </a:prstGeom>
          <a:solidFill>
            <a:srgbClr val="7888A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599" y="1474647"/>
            <a:ext cx="12293601" cy="827895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75398" y="9271000"/>
            <a:ext cx="241301" cy="254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1pPr>
      <a:lvl2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2pPr>
      <a:lvl3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3pPr>
      <a:lvl4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4pPr>
      <a:lvl5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5pPr>
      <a:lvl6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6pPr>
      <a:lvl7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7pPr>
      <a:lvl8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8pPr>
      <a:lvl9pPr algn="ctr" defTabSz="584200">
        <a:defRPr cap="all" sz="2800">
          <a:solidFill>
            <a:srgbClr val="FFFFFF"/>
          </a:solidFill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1pPr>
      <a:lvl2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2pPr>
      <a:lvl3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3pPr>
      <a:lvl4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4pPr>
      <a:lvl5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5pPr>
      <a:lvl6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6pPr>
      <a:lvl7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7pPr>
      <a:lvl8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8pPr>
      <a:lvl9pPr defTabSz="584200">
        <a:spcBef>
          <a:spcPts val="4600"/>
        </a:spcBef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46" name="Shape 46"/>
          <p:cNvSpPr/>
          <p:nvPr/>
        </p:nvSpPr>
        <p:spPr>
          <a:xfrm>
            <a:off x="393796" y="463550"/>
            <a:ext cx="12342093" cy="882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latin typeface="Avenir Book"/>
                <a:ea typeface="Avenir Book"/>
                <a:cs typeface="Avenir Book"/>
                <a:sym typeface="Avenir Book"/>
              </a:rPr>
              <a:t>Agenda</a:t>
            </a:r>
            <a:endParaRPr sz="640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40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4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541421" indent="-541421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5200">
                <a:latin typeface="Avenir Book"/>
                <a:ea typeface="Avenir Book"/>
                <a:cs typeface="Avenir Book"/>
                <a:sym typeface="Avenir Book"/>
              </a:rPr>
              <a:t>what makes design patterns important?</a:t>
            </a:r>
            <a:endParaRPr sz="52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541421" indent="-541421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endParaRPr sz="52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541421" indent="-541421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5200">
                <a:latin typeface="Avenir Book"/>
                <a:ea typeface="Avenir Book"/>
                <a:cs typeface="Avenir Book"/>
                <a:sym typeface="Avenir Book"/>
              </a:rPr>
              <a:t>implementation of patterns Builder, Adapter, Strategy</a:t>
            </a:r>
            <a:endParaRPr sz="52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541421" indent="-541421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endParaRPr sz="52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541421" indent="-541421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5200">
                <a:latin typeface="Avenir Book"/>
                <a:ea typeface="Avenir Book"/>
                <a:cs typeface="Avenir Book"/>
                <a:sym typeface="Avenir Book"/>
              </a:rPr>
              <a:t>data validation approach</a:t>
            </a:r>
          </a:p>
        </p:txBody>
      </p:sp>
      <p:sp>
        <p:nvSpPr>
          <p:cNvPr id="47" name="Shape 47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1882" y="1567660"/>
            <a:ext cx="5080004" cy="392436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355597" y="1474647"/>
            <a:ext cx="12293605" cy="7685061"/>
          </a:xfrm>
          <a:prstGeom prst="rect">
            <a:avLst/>
          </a:prstGeom>
        </p:spPr>
        <p:txBody>
          <a:bodyPr/>
          <a:lstStyle/>
          <a:p>
            <a:pPr lvl="0" defTabSz="33014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1826"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lass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Book {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long 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isbn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title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int 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pages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setTitle(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final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String title) {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title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= title;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setIsbn(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final long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isbn) {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isbn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= isbn;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setPages(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final int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pages) {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pages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= pages;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@Override</a:t>
            </a:r>
            <a:br>
              <a:rPr sz="1826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String toString() {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final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StringBuilder sb =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StringBuilder(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"Book{"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sb.append(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"isbn="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).append(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isbn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sb.append(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", title='"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).append(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title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).append(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\'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sb.append(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", pages="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).append(</a:t>
            </a:r>
            <a:r>
              <a:rPr sz="182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pages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sb.append(</a:t>
            </a:r>
            <a:r>
              <a:rPr sz="182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'}'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82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1826">
                <a:latin typeface="Courier"/>
                <a:ea typeface="Courier"/>
                <a:cs typeface="Courier"/>
                <a:sym typeface="Courier"/>
              </a:rPr>
              <a:t>sb.toString();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826">
                <a:latin typeface="Courier"/>
                <a:ea typeface="Courier"/>
                <a:cs typeface="Courier"/>
                <a:sym typeface="Courier"/>
              </a:rPr>
            </a:br>
            <a:r>
              <a:rPr sz="1826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?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 s = Book::</a:t>
            </a:r>
            <a:r>
              <a:rPr sz="34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new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;</a:t>
            </a:r>
            <a:br>
              <a:rPr sz="34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34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?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 setIsbn = Book::setIsbn;</a:t>
            </a:r>
            <a:endParaRPr sz="3400">
              <a:latin typeface="Andale Mono"/>
              <a:ea typeface="Andale Mono"/>
              <a:cs typeface="Andale Mono"/>
              <a:sym typeface="Andale Mono"/>
            </a:endParaR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Supplier</a:t>
            </a: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&lt;Book&gt;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 s = Book::</a:t>
            </a:r>
            <a:r>
              <a:rPr sz="34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new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;</a:t>
            </a:r>
            <a:br>
              <a:rPr sz="34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34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BiConsumer</a:t>
            </a:r>
            <a:r>
              <a:rPr sz="3400" u="sng">
                <a:latin typeface="Andale Mono"/>
                <a:ea typeface="Andale Mono"/>
                <a:cs typeface="Andale Mono"/>
                <a:sym typeface="Andale Mono"/>
              </a:rPr>
              <a:t>&lt;Book, Long&gt;</a:t>
            </a:r>
            <a:r>
              <a:rPr sz="3400">
                <a:latin typeface="Andale Mono"/>
                <a:ea typeface="Andale Mono"/>
                <a:cs typeface="Andale Mono"/>
                <a:sym typeface="Andale Mono"/>
              </a:rPr>
              <a:t> setIsbn = Book::setIsbn;</a:t>
            </a:r>
            <a:endParaRPr sz="3400">
              <a:latin typeface="Andale Mono"/>
              <a:ea typeface="Andale Mono"/>
              <a:cs typeface="Andale Mono"/>
              <a:sym typeface="Andale Mono"/>
            </a:endParaR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static class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BookBuilder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Book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Book();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List&lt;Consumer&lt;Book&gt;&gt;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ArrayList&lt;&gt;();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&gt; BookBuilder with(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                   BiConsumer&lt;Book, 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&gt; consumer, 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value)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Consumer&lt;Book&gt; c = instance -&gt; 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                   consumer.accept(instance, value);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.add(c);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this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 getBook()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.forEach(m -&gt; m.accept(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));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static class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BookBuilder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Book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Book();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List&lt;Consumer&lt;Book&gt;&gt;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ArrayList&lt;&gt;();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&gt; BookBuilder with(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                   BiConsumer&lt;Book, 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&gt; consumer, </a:t>
            </a:r>
            <a:r>
              <a:rPr sz="24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value)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Consumer&lt;Book&gt; c = instance -&gt; 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                   consumer.accept(instance, value);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.add(c);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this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Book getBook() {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modifiers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.forEach(m -&gt; m.accept(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));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24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book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400"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Book book = Book.builder()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    .with(Book::setTitle, </a:t>
            </a:r>
            <a:r>
              <a:rPr sz="30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"test"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    .with(Book::setPages, </a:t>
            </a:r>
            <a:r>
              <a:rPr sz="30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300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    .with(Book::setIsbn, </a:t>
            </a:r>
            <a:r>
              <a:rPr sz="30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232323L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    .getBook();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262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ObjectBuilder&lt;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782">
              <a:latin typeface="Courier"/>
              <a:ea typeface="Courier"/>
              <a:cs typeface="Courier"/>
              <a:sym typeface="Courier"/>
            </a:endParaRPr>
          </a:p>
          <a:p>
            <a:pPr lvl="0" defTabSz="45262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final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Supplier&lt;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supplier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List&lt;Consumer&lt;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&gt;&gt;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consumers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ArrayList&lt;&gt;();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ObjectBuilder(Supplier&lt;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supplier) {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supplier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= supplier;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static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ObjectBuilder&lt;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of(Supplier&lt;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supplier) {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new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ObjectBuilder&lt;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&gt;(supplier);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ObjectBuilder&lt;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with(BiConsumer&lt;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consumer, 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U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value) {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Consumer&lt;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&gt; c = instance -&gt; consumer.accept(instance, value);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consumers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.add(c);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this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build() {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value =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supplier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.get();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consumers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.forEach( c -&gt; c.accept(value));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consumers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.clear();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78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1782">
                <a:latin typeface="Courier"/>
                <a:ea typeface="Courier"/>
                <a:cs typeface="Courier"/>
                <a:sym typeface="Courier"/>
              </a:rPr>
              <a:t>value;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1782">
                <a:latin typeface="Courier"/>
                <a:ea typeface="Courier"/>
                <a:cs typeface="Courier"/>
                <a:sym typeface="Courier"/>
              </a:rPr>
            </a:br>
            <a:r>
              <a:rPr sz="1782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import static </a:t>
            </a:r>
            <a:r>
              <a:rPr sz="2300">
                <a:latin typeface="Courier"/>
                <a:ea typeface="Courier"/>
                <a:cs typeface="Courier"/>
                <a:sym typeface="Courier"/>
              </a:rPr>
              <a:t>st.pr.builder.ObjectBuilder.of</a:t>
            </a:r>
            <a:r>
              <a:rPr sz="23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300">
                <a:latin typeface="Courier"/>
                <a:ea typeface="Courier"/>
                <a:cs typeface="Courier"/>
                <a:sym typeface="Courier"/>
              </a:rPr>
            </a:b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Book b = of(Book::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.with(Book::setPages, </a:t>
            </a:r>
            <a:r>
              <a:rPr sz="28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400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.with(Book::setIsbn, </a:t>
            </a:r>
            <a:r>
              <a:rPr sz="28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232323L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.with(Book::setTitle, </a:t>
            </a:r>
            <a:r>
              <a:rPr sz="28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"test"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.build();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adapter</a:t>
            </a:r>
          </a:p>
        </p:txBody>
      </p:sp>
      <p:pic>
        <p:nvPicPr>
          <p:cNvPr id="12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5437" y="1188912"/>
            <a:ext cx="8413926" cy="841392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127" name="Shape 127"/>
          <p:cNvSpPr/>
          <p:nvPr/>
        </p:nvSpPr>
        <p:spPr>
          <a:xfrm>
            <a:off x="1270000" y="231135"/>
            <a:ext cx="10464800" cy="12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7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adapter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</a:t>
            </a:r>
          </a:p>
        </p:txBody>
      </p:sp>
      <p:sp>
        <p:nvSpPr>
          <p:cNvPr id="130" name="Shape 130"/>
          <p:cNvSpPr/>
          <p:nvPr/>
        </p:nvSpPr>
        <p:spPr>
          <a:xfrm>
            <a:off x="2829249" y="2109155"/>
            <a:ext cx="828511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B3D44"/>
                </a:solidFill>
                <a:latin typeface="Avenir Book"/>
                <a:ea typeface="Avenir Book"/>
                <a:cs typeface="Avenir Book"/>
                <a:sym typeface="Avenir Book"/>
              </a:rPr>
              <a:t>Manager </a:t>
            </a:r>
            <a:r>
              <a:rPr sz="3200">
                <a:solidFill>
                  <a:srgbClr val="5A5F5E"/>
                </a:solidFill>
                <a:latin typeface="Avenir Book"/>
                <a:ea typeface="Avenir Book"/>
                <a:cs typeface="Avenir Book"/>
                <a:sym typeface="Avenir Book"/>
              </a:rPr>
              <a:t>requests a Task</a:t>
            </a:r>
          </a:p>
        </p:txBody>
      </p:sp>
      <p:sp>
        <p:nvSpPr>
          <p:cNvPr id="131" name="Shape 131"/>
          <p:cNvSpPr/>
          <p:nvPr/>
        </p:nvSpPr>
        <p:spPr>
          <a:xfrm>
            <a:off x="581148" y="3945302"/>
            <a:ext cx="1103761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9000"/>
                </a:solidFill>
                <a:latin typeface="Avenir Book"/>
                <a:ea typeface="Avenir Book"/>
                <a:cs typeface="Avenir Book"/>
                <a:sym typeface="Avenir Book"/>
              </a:rPr>
              <a:t>Programmer</a:t>
            </a: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3200">
                <a:solidFill>
                  <a:srgbClr val="5A5F5E"/>
                </a:solidFill>
                <a:latin typeface="Avenir Book"/>
                <a:ea typeface="Avenir Book"/>
                <a:cs typeface="Avenir Book"/>
                <a:sym typeface="Avenir Book"/>
              </a:rPr>
              <a:t>works with concrete requirements</a:t>
            </a:r>
          </a:p>
        </p:txBody>
      </p:sp>
      <p:sp>
        <p:nvSpPr>
          <p:cNvPr id="132" name="Shape 132"/>
          <p:cNvSpPr/>
          <p:nvPr/>
        </p:nvSpPr>
        <p:spPr>
          <a:xfrm>
            <a:off x="431088" y="6123101"/>
            <a:ext cx="1214262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7620E"/>
                </a:solidFill>
                <a:latin typeface="Avenir Book"/>
                <a:ea typeface="Avenir Book"/>
                <a:cs typeface="Avenir Book"/>
                <a:sym typeface="Avenir Book"/>
              </a:rPr>
              <a:t>Business analyst </a:t>
            </a:r>
            <a:r>
              <a:rPr sz="3200">
                <a:solidFill>
                  <a:srgbClr val="5A5F5E"/>
                </a:solidFill>
                <a:latin typeface="Avenir Book"/>
                <a:ea typeface="Avenir Book"/>
                <a:cs typeface="Avenir Book"/>
                <a:sym typeface="Avenir Book"/>
              </a:rPr>
              <a:t>serves as a link between manager and programmer</a:t>
            </a:r>
          </a:p>
        </p:txBody>
      </p:sp>
      <p:pic>
        <p:nvPicPr>
          <p:cNvPr id="133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28" y="1652707"/>
            <a:ext cx="2340445" cy="15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5394" y="3634151"/>
            <a:ext cx="1795783" cy="128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2425" y="7010737"/>
            <a:ext cx="2359950" cy="1573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xfrm>
            <a:off x="6375398" y="9271000"/>
            <a:ext cx="241302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pic>
        <p:nvPicPr>
          <p:cNvPr id="50" name="Head-First-Design-Patterns-Book-390x45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30" y="2322792"/>
            <a:ext cx="3392389" cy="3914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9449" y="3577150"/>
            <a:ext cx="3227492" cy="4303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Oosc2-medium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596" y="2248597"/>
            <a:ext cx="2975959" cy="406268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55600" y="253999"/>
            <a:ext cx="12293600" cy="660362"/>
          </a:xfrm>
          <a:prstGeom prst="rect">
            <a:avLst/>
          </a:prstGeom>
          <a:solidFill>
            <a:srgbClr val="7888A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LITERATURE</a:t>
            </a:r>
          </a:p>
        </p:txBody>
      </p:sp>
      <p:pic>
        <p:nvPicPr>
          <p:cNvPr id="54" name="scala-design-patterns-by-ivan-nikolov-1785882023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7945" y="3577150"/>
            <a:ext cx="3378108" cy="4303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524000"/>
            <a:ext cx="10160000" cy="585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9418" y="1557842"/>
            <a:ext cx="2340447" cy="15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3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6908" y="1520363"/>
            <a:ext cx="1795783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4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2914" y="5354554"/>
            <a:ext cx="2359951" cy="1573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14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11993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6082949" y="5451417"/>
            <a:ext cx="6725568" cy="351482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0096FF"/>
                </a:solidFill>
              </a:defRPr>
            </a:pPr>
          </a:p>
        </p:txBody>
      </p:sp>
      <p:sp>
        <p:nvSpPr>
          <p:cNvPr id="148" name="Shape 148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grpSp>
        <p:nvGrpSpPr>
          <p:cNvPr id="152" name="Group 152"/>
          <p:cNvGrpSpPr/>
          <p:nvPr/>
        </p:nvGrpSpPr>
        <p:grpSpPr>
          <a:xfrm>
            <a:off x="1218408" y="1155218"/>
            <a:ext cx="2190114" cy="819076"/>
            <a:chOff x="-38100" y="-38100"/>
            <a:chExt cx="2190113" cy="819074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113914" cy="742875"/>
            </a:xfrm>
            <a:prstGeom prst="roundRect">
              <a:avLst>
                <a:gd name="adj" fmla="val 25644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0096FF"/>
                  </a:solidFill>
                </a:rPr>
                <a:t>Client</a:t>
              </a:r>
            </a:p>
          </p:txBody>
        </p:sp>
        <p:pic>
          <p:nvPicPr>
            <p:cNvPr id="150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1"/>
              <a:ext cx="2190114" cy="819076"/>
            </a:xfrm>
            <a:prstGeom prst="rect">
              <a:avLst/>
            </a:prstGeom>
            <a:effectLst/>
          </p:spPr>
        </p:pic>
      </p:grpSp>
      <p:grpSp>
        <p:nvGrpSpPr>
          <p:cNvPr id="155" name="Group 155"/>
          <p:cNvGrpSpPr/>
          <p:nvPr/>
        </p:nvGrpSpPr>
        <p:grpSpPr>
          <a:xfrm>
            <a:off x="4689968" y="4060000"/>
            <a:ext cx="1803321" cy="819076"/>
            <a:chOff x="-38099" y="-38100"/>
            <a:chExt cx="1803319" cy="819074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727120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9417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941751"/>
                  </a:solidFill>
                </a:rPr>
                <a:t>Target</a:t>
              </a:r>
            </a:p>
          </p:txBody>
        </p:sp>
        <p:pic>
          <p:nvPicPr>
            <p:cNvPr id="15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1803320" cy="819075"/>
            </a:xfrm>
            <a:prstGeom prst="rect">
              <a:avLst/>
            </a:prstGeom>
            <a:effectLst/>
          </p:spPr>
        </p:pic>
      </p:grpSp>
      <p:pic>
        <p:nvPicPr>
          <p:cNvPr id="169" name=""/>
          <p:cNvPicPr/>
          <p:nvPr/>
        </p:nvPicPr>
        <p:blipFill>
          <a:blip r:embed="rId4">
            <a:alphaModFix amt="45328"/>
            <a:extLst/>
          </a:blip>
          <a:stretch>
            <a:fillRect/>
          </a:stretch>
        </p:blipFill>
        <p:spPr>
          <a:xfrm>
            <a:off x="3370264" y="1492323"/>
            <a:ext cx="2497455" cy="2605783"/>
          </a:xfrm>
          <a:prstGeom prst="rect">
            <a:avLst/>
          </a:prstGeom>
        </p:spPr>
      </p:pic>
      <p:grpSp>
        <p:nvGrpSpPr>
          <p:cNvPr id="159" name="Group 159"/>
          <p:cNvGrpSpPr/>
          <p:nvPr/>
        </p:nvGrpSpPr>
        <p:grpSpPr>
          <a:xfrm>
            <a:off x="6767175" y="6075621"/>
            <a:ext cx="2080936" cy="819076"/>
            <a:chOff x="-38099" y="-38100"/>
            <a:chExt cx="2080935" cy="819074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2004736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A7A7A7"/>
                  </a:solidFill>
                </a:rPr>
                <a:t>Adapter</a:t>
              </a:r>
            </a:p>
          </p:txBody>
        </p:sp>
        <p:pic>
          <p:nvPicPr>
            <p:cNvPr id="157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2080936" cy="819075"/>
            </a:xfrm>
            <a:prstGeom prst="rect">
              <a:avLst/>
            </a:prstGeom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6462174" y="4072662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Manager</a:t>
            </a:r>
          </a:p>
        </p:txBody>
      </p:sp>
      <p:sp>
        <p:nvSpPr>
          <p:cNvPr id="161" name="Shape 161"/>
          <p:cNvSpPr/>
          <p:nvPr/>
        </p:nvSpPr>
        <p:spPr>
          <a:xfrm>
            <a:off x="8847308" y="6262776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BA</a:t>
            </a:r>
          </a:p>
        </p:txBody>
      </p:sp>
      <p:pic>
        <p:nvPicPr>
          <p:cNvPr id="171" name=""/>
          <p:cNvPicPr/>
          <p:nvPr/>
        </p:nvPicPr>
        <p:blipFill>
          <a:blip r:embed="rId6">
            <a:alphaModFix amt="50002"/>
            <a:extLst/>
          </a:blip>
          <a:stretch>
            <a:fillRect/>
          </a:stretch>
        </p:blipFill>
        <p:spPr>
          <a:xfrm>
            <a:off x="5451011" y="4841046"/>
            <a:ext cx="1354261" cy="1837864"/>
          </a:xfrm>
          <a:prstGeom prst="rect">
            <a:avLst/>
          </a:prstGeom>
        </p:spPr>
      </p:pic>
      <p:grpSp>
        <p:nvGrpSpPr>
          <p:cNvPr id="165" name="Group 165"/>
          <p:cNvGrpSpPr/>
          <p:nvPr/>
        </p:nvGrpSpPr>
        <p:grpSpPr>
          <a:xfrm>
            <a:off x="6801797" y="7814108"/>
            <a:ext cx="3274195" cy="819076"/>
            <a:chOff x="-38100" y="-38100"/>
            <a:chExt cx="3274194" cy="819074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3197995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008F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008F00"/>
                  </a:solidFill>
                </a:rPr>
                <a:t>Adaptee</a:t>
              </a:r>
            </a:p>
          </p:txBody>
        </p:sp>
        <p:pic>
          <p:nvPicPr>
            <p:cNvPr id="163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-38100"/>
              <a:ext cx="3274195" cy="819075"/>
            </a:xfrm>
            <a:prstGeom prst="rect">
              <a:avLst/>
            </a:prstGeom>
            <a:effectLst/>
          </p:spPr>
        </p:pic>
      </p:grpSp>
      <p:sp>
        <p:nvSpPr>
          <p:cNvPr id="166" name="Shape 166"/>
          <p:cNvSpPr/>
          <p:nvPr/>
        </p:nvSpPr>
        <p:spPr>
          <a:xfrm>
            <a:off x="10041790" y="7908884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Programmer</a:t>
            </a:r>
          </a:p>
        </p:txBody>
      </p:sp>
      <p:pic>
        <p:nvPicPr>
          <p:cNvPr id="173" name=""/>
          <p:cNvPicPr/>
          <p:nvPr/>
        </p:nvPicPr>
        <p:blipFill>
          <a:blip r:embed="rId8">
            <a:alphaModFix amt="50002"/>
            <a:extLst/>
          </a:blip>
          <a:stretch>
            <a:fillRect/>
          </a:stretch>
        </p:blipFill>
        <p:spPr>
          <a:xfrm>
            <a:off x="7495081" y="6856661"/>
            <a:ext cx="327041" cy="995549"/>
          </a:xfrm>
          <a:prstGeom prst="rect">
            <a:avLst/>
          </a:prstGeom>
        </p:spPr>
      </p:pic>
      <p:pic>
        <p:nvPicPr>
          <p:cNvPr id="175" name=""/>
          <p:cNvPicPr/>
          <p:nvPr/>
        </p:nvPicPr>
        <p:blipFill>
          <a:blip r:embed="rId9">
            <a:alphaModFix amt="50002"/>
            <a:extLst/>
          </a:blip>
          <a:stretch>
            <a:fillRect/>
          </a:stretch>
        </p:blipFill>
        <p:spPr>
          <a:xfrm>
            <a:off x="4907304" y="4841041"/>
            <a:ext cx="1932564" cy="3565345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3" dur="10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7"/>
      <p:bldP build="whole" bldLvl="1" animBg="1" rev="0" advAuto="0" spid="147" grpId="3"/>
      <p:bldP build="whole" bldLvl="1" animBg="1" rev="0" advAuto="0" spid="159" grpId="4"/>
      <p:bldP build="whole" bldLvl="1" animBg="1" rev="0" advAuto="0" spid="175" grpId="8"/>
      <p:bldP build="whole" bldLvl="1" animBg="1" rev="0" advAuto="0" spid="169" grpId="1"/>
      <p:bldP build="whole" bldLvl="1" animBg="1" rev="0" advAuto="0" spid="161" grpId="5"/>
      <p:bldP build="whole" bldLvl="1" animBg="1" rev="0" advAuto="0" spid="173" grpId="6"/>
      <p:bldP build="whole" bldLvl="1" animBg="1" rev="0" advAuto="0" spid="17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355597" y="1474647"/>
            <a:ext cx="12293605" cy="1677835"/>
          </a:xfrm>
          <a:prstGeom prst="rect">
            <a:avLst/>
          </a:prstGeom>
          <a:ln>
            <a:prstDash val="sysDot"/>
          </a:ln>
        </p:spPr>
        <p:txBody>
          <a:bodyPr/>
          <a:lstStyle/>
          <a:p>
            <a:pPr lvl="2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  <a:p>
            <a:pPr lvl="2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Manager {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30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request(Task feature);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80" name="Shape 180"/>
          <p:cNvSpPr/>
          <p:nvPr/>
        </p:nvSpPr>
        <p:spPr>
          <a:xfrm>
            <a:off x="349248" y="5393307"/>
            <a:ext cx="1230630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Interface </a:t>
            </a:r>
            <a:r>
              <a:rPr sz="3200">
                <a:solidFill>
                  <a:srgbClr val="005493"/>
                </a:solidFill>
                <a:latin typeface="Avenir Book"/>
                <a:ea typeface="Avenir Book"/>
                <a:cs typeface="Avenir Book"/>
                <a:sym typeface="Avenir Book"/>
              </a:rPr>
              <a:t>Manager</a:t>
            </a: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 specifies a method for requesting a </a:t>
            </a:r>
            <a:r>
              <a:rPr sz="3200">
                <a:solidFill>
                  <a:srgbClr val="005493"/>
                </a:solidFill>
                <a:latin typeface="Avenir Book"/>
                <a:ea typeface="Avenir Book"/>
                <a:cs typeface="Avenir Book"/>
                <a:sym typeface="Avenir Book"/>
              </a:rPr>
              <a:t>Task</a:t>
            </a: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 for execution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355597" y="1474646"/>
            <a:ext cx="12293605" cy="3247295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br>
              <a:rPr sz="260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sz="2600">
                <a:latin typeface="Courier"/>
                <a:ea typeface="Courier"/>
                <a:cs typeface="Courier"/>
                <a:sym typeface="Courier"/>
              </a:rPr>
              <a:t>Programmer {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6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default boolean </a:t>
            </a:r>
            <a:r>
              <a:rPr sz="2600">
                <a:latin typeface="Courier"/>
                <a:ea typeface="Courier"/>
                <a:cs typeface="Courier"/>
                <a:sym typeface="Courier"/>
              </a:rPr>
              <a:t>available() {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6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true</a:t>
            </a:r>
            <a:r>
              <a:rPr sz="26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6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sz="2600">
                <a:latin typeface="Courier"/>
                <a:ea typeface="Courier"/>
                <a:cs typeface="Courier"/>
                <a:sym typeface="Courier"/>
              </a:rPr>
              <a:t>implement(String requirements);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85" name="Shape 185"/>
          <p:cNvSpPr/>
          <p:nvPr/>
        </p:nvSpPr>
        <p:spPr>
          <a:xfrm>
            <a:off x="355598" y="5504215"/>
            <a:ext cx="122936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62226" indent="-362226" algn="l">
              <a:buClr>
                <a:srgbClr val="535353"/>
              </a:buClr>
              <a:buSzPct val="82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functional interface </a:t>
            </a:r>
            <a:r>
              <a:rPr sz="3200">
                <a:solidFill>
                  <a:srgbClr val="851202"/>
                </a:solidFill>
                <a:latin typeface="Avenir Book"/>
                <a:ea typeface="Avenir Book"/>
                <a:cs typeface="Avenir Book"/>
                <a:sym typeface="Avenir Book"/>
              </a:rPr>
              <a:t>Programmer</a:t>
            </a:r>
            <a:r>
              <a:rPr sz="3200">
                <a:latin typeface="Avenir Book"/>
                <a:ea typeface="Avenir Book"/>
                <a:cs typeface="Avenir Book"/>
                <a:sym typeface="Avenir Book"/>
              </a:rPr>
              <a:t> provides method </a:t>
            </a:r>
            <a:r>
              <a:rPr sz="3200">
                <a:solidFill>
                  <a:srgbClr val="FF2600"/>
                </a:solidFill>
                <a:latin typeface="Avenir Book"/>
                <a:ea typeface="Avenir Book"/>
                <a:cs typeface="Avenir Book"/>
                <a:sym typeface="Avenir Book"/>
              </a:rPr>
              <a:t>implement()</a:t>
            </a:r>
          </a:p>
        </p:txBody>
      </p:sp>
      <p:sp>
        <p:nvSpPr>
          <p:cNvPr id="186" name="Shape 186"/>
          <p:cNvSpPr/>
          <p:nvPr/>
        </p:nvSpPr>
        <p:spPr>
          <a:xfrm>
            <a:off x="355599" y="6813539"/>
            <a:ext cx="1229360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62226" indent="-362226" algn="l">
              <a:buClr>
                <a:srgbClr val="535353"/>
              </a:buClr>
              <a:buSzPct val="82000"/>
              <a:buFont typeface="Andale Mono"/>
              <a:buChar char="•"/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3200"/>
              <a:t>each implementation defines own logic for processing requirements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Example {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30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main(String[] args) {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Programmer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 chuckNorris = 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         requirements -&gt; Implementation.of(requirements).commit();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		Manager analyst = task -&gt; 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chuckNorris.implement(task.</a:t>
            </a:r>
            <a:r>
              <a:rPr sz="3000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requirements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		Manager manager = analyst::request;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		manager.request(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sz="30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Task(</a:t>
            </a:r>
            <a:r>
              <a:rPr sz="30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12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30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"JDBC driver should be updated"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));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3000">
                <a:latin typeface="Courier"/>
                <a:ea typeface="Courier"/>
                <a:cs typeface="Courier"/>
                <a:sym typeface="Courier"/>
              </a:rPr>
            </a:br>
            <a:r>
              <a:rPr sz="30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6082949" y="5451417"/>
            <a:ext cx="6725568" cy="351482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0096FF"/>
                </a:solidFill>
              </a:defRPr>
            </a:pPr>
          </a:p>
        </p:txBody>
      </p:sp>
      <p:sp>
        <p:nvSpPr>
          <p:cNvPr id="194" name="Shape 194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Adapter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grpSp>
        <p:nvGrpSpPr>
          <p:cNvPr id="198" name="Group 198"/>
          <p:cNvGrpSpPr/>
          <p:nvPr/>
        </p:nvGrpSpPr>
        <p:grpSpPr>
          <a:xfrm>
            <a:off x="1218408" y="1155218"/>
            <a:ext cx="2190114" cy="819076"/>
            <a:chOff x="-38100" y="-38100"/>
            <a:chExt cx="2190113" cy="819074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113914" cy="742875"/>
            </a:xfrm>
            <a:prstGeom prst="roundRect">
              <a:avLst>
                <a:gd name="adj" fmla="val 25644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0096FF"/>
                  </a:solidFill>
                </a:rPr>
                <a:t>Client</a:t>
              </a:r>
            </a:p>
          </p:txBody>
        </p:sp>
        <p:pic>
          <p:nvPicPr>
            <p:cNvPr id="19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1"/>
              <a:ext cx="2190114" cy="819076"/>
            </a:xfrm>
            <a:prstGeom prst="rect">
              <a:avLst/>
            </a:prstGeom>
            <a:effectLst/>
          </p:spPr>
        </p:pic>
      </p:grpSp>
      <p:grpSp>
        <p:nvGrpSpPr>
          <p:cNvPr id="201" name="Group 201"/>
          <p:cNvGrpSpPr/>
          <p:nvPr/>
        </p:nvGrpSpPr>
        <p:grpSpPr>
          <a:xfrm>
            <a:off x="4689968" y="4060000"/>
            <a:ext cx="1803321" cy="819076"/>
            <a:chOff x="-38099" y="-38100"/>
            <a:chExt cx="1803319" cy="819074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1727120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9417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941751"/>
                  </a:solidFill>
                </a:rPr>
                <a:t>Target</a:t>
              </a:r>
            </a:p>
          </p:txBody>
        </p:sp>
        <p:pic>
          <p:nvPicPr>
            <p:cNvPr id="19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1803320" cy="819075"/>
            </a:xfrm>
            <a:prstGeom prst="rect">
              <a:avLst/>
            </a:prstGeom>
            <a:effectLst/>
          </p:spPr>
        </p:pic>
      </p:grpSp>
      <p:pic>
        <p:nvPicPr>
          <p:cNvPr id="216" name=""/>
          <p:cNvPicPr/>
          <p:nvPr/>
        </p:nvPicPr>
        <p:blipFill>
          <a:blip r:embed="rId4">
            <a:alphaModFix amt="45328"/>
            <a:extLst/>
          </a:blip>
          <a:stretch>
            <a:fillRect/>
          </a:stretch>
        </p:blipFill>
        <p:spPr>
          <a:xfrm>
            <a:off x="3370264" y="1492323"/>
            <a:ext cx="2497455" cy="2605783"/>
          </a:xfrm>
          <a:prstGeom prst="rect">
            <a:avLst/>
          </a:prstGeom>
        </p:spPr>
      </p:pic>
      <p:grpSp>
        <p:nvGrpSpPr>
          <p:cNvPr id="205" name="Group 205"/>
          <p:cNvGrpSpPr/>
          <p:nvPr/>
        </p:nvGrpSpPr>
        <p:grpSpPr>
          <a:xfrm>
            <a:off x="6767175" y="6075621"/>
            <a:ext cx="2080936" cy="819076"/>
            <a:chOff x="-38099" y="-38100"/>
            <a:chExt cx="2080935" cy="819074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2004736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A7A7A7"/>
                  </a:solidFill>
                </a:rPr>
                <a:t>Adapter</a:t>
              </a:r>
            </a:p>
          </p:txBody>
        </p:sp>
        <p:pic>
          <p:nvPicPr>
            <p:cNvPr id="203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2080936" cy="819075"/>
            </a:xfrm>
            <a:prstGeom prst="rect">
              <a:avLst/>
            </a:prstGeom>
            <a:effectLst/>
          </p:spPr>
        </p:pic>
      </p:grpSp>
      <p:sp>
        <p:nvSpPr>
          <p:cNvPr id="206" name="Shape 206"/>
          <p:cNvSpPr/>
          <p:nvPr/>
        </p:nvSpPr>
        <p:spPr>
          <a:xfrm>
            <a:off x="6462174" y="4072662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Manager</a:t>
            </a:r>
          </a:p>
        </p:txBody>
      </p:sp>
      <p:sp>
        <p:nvSpPr>
          <p:cNvPr id="207" name="Shape 207"/>
          <p:cNvSpPr/>
          <p:nvPr/>
        </p:nvSpPr>
        <p:spPr>
          <a:xfrm>
            <a:off x="8847308" y="6262776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BA</a:t>
            </a:r>
          </a:p>
        </p:txBody>
      </p:sp>
      <p:pic>
        <p:nvPicPr>
          <p:cNvPr id="218" name=""/>
          <p:cNvPicPr/>
          <p:nvPr/>
        </p:nvPicPr>
        <p:blipFill>
          <a:blip r:embed="rId6">
            <a:alphaModFix amt="50002"/>
            <a:extLst/>
          </a:blip>
          <a:stretch>
            <a:fillRect/>
          </a:stretch>
        </p:blipFill>
        <p:spPr>
          <a:xfrm>
            <a:off x="5451011" y="4841046"/>
            <a:ext cx="1354261" cy="1837864"/>
          </a:xfrm>
          <a:prstGeom prst="rect">
            <a:avLst/>
          </a:prstGeom>
        </p:spPr>
      </p:pic>
      <p:grpSp>
        <p:nvGrpSpPr>
          <p:cNvPr id="211" name="Group 211"/>
          <p:cNvGrpSpPr/>
          <p:nvPr/>
        </p:nvGrpSpPr>
        <p:grpSpPr>
          <a:xfrm>
            <a:off x="6801797" y="7814108"/>
            <a:ext cx="3274195" cy="819076"/>
            <a:chOff x="-38100" y="-38100"/>
            <a:chExt cx="3274194" cy="819074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3197995" cy="7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008F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008F00"/>
                  </a:solidFill>
                </a:rPr>
                <a:t>Adaptee</a:t>
              </a:r>
            </a:p>
          </p:txBody>
        </p:sp>
        <p:pic>
          <p:nvPicPr>
            <p:cNvPr id="209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-38100"/>
              <a:ext cx="3274195" cy="819075"/>
            </a:xfrm>
            <a:prstGeom prst="rect">
              <a:avLst/>
            </a:prstGeom>
            <a:effectLst/>
          </p:spPr>
        </p:pic>
      </p:grpSp>
      <p:sp>
        <p:nvSpPr>
          <p:cNvPr id="212" name="Shape 212"/>
          <p:cNvSpPr/>
          <p:nvPr/>
        </p:nvSpPr>
        <p:spPr>
          <a:xfrm>
            <a:off x="10041790" y="7908884"/>
            <a:ext cx="2384426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4" y="21600"/>
                </a:moveTo>
                <a:cubicBezTo>
                  <a:pt x="2530" y="21600"/>
                  <a:pt x="2276" y="20837"/>
                  <a:pt x="2276" y="19894"/>
                </a:cubicBezTo>
                <a:lnTo>
                  <a:pt x="2276" y="7430"/>
                </a:lnTo>
                <a:lnTo>
                  <a:pt x="0" y="4266"/>
                </a:lnTo>
                <a:lnTo>
                  <a:pt x="2319" y="1048"/>
                </a:lnTo>
                <a:cubicBezTo>
                  <a:pt x="2405" y="434"/>
                  <a:pt x="2608" y="0"/>
                  <a:pt x="2844" y="0"/>
                </a:cubicBezTo>
                <a:lnTo>
                  <a:pt x="21028" y="0"/>
                </a:lnTo>
                <a:cubicBezTo>
                  <a:pt x="21342" y="0"/>
                  <a:pt x="21600" y="763"/>
                  <a:pt x="21600" y="1706"/>
                </a:cubicBezTo>
                <a:lnTo>
                  <a:pt x="21600" y="19894"/>
                </a:lnTo>
                <a:cubicBezTo>
                  <a:pt x="21600" y="20837"/>
                  <a:pt x="21342" y="21600"/>
                  <a:pt x="21028" y="21600"/>
                </a:cubicBezTo>
                <a:lnTo>
                  <a:pt x="2844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DDDD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</a:rPr>
              <a:t>Programmer</a:t>
            </a:r>
          </a:p>
        </p:txBody>
      </p:sp>
      <p:pic>
        <p:nvPicPr>
          <p:cNvPr id="220" name=""/>
          <p:cNvPicPr/>
          <p:nvPr/>
        </p:nvPicPr>
        <p:blipFill>
          <a:blip r:embed="rId8">
            <a:alphaModFix amt="50002"/>
            <a:extLst/>
          </a:blip>
          <a:stretch>
            <a:fillRect/>
          </a:stretch>
        </p:blipFill>
        <p:spPr>
          <a:xfrm>
            <a:off x="7495081" y="6856661"/>
            <a:ext cx="327041" cy="995549"/>
          </a:xfrm>
          <a:prstGeom prst="rect">
            <a:avLst/>
          </a:prstGeom>
        </p:spPr>
      </p:pic>
      <p:pic>
        <p:nvPicPr>
          <p:cNvPr id="222" name=""/>
          <p:cNvPicPr/>
          <p:nvPr/>
        </p:nvPicPr>
        <p:blipFill>
          <a:blip r:embed="rId9">
            <a:alphaModFix amt="50002"/>
            <a:extLst/>
          </a:blip>
          <a:stretch>
            <a:fillRect/>
          </a:stretch>
        </p:blipFill>
        <p:spPr>
          <a:xfrm>
            <a:off x="4907304" y="4841041"/>
            <a:ext cx="1932564" cy="3565345"/>
          </a:xfrm>
          <a:prstGeom prst="rect">
            <a:avLst/>
          </a:prstGeom>
        </p:spPr>
      </p:pic>
      <p:sp>
        <p:nvSpPr>
          <p:cNvPr id="215" name="Shape 215"/>
          <p:cNvSpPr/>
          <p:nvPr/>
        </p:nvSpPr>
        <p:spPr>
          <a:xfrm>
            <a:off x="6752965" y="5240744"/>
            <a:ext cx="4282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C514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C5141"/>
                </a:solidFill>
              </a:rPr>
              <a:t>Entity is not required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nodeType="afterEffect" presetClass="exi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" dur="100" fill="hold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" dur="1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8" dur="10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nodeType="afterEffect" presetClass="exi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2" dur="1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nodeType="afterEffect" presetClass="exi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nodeType="afterEffect" presetClass="exi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0" dur="100" fill="hold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nodeType="after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4" dur="1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nodeType="afterEffect" presetClass="exi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8" dur="100" fill="hold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nodeType="afterEffect" presetClass="exi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2" dur="100" fill="hold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xi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" dur="1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8" presetID="15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1"/>
      <p:bldP build="whole" bldLvl="1" animBg="1" rev="0" advAuto="0" spid="222" grpId="4"/>
      <p:bldP build="whole" bldLvl="1" animBg="1" rev="0" advAuto="0" spid="220" grpId="9"/>
      <p:bldP build="whole" bldLvl="1" animBg="1" rev="0" advAuto="0" spid="201" grpId="6"/>
      <p:bldP build="whole" bldLvl="1" animBg="1" rev="0" advAuto="0" spid="198" grpId="1"/>
      <p:bldP build="whole" bldLvl="1" animBg="1" rev="0" advAuto="0" spid="212" grpId="10"/>
      <p:bldP build="whole" bldLvl="1" animBg="1" rev="0" advAuto="0" spid="218" grpId="7"/>
      <p:bldP build="whole" bldLvl="1" animBg="1" rev="0" advAuto="0" spid="215" grpId="12"/>
      <p:bldP build="whole" bldLvl="1" animBg="1" rev="0" advAuto="0" spid="206" grpId="3"/>
      <p:bldP build="whole" bldLvl="1" animBg="1" rev="0" advAuto="0" spid="193" grpId="5"/>
      <p:bldP build="whole" bldLvl="1" animBg="1" rev="0" advAuto="0" spid="216" grpId="2"/>
      <p:bldP build="whole" bldLvl="1" animBg="1" rev="0" advAuto="0" spid="195" grpId="8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pic>
        <p:nvPicPr>
          <p:cNvPr id="226" name="image7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429" y="4157595"/>
            <a:ext cx="3923239" cy="301905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1270000" y="938674"/>
            <a:ext cx="10464800" cy="128270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validator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Validator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1" marL="621630" indent="-240630"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latin typeface="Avenir Book"/>
                <a:ea typeface="Avenir Book"/>
                <a:cs typeface="Avenir Book"/>
                <a:sym typeface="Avenir Book"/>
              </a:rPr>
              <a:t> simple generic interface with default method </a:t>
            </a:r>
            <a:r>
              <a:rPr sz="3400">
                <a:solidFill>
                  <a:srgbClr val="60888F"/>
                </a:solidFill>
                <a:latin typeface="Avenir Book"/>
                <a:ea typeface="Avenir Book"/>
                <a:cs typeface="Avenir Book"/>
                <a:sym typeface="Avenir Book"/>
              </a:rPr>
              <a:t>validate(T model)</a:t>
            </a:r>
            <a:endParaRPr sz="34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240630" indent="-240630"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endParaRPr sz="34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21630" indent="-240630"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latin typeface="Avenir Book"/>
                <a:ea typeface="Avenir Book"/>
                <a:cs typeface="Avenir Book"/>
                <a:sym typeface="Avenir Book"/>
              </a:rPr>
              <a:t> each implementation provides it’s own logic for validation the input model</a:t>
            </a:r>
            <a:endParaRPr sz="34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240630" indent="-240630"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endParaRPr sz="34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21630" indent="-240630"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latin typeface="Avenir Book"/>
                <a:ea typeface="Avenir Book"/>
                <a:cs typeface="Avenir Book"/>
                <a:sym typeface="Avenir Book"/>
              </a:rPr>
              <a:t> validation errors push into collection and return as Optional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Validator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1382445" y="1442381"/>
            <a:ext cx="10239907" cy="7300599"/>
            <a:chOff x="0" y="0"/>
            <a:chExt cx="10239906" cy="7300597"/>
          </a:xfrm>
        </p:grpSpPr>
        <p:pic>
          <p:nvPicPr>
            <p:cNvPr id="234" name="image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799" y="50799"/>
              <a:ext cx="10138307" cy="719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image1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0239907" cy="7300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Shape 237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Validator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572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br>
              <a:rPr sz="280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Validator&lt;</a:t>
            </a:r>
            <a:r>
              <a:rPr sz="28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&gt; {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validate(</a:t>
            </a:r>
            <a:r>
              <a:rPr sz="2800">
                <a:solidFill>
                  <a:srgbClr val="20A8AD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model);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default boolean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hasErrors() {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false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default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Set&lt;String&gt; getErrors() {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80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new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HashSet&lt;&gt;(</a:t>
            </a:r>
            <a:r>
              <a:rPr sz="28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57" name="Shape 57"/>
          <p:cNvSpPr/>
          <p:nvPr/>
        </p:nvSpPr>
        <p:spPr>
          <a:xfrm>
            <a:off x="3943452" y="4356100"/>
            <a:ext cx="51178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4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5400"/>
              <a:t>Software Design</a:t>
            </a:r>
          </a:p>
        </p:txBody>
      </p:sp>
      <p:sp>
        <p:nvSpPr>
          <p:cNvPr id="58" name="Shape 58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Validator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25195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EntityFieldsValidator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implements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Validator&lt;Entity&gt; {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Set&lt;String&gt; </a:t>
            </a:r>
            <a:r>
              <a:rPr sz="223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errors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HashSet&lt;&gt;();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@Override</a:t>
            </a:r>
            <a:b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validate(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final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Entity model) {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(model.getTitle() ==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null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|| </a:t>
            </a:r>
            <a:r>
              <a:rPr sz="2232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""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.equals(model.getTitle()))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sz="223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errors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.add(</a:t>
            </a:r>
            <a:r>
              <a:rPr sz="2232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"Title should not be empty"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(model.getCount() &lt; </a:t>
            </a:r>
            <a:r>
              <a:rPr sz="2232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sz="223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errors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.add(</a:t>
            </a:r>
            <a:r>
              <a:rPr sz="2232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"Count should be greater then 0"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@Override</a:t>
            </a:r>
            <a:b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boolean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hasErrors() {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!</a:t>
            </a:r>
            <a:r>
              <a:rPr sz="223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errors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.isEmpty();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@Override</a:t>
            </a:r>
            <a:b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Set&lt;String&gt; getErrors() {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232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2232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errors</a:t>
            </a:r>
            <a:r>
              <a:rPr sz="2232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    }</a:t>
            </a:r>
            <a:br>
              <a:rPr sz="2232">
                <a:latin typeface="Courier"/>
                <a:ea typeface="Courier"/>
                <a:cs typeface="Courier"/>
                <a:sym typeface="Courier"/>
              </a:rPr>
            </a:br>
            <a:r>
              <a:rPr sz="2232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Validator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355597" y="14873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main(String[] args) {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Entity e = </a:t>
            </a:r>
            <a:r>
              <a:rPr sz="2576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Entity();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e.setTitle(</a:t>
            </a:r>
            <a:r>
              <a:rPr sz="257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"Title"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e.setCount(-</a:t>
            </a:r>
            <a:r>
              <a:rPr sz="2576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e.setDescription(</a:t>
            </a:r>
            <a:r>
              <a:rPr sz="257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"Simple entity for validation"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Optional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&lt;Set&lt;ValidationResult&gt;&gt; validationResults = validate(person, beforeSaving());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validationResults.ifPresent(v -&gt; v.stream()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    .map(r -&gt; r.</a:t>
            </a:r>
            <a:r>
              <a:rPr sz="257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message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)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    .forEach(System.</a:t>
            </a:r>
            <a:r>
              <a:rPr sz="257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::println));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	unless(validationResults, 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    hasErrors.or(hasWarnings), 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576">
                <a:latin typeface="Courier"/>
                <a:ea typeface="Courier"/>
                <a:cs typeface="Courier"/>
                <a:sym typeface="Courier"/>
              </a:rPr>
              <a:t>        showErrors.andThen(showWarnings),</a:t>
            </a:r>
            <a:br>
              <a:rPr sz="2576">
                <a:latin typeface="Courier"/>
                <a:ea typeface="Courier"/>
                <a:cs typeface="Courier"/>
                <a:sym typeface="Courier"/>
              </a:rPr>
            </a:br>
            <a:r>
              <a:rPr sz="2576">
                <a:latin typeface="Courier"/>
                <a:ea typeface="Courier"/>
                <a:cs typeface="Courier"/>
                <a:sym typeface="Courier"/>
              </a:rPr>
              <a:t>        () -&gt; System.</a:t>
            </a:r>
            <a:r>
              <a:rPr sz="2576">
                <a:solidFill>
                  <a:srgbClr val="7B248D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sz="2576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"Ok"</a:t>
            </a:r>
            <a:r>
              <a:rPr sz="2576">
                <a:latin typeface="Courier"/>
                <a:ea typeface="Courier"/>
                <a:cs typeface="Courier"/>
                <a:sym typeface="Courier"/>
              </a:rPr>
              <a:t>));</a:t>
            </a:r>
            <a:endParaRPr sz="2576">
              <a:latin typeface="Courier"/>
              <a:ea typeface="Courier"/>
              <a:cs typeface="Courier"/>
              <a:sym typeface="Courier"/>
            </a:endParaRPr>
          </a:p>
          <a:p>
            <a:pPr lvl="0" defTabSz="42062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br>
              <a:rPr sz="138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380">
                <a:latin typeface="Andale Mono"/>
                <a:ea typeface="Andale Mono"/>
                <a:cs typeface="Andale Mono"/>
                <a:sym typeface="Andale Mono"/>
              </a:rPr>
              <a:t>}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xfrm>
            <a:off x="6324598" y="9271000"/>
            <a:ext cx="3429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grpSp>
        <p:nvGrpSpPr>
          <p:cNvPr id="252" name="Group 252"/>
          <p:cNvGrpSpPr/>
          <p:nvPr/>
        </p:nvGrpSpPr>
        <p:grpSpPr>
          <a:xfrm>
            <a:off x="-195202" y="4594402"/>
            <a:ext cx="12312807" cy="2485443"/>
            <a:chOff x="-914400" y="-876300"/>
            <a:chExt cx="12312806" cy="2485441"/>
          </a:xfrm>
        </p:grpSpPr>
        <p:sp>
          <p:nvSpPr>
            <p:cNvPr id="251" name="Shape 251"/>
            <p:cNvSpPr/>
            <p:nvPr/>
          </p:nvSpPr>
          <p:spPr>
            <a:xfrm>
              <a:off x="0" y="-1"/>
              <a:ext cx="10585606" cy="821743"/>
            </a:xfrm>
            <a:prstGeom prst="rect">
              <a:avLst/>
            </a:prstGeom>
            <a:solidFill>
              <a:srgbClr val="FFFFFF">
                <a:alpha val="41032"/>
              </a:srgbClr>
            </a:solidFill>
            <a:ln>
              <a:noFil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96FF"/>
                  </a:solidFill>
                </a:defRPr>
              </a:pPr>
            </a:p>
          </p:txBody>
        </p:sp>
        <p:pic>
          <p:nvPicPr>
            <p:cNvPr id="250" name=""/>
            <p:cNvPicPr/>
            <p:nvPr/>
          </p:nvPicPr>
          <p:blipFill>
            <a:blip r:embed="rId2">
              <a:alphaModFix amt="41032"/>
              <a:extLst/>
            </a:blip>
            <a:stretch>
              <a:fillRect/>
            </a:stretch>
          </p:blipFill>
          <p:spPr>
            <a:xfrm>
              <a:off x="-914401" y="-876300"/>
              <a:ext cx="12312808" cy="2485442"/>
            </a:xfrm>
            <a:prstGeom prst="rect">
              <a:avLst/>
            </a:prstGeom>
            <a:effectLst/>
          </p:spPr>
        </p:pic>
      </p:grpSp>
      <p:grpSp>
        <p:nvGrpSpPr>
          <p:cNvPr id="255" name="Group 255"/>
          <p:cNvGrpSpPr/>
          <p:nvPr/>
        </p:nvGrpSpPr>
        <p:grpSpPr>
          <a:xfrm>
            <a:off x="-242694" y="6191921"/>
            <a:ext cx="12407791" cy="2837033"/>
            <a:chOff x="-914399" y="-876299"/>
            <a:chExt cx="12407790" cy="2837031"/>
          </a:xfrm>
        </p:grpSpPr>
        <p:sp>
          <p:nvSpPr>
            <p:cNvPr id="254" name="Shape 254"/>
            <p:cNvSpPr/>
            <p:nvPr/>
          </p:nvSpPr>
          <p:spPr>
            <a:xfrm>
              <a:off x="0" y="-1"/>
              <a:ext cx="10680591" cy="1173333"/>
            </a:xfrm>
            <a:prstGeom prst="rect">
              <a:avLst/>
            </a:prstGeom>
            <a:solidFill>
              <a:srgbClr val="FFFFFF">
                <a:alpha val="41032"/>
              </a:srgbClr>
            </a:solidFill>
            <a:ln>
              <a:noFil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96FF"/>
                  </a:solidFill>
                </a:defRPr>
              </a:pPr>
            </a:p>
          </p:txBody>
        </p:sp>
        <p:pic>
          <p:nvPicPr>
            <p:cNvPr id="253" name=""/>
            <p:cNvPicPr/>
            <p:nvPr/>
          </p:nvPicPr>
          <p:blipFill>
            <a:blip r:embed="rId3">
              <a:alphaModFix amt="41032"/>
              <a:extLst/>
            </a:blip>
            <a:stretch>
              <a:fillRect/>
            </a:stretch>
          </p:blipFill>
          <p:spPr>
            <a:xfrm>
              <a:off x="-914400" y="-876300"/>
              <a:ext cx="12407791" cy="28370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61" name="Shape 61"/>
          <p:cNvSpPr/>
          <p:nvPr/>
        </p:nvSpPr>
        <p:spPr>
          <a:xfrm>
            <a:off x="1281910" y="692150"/>
            <a:ext cx="11722953" cy="836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212121"/>
                </a:solidFill>
                <a:latin typeface="Avenir Book"/>
                <a:ea typeface="Avenir Book"/>
                <a:cs typeface="Avenir Book"/>
                <a:sym typeface="Avenir Book"/>
              </a:rPr>
              <a:t>Before software can be reusable it has first to be usable</a:t>
            </a:r>
            <a:endParaRPr sz="4200">
              <a:solidFill>
                <a:srgbClr val="212121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i="1" sz="2700">
                <a:latin typeface="Gill Sans Light"/>
                <a:ea typeface="Gill Sans Light"/>
                <a:cs typeface="Gill Sans Light"/>
                <a:sym typeface="Gill Sans Light"/>
              </a:rPr>
              <a:t>Ralph Johnson</a:t>
            </a:r>
            <a:endParaRPr i="1" sz="27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4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212121"/>
                </a:solidFill>
                <a:latin typeface="Avenir Book"/>
                <a:ea typeface="Avenir Book"/>
                <a:cs typeface="Avenir Book"/>
                <a:sym typeface="Avenir Book"/>
              </a:rPr>
              <a:t>There are two ways of constructing a software design: </a:t>
            </a:r>
            <a:endParaRPr sz="4200">
              <a:solidFill>
                <a:srgbClr val="212121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212121"/>
                </a:solidFill>
                <a:latin typeface="Avenir Book"/>
                <a:ea typeface="Avenir Book"/>
                <a:cs typeface="Avenir Book"/>
                <a:sym typeface="Avenir Book"/>
              </a:rPr>
              <a:t>One way is to make it so simple that there are obviously no deficiencies, and the other way is to make it so complicated that there are no obvious deficiencies. </a:t>
            </a:r>
            <a:endParaRPr sz="4200">
              <a:solidFill>
                <a:srgbClr val="212121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212121"/>
                </a:solidFill>
                <a:latin typeface="Avenir Book"/>
                <a:ea typeface="Avenir Book"/>
                <a:cs typeface="Avenir Book"/>
                <a:sym typeface="Avenir Book"/>
              </a:rPr>
              <a:t>The first method is far more difficult.</a:t>
            </a:r>
            <a:endParaRPr sz="4200">
              <a:solidFill>
                <a:srgbClr val="212121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b="1" sz="1400"/>
          </a:p>
          <a:p>
            <a:pPr lvl="0" algn="r" defTabSz="457200">
              <a:defRPr sz="1800">
                <a:solidFill>
                  <a:srgbClr val="000000"/>
                </a:solidFill>
              </a:defRPr>
            </a:pPr>
            <a:r>
              <a:rPr i="1" sz="2700">
                <a:latin typeface="Gill Sans Light"/>
                <a:ea typeface="Gill Sans Light"/>
                <a:cs typeface="Gill Sans Light"/>
                <a:sym typeface="Gill Sans Light"/>
              </a:rPr>
              <a:t>Charles Antony Richard Hoare</a:t>
            </a:r>
            <a:r>
              <a:rPr i="1" sz="2700">
                <a:solidFill>
                  <a:srgbClr val="252525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 </a:t>
            </a:r>
          </a:p>
        </p:txBody>
      </p:sp>
      <p:sp>
        <p:nvSpPr>
          <p:cNvPr id="62" name="Shape 62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  <p:sp>
        <p:nvSpPr>
          <p:cNvPr id="63" name="Shape 63"/>
          <p:cNvSpPr/>
          <p:nvPr/>
        </p:nvSpPr>
        <p:spPr>
          <a:xfrm>
            <a:off x="588764" y="3078691"/>
            <a:ext cx="12664515" cy="1"/>
          </a:xfrm>
          <a:prstGeom prst="line">
            <a:avLst/>
          </a:prstGeom>
          <a:ln w="25400">
            <a:solidFill>
              <a:srgbClr val="78AAB3"/>
            </a:solidFill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588764" y="8915905"/>
            <a:ext cx="12664515" cy="1"/>
          </a:xfrm>
          <a:prstGeom prst="line">
            <a:avLst/>
          </a:prstGeom>
          <a:ln w="25400">
            <a:solidFill>
              <a:srgbClr val="78AAB3"/>
            </a:solidFill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67" name="Shape 67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  <p:pic>
        <p:nvPicPr>
          <p:cNvPr id="68" name="moz-screensho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pic>
        <p:nvPicPr>
          <p:cNvPr id="72" name="1349486664139.cach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52" y="84677"/>
            <a:ext cx="12866496" cy="858222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1"/>
          </p:nvPr>
        </p:nvSpPr>
        <p:spPr>
          <a:xfrm>
            <a:off x="1263649" y="4007685"/>
            <a:ext cx="10464801" cy="1492697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400"/>
              <a:t>O(1)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109324" y="9037060"/>
            <a:ext cx="12045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</a:rPr>
              <a:t>version 0.1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1112440" y="4040931"/>
            <a:ext cx="10464801" cy="149269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latin typeface="Helvetica Light"/>
                <a:ea typeface="Helvetica Light"/>
                <a:cs typeface="Helvetica Light"/>
                <a:sym typeface="Helvetica Light"/>
              </a:rPr>
              <a:t>O(</a:t>
            </a:r>
            <a:r>
              <a:rPr sz="8400">
                <a:solidFill>
                  <a:srgbClr val="851202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MG</a:t>
            </a:r>
            <a:r>
              <a:rPr sz="8400">
                <a:latin typeface="Helvetica Light"/>
                <a:ea typeface="Helvetica Light"/>
                <a:cs typeface="Helvetica Light"/>
                <a:sym typeface="Helvetica Light"/>
              </a:rPr>
              <a:t>)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270000" y="231135"/>
            <a:ext cx="10464800" cy="1282704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builder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pic>
        <p:nvPicPr>
          <p:cNvPr id="8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285" y="3212220"/>
            <a:ext cx="4184028" cy="302708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2415383" y="6671616"/>
            <a:ext cx="11298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java 7</a:t>
            </a:r>
          </a:p>
        </p:txBody>
      </p:sp>
      <p:sp>
        <p:nvSpPr>
          <p:cNvPr id="83" name="Shape 83"/>
          <p:cNvSpPr/>
          <p:nvPr/>
        </p:nvSpPr>
        <p:spPr>
          <a:xfrm>
            <a:off x="8686396" y="6702011"/>
            <a:ext cx="112982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java 8</a:t>
            </a:r>
          </a:p>
        </p:txBody>
      </p:sp>
      <p:pic>
        <p:nvPicPr>
          <p:cNvPr id="84" name="image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510" y="2502623"/>
            <a:ext cx="3773604" cy="3790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1970" y="1503564"/>
            <a:ext cx="2802596" cy="221405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355600" y="253999"/>
            <a:ext cx="12293600" cy="66036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6381748" y="9271000"/>
            <a:ext cx="228603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535353"/>
                </a:solidFill>
              </a:rPr>
            </a:fld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355597" y="1474647"/>
            <a:ext cx="12293605" cy="7485168"/>
          </a:xfrm>
          <a:prstGeom prst="rect">
            <a:avLst/>
          </a:prstGeom>
        </p:spPr>
        <p:txBody>
          <a:bodyPr/>
          <a:lstStyle/>
          <a:p>
            <a:pPr lvl="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1" indent="-210551" defTabSz="397763">
              <a:spcBef>
                <a:spcPts val="0"/>
              </a:spcBef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 with increasing the number of constructor parameters, 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2" indent="45720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number of constructors increases 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2" indent="45720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exponentially — </a:t>
            </a:r>
            <a:r>
              <a:rPr sz="2600" u="sng">
                <a:solidFill>
                  <a:srgbClr val="4D5665"/>
                </a:solidFill>
                <a:latin typeface="Avenir Book"/>
                <a:ea typeface="Avenir Book"/>
                <a:cs typeface="Avenir Book"/>
                <a:sym typeface="Avenir Book"/>
              </a:rPr>
              <a:t>telescoping construction anti-pattern</a:t>
            </a: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.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1" indent="-210551" defTabSz="397763">
              <a:spcBef>
                <a:spcPts val="0"/>
              </a:spcBef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 more flexible way of creating objects, more efficient for creating complex objects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1" indent="-210551" defTabSz="397763">
              <a:spcBef>
                <a:spcPts val="0"/>
              </a:spcBef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 helps to create a DSL (domain-specific language) for adding a business meaning to the process of building meaningful entity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1" indent="-210551" defTabSz="397763">
              <a:spcBef>
                <a:spcPts val="0"/>
              </a:spcBef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indent="22860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1" indent="-210551" defTabSz="397763">
              <a:spcBef>
                <a:spcPts val="0"/>
              </a:spcBef>
              <a:buSzPct val="100000"/>
              <a:buFont typeface="Andale Mono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latin typeface="Avenir Book"/>
                <a:ea typeface="Avenir Book"/>
                <a:cs typeface="Avenir Book"/>
                <a:sym typeface="Avenir Book"/>
              </a:rPr>
              <a:t> implementation in Java API: </a:t>
            </a:r>
            <a:endParaRPr sz="2600">
              <a:latin typeface="Avenir Book"/>
              <a:ea typeface="Avenir Book"/>
              <a:cs typeface="Avenir Book"/>
              <a:sym typeface="Avenir Book"/>
            </a:endParaRPr>
          </a:p>
          <a:p>
            <a:pPr lvl="2" indent="457200" defTabSz="39776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51202"/>
                </a:solidFill>
                <a:latin typeface="Avenir Book"/>
                <a:ea typeface="Avenir Book"/>
                <a:cs typeface="Avenir Book"/>
                <a:sym typeface="Avenir Book"/>
              </a:rPr>
              <a:t>java.lang.StringBuilder#append(), java.nio.ByteBuffer#put()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