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9144000" cy="6858000"/>
  <p:notesSz cx="6858000" cy="9144000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DD7"/>
          </a:solidFill>
        </a:fill>
      </a:tcStyle>
    </a:wholeTbl>
    <a:band2H>
      <a:tcTxStyle b="def" i="def"/>
      <a:tcStyle>
        <a:tcBdr/>
        <a:fill>
          <a:solidFill>
            <a:srgbClr val="E6E8EC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4281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4281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4281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BD2DE"/>
          </a:solidFill>
        </a:fill>
      </a:tcStyle>
    </a:wholeTbl>
    <a:band2H>
      <a:tcTxStyle b="def" i="def"/>
      <a:tcStyle>
        <a:tcBdr/>
        <a:fill>
          <a:solidFill>
            <a:srgbClr val="E7EAE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5639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5639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5639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281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281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2" name="Shape 10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8" name="Shape 1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Первый слайд всего курса.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*Слайд опционален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Для презентации, содержащей несколько модулей (т.е. разделитель частей презентации)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6" name="Shape 1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*Слайд опционален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Для презентации, содержащей несколько модулей (т.е. разделитель частей презентации)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6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hyperlink" Target="https://inthr.luxoft.com/IntHRWebApp/aspx_PTC/CreateRequestTraining.aspx?Context=0" TargetMode="External"/><Relationship Id="rId4" Type="http://schemas.openxmlformats.org/officeDocument/2006/relationships/hyperlink" Target="http://luxtown.luxoft.com/Training_new_en/Home/Pages/LuxoftTraining.aspx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3.jpeg"/><Relationship Id="rId8" Type="http://schemas.openxmlformats.org/officeDocument/2006/relationships/hyperlink" Target="http://www.luxoft-training.ru/about" TargetMode="External"/><Relationship Id="rId9" Type="http://schemas.openxmlformats.org/officeDocument/2006/relationships/hyperlink" Target="http://www.luxoft-training.ru/timetable" TargetMode="External"/><Relationship Id="rId10" Type="http://schemas.openxmlformats.org/officeDocument/2006/relationships/hyperlink" Target="http://www.luxoft-training.ru/training/catalog_directions" TargetMode="External"/><Relationship Id="rId11" Type="http://schemas.openxmlformats.org/officeDocument/2006/relationships/hyperlink" Target="http://www.luxoft-training.ru/contacts" TargetMode="External"/><Relationship Id="rId12" Type="http://schemas.openxmlformats.org/officeDocument/2006/relationships/image" Target="../media/image11.png"/><Relationship Id="rId13" Type="http://schemas.openxmlformats.org/officeDocument/2006/relationships/hyperlink" Target="http://www.facebook.com/TrainingCenterLuxoft" TargetMode="External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jpeg"/><Relationship Id="rId4" Type="http://schemas.openxmlformats.org/officeDocument/2006/relationships/image" Target="../media/image2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9" name="Shape 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Текст заголовка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Уровень текста 1</a:t>
            </a:r>
            <a:endParaRPr sz="2800"/>
          </a:p>
          <a:p>
            <a:pPr lvl="1">
              <a:defRPr sz="1800"/>
            </a:pPr>
            <a:r>
              <a:rPr sz="2800"/>
              <a:t>Уровень текста 2</a:t>
            </a:r>
            <a:endParaRPr sz="2800"/>
          </a:p>
          <a:p>
            <a:pPr lvl="2">
              <a:defRPr sz="1800"/>
            </a:pPr>
            <a:r>
              <a:rPr sz="2800"/>
              <a:t>Уровень текста 3</a:t>
            </a:r>
            <a:endParaRPr sz="2800"/>
          </a:p>
          <a:p>
            <a:pPr lvl="3">
              <a:defRPr sz="1800"/>
            </a:pPr>
            <a:r>
              <a:rPr sz="2800"/>
              <a:t>Уровень текста 4</a:t>
            </a:r>
            <a:endParaRPr sz="2800"/>
          </a:p>
          <a:p>
            <a:pPr lvl="4">
              <a:defRPr sz="1800"/>
            </a:pPr>
            <a:r>
              <a:rPr sz="2800"/>
              <a:t>Уровень текста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Текст заголовка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Уровень текста 1</a:t>
            </a:r>
            <a:endParaRPr sz="2800"/>
          </a:p>
          <a:p>
            <a:pPr lvl="1">
              <a:defRPr sz="1800"/>
            </a:pPr>
            <a:r>
              <a:rPr sz="2800"/>
              <a:t>Уровень текста 2</a:t>
            </a:r>
            <a:endParaRPr sz="2800"/>
          </a:p>
          <a:p>
            <a:pPr lvl="2">
              <a:defRPr sz="1800"/>
            </a:pPr>
            <a:r>
              <a:rPr sz="2800"/>
              <a:t>Уровень текста 3</a:t>
            </a:r>
            <a:endParaRPr sz="2800"/>
          </a:p>
          <a:p>
            <a:pPr lvl="3">
              <a:defRPr sz="1800"/>
            </a:pPr>
            <a:r>
              <a:rPr sz="2800"/>
              <a:t>Уровень текста 4</a:t>
            </a:r>
            <a:endParaRPr sz="2800"/>
          </a:p>
          <a:p>
            <a:pPr lvl="4">
              <a:defRPr sz="1800"/>
            </a:pPr>
            <a:r>
              <a:rPr sz="2800"/>
              <a:t>Уровень текста 5</a:t>
            </a: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57" name="image1.jpeg" descr="prezentacja 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/>
          <p:nvPr/>
        </p:nvSpPr>
        <p:spPr>
          <a:xfrm flipH="1">
            <a:off x="8748710" y="2427285"/>
            <a:ext cx="395290" cy="1506540"/>
          </a:xfrm>
          <a:prstGeom prst="rect">
            <a:avLst/>
          </a:prstGeom>
          <a:solidFill>
            <a:srgbClr val="F3702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59" name="image3.png" descr="3 Quadrant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48575" y="346075"/>
            <a:ext cx="1092200" cy="1406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image6.png" descr="qr-code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84360" y="2486025"/>
            <a:ext cx="1409703" cy="1409700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Текст заголовка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Уровень текста 1</a:t>
            </a:r>
            <a:endParaRPr sz="2800"/>
          </a:p>
          <a:p>
            <a:pPr lvl="1">
              <a:defRPr sz="1800"/>
            </a:pPr>
            <a:r>
              <a:rPr sz="2800"/>
              <a:t>Уровень текста 2</a:t>
            </a:r>
            <a:endParaRPr sz="2800"/>
          </a:p>
          <a:p>
            <a:pPr lvl="2">
              <a:defRPr sz="1800"/>
            </a:pPr>
            <a:r>
              <a:rPr sz="2800"/>
              <a:t>Уровень текста 3</a:t>
            </a:r>
            <a:endParaRPr sz="2800"/>
          </a:p>
          <a:p>
            <a:pPr lvl="3">
              <a:defRPr sz="1800"/>
            </a:pPr>
            <a:r>
              <a:rPr sz="2800"/>
              <a:t>Уровень текста 4</a:t>
            </a:r>
            <a:endParaRPr sz="2800"/>
          </a:p>
          <a:p>
            <a:pPr lvl="4">
              <a:defRPr sz="1800"/>
            </a:pPr>
            <a:r>
              <a:rPr sz="2800"/>
              <a:t>Уровень текста 5</a:t>
            </a: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65" name="image8.png" descr="D:\Картинки, клипарты\Знаки, пиктограммы, логотипы\= Пиктограммы\sleek-xp-basic-icons\PNG\Document Writ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41275" y="93660"/>
            <a:ext cx="952500" cy="9525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68" name="image1.jpeg" descr="prezentacja 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image3.png" descr="3 Quadrant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48575" y="346075"/>
            <a:ext cx="1092200" cy="1406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image4.png" descr="Luxoft_Logo_white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0850" y="190500"/>
            <a:ext cx="2197100" cy="1198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image9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27100" y="274635"/>
            <a:ext cx="7515225" cy="9534529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/>
        </p:nvSpPr>
        <p:spPr>
          <a:xfrm>
            <a:off x="1652585" y="1752599"/>
            <a:ext cx="6057904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287335" indent="-287335" algn="ctr">
              <a:spcBef>
                <a:spcPts val="700"/>
              </a:spcBef>
              <a:defRPr b="1" sz="3200">
                <a:solidFill>
                  <a:srgbClr val="FFFFFF"/>
                </a:solidFill>
                <a:latin typeface="a_FuturaRoundDemi"/>
                <a:ea typeface="a_FuturaRoundDemi"/>
                <a:cs typeface="a_FuturaRoundDemi"/>
                <a:sym typeface="a_FuturaRoundDem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Q/A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75" name="image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4000" y="1438275"/>
            <a:ext cx="3432175" cy="1433513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Shape 76"/>
          <p:cNvSpPr/>
          <p:nvPr/>
        </p:nvSpPr>
        <p:spPr>
          <a:xfrm>
            <a:off x="361862" y="1369922"/>
            <a:ext cx="3405017" cy="3470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E1E3EB"/>
              </a:gs>
              <a:gs pos="36000">
                <a:srgbClr val="558ED5"/>
              </a:gs>
              <a:gs pos="100000">
                <a:srgbClr val="1F497D"/>
              </a:gs>
            </a:gsLst>
            <a:lin ang="13200000"/>
          </a:gradFill>
          <a:ln w="38100">
            <a:solidFill>
              <a:srgbClr val="FFFFFF"/>
            </a:solidFill>
            <a:round/>
          </a:ln>
          <a:effectLst>
            <a:outerShdw sx="100000" sy="100000" kx="0" ky="0" algn="b" rotWithShape="0" blurRad="38100" dist="20000" dir="5400000">
              <a:srgbClr val="000000">
                <a:alpha val="37998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7" name="Shape 77"/>
          <p:cNvSpPr/>
          <p:nvPr/>
        </p:nvSpPr>
        <p:spPr>
          <a:xfrm>
            <a:off x="2130425" y="2801935"/>
            <a:ext cx="1420813" cy="617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/>
            <a:r>
              <a:rPr>
                <a:latin typeface="Arial Bold"/>
                <a:ea typeface="Arial Bold"/>
                <a:cs typeface="Arial Bold"/>
                <a:sym typeface="Arial Bold"/>
                <a:hlinkClick r:id="rId3" invalidUrl="" action="" tgtFrame="" tooltip="" history="1" highlightClick="0" endSnd="0"/>
              </a:rPr>
              <a:t>IntHR</a:t>
            </a:r>
            <a:endParaRPr>
              <a:latin typeface="Arial Bold"/>
              <a:ea typeface="Arial Bold"/>
              <a:cs typeface="Arial Bold"/>
              <a:sym typeface="Arial Bold"/>
            </a:endParaRPr>
          </a:p>
          <a:p>
            <a:pPr lvl="0"/>
            <a:r>
              <a:rPr>
                <a:latin typeface="Arial Bold"/>
                <a:ea typeface="Arial Bold"/>
                <a:cs typeface="Arial Bold"/>
                <a:sym typeface="Arial Bold"/>
                <a:hlinkClick r:id="rId4" invalidUrl="" action="" tgtFrame="" tooltip="" history="1" highlightClick="0" endSnd="0"/>
              </a:rPr>
              <a:t>Luxtown</a:t>
            </a:r>
          </a:p>
        </p:txBody>
      </p:sp>
      <p:pic>
        <p:nvPicPr>
          <p:cNvPr id="78" name="image11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133725" y="944562"/>
            <a:ext cx="2822575" cy="579438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image12.png" descr="C:\Documents and Settings\Administrator\Pulpit\logo pomaranczowe tlo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82712" y="1638300"/>
            <a:ext cx="1393826" cy="509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image13.jpeg"/>
          <p:cNvPicPr/>
          <p:nvPr/>
        </p:nvPicPr>
        <p:blipFill>
          <a:blip r:embed="rId7">
            <a:extLst/>
          </a:blip>
          <a:srcRect l="0" t="0" r="34164" b="14814"/>
          <a:stretch>
            <a:fillRect/>
          </a:stretch>
        </p:blipFill>
        <p:spPr>
          <a:xfrm>
            <a:off x="4322762" y="2870199"/>
            <a:ext cx="4429127" cy="341630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0" dir="0">
              <a:srgbClr val="000000">
                <a:alpha val="69999"/>
              </a:srgbClr>
            </a:outerShdw>
          </a:effectLst>
        </p:spPr>
      </p:pic>
      <p:sp>
        <p:nvSpPr>
          <p:cNvPr id="81" name="Shape 81"/>
          <p:cNvSpPr/>
          <p:nvPr/>
        </p:nvSpPr>
        <p:spPr>
          <a:xfrm>
            <a:off x="4597400" y="3603624"/>
            <a:ext cx="3803650" cy="1788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spcBef>
                <a:spcPts val="200"/>
              </a:spcBef>
            </a:pPr>
            <a:r>
              <a:rPr sz="14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Информация об учебном центре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200"/>
              </a:spcBef>
            </a:pPr>
            <a:r>
              <a:rPr sz="1200">
                <a:latin typeface="Arial Bold"/>
                <a:ea typeface="Arial Bold"/>
                <a:cs typeface="Arial Bold"/>
                <a:sym typeface="Arial Bold"/>
                <a:hlinkClick r:id="rId8" invalidUrl="" action="" tgtFrame="" tooltip="" history="1" highlightClick="0" endSnd="0"/>
              </a:rPr>
              <a:t>www.luxoft-training.ru/about</a:t>
            </a:r>
            <a:endParaRPr sz="1200">
              <a:solidFill>
                <a:srgbClr val="FFFFFF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lvl="0">
              <a:spcBef>
                <a:spcPts val="200"/>
              </a:spcBef>
            </a:pPr>
            <a:r>
              <a:rPr sz="14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Расписание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200"/>
              </a:spcBef>
            </a:pPr>
            <a:r>
              <a:rPr sz="1200">
                <a:latin typeface="Arial Bold"/>
                <a:ea typeface="Arial Bold"/>
                <a:cs typeface="Arial Bold"/>
                <a:sym typeface="Arial Bold"/>
                <a:hlinkClick r:id="rId9" invalidUrl="" action="" tgtFrame="" tooltip="" history="1" highlightClick="0" endSnd="0"/>
              </a:rPr>
              <a:t>www.luxoft-training.ru/timetable</a:t>
            </a:r>
            <a:endParaRPr sz="1200">
              <a:solidFill>
                <a:srgbClr val="1F5282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lvl="0">
              <a:spcBef>
                <a:spcPts val="200"/>
              </a:spcBef>
            </a:pPr>
            <a:r>
              <a:rPr sz="14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Каталог курсов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200"/>
              </a:spcBef>
            </a:pPr>
            <a:r>
              <a:rPr sz="1200">
                <a:latin typeface="Arial Bold"/>
                <a:ea typeface="Arial Bold"/>
                <a:cs typeface="Arial Bold"/>
                <a:sym typeface="Arial Bold"/>
                <a:hlinkClick r:id="rId10" invalidUrl="" action="" tgtFrame="" tooltip="" history="1" highlightClick="0" endSnd="0"/>
              </a:rPr>
              <a:t>www.luxoft-training.ru/training/catalog_directions</a:t>
            </a:r>
            <a:endParaRPr sz="1200">
              <a:solidFill>
                <a:srgbClr val="FFFFFF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lvl="0">
              <a:spcBef>
                <a:spcPts val="200"/>
              </a:spcBef>
            </a:pPr>
            <a:r>
              <a:rPr sz="14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Контакты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200"/>
              </a:spcBef>
            </a:pPr>
            <a:r>
              <a:rPr sz="1200">
                <a:latin typeface="Arial Bold"/>
                <a:ea typeface="Arial Bold"/>
                <a:cs typeface="Arial Bold"/>
                <a:sym typeface="Arial Bold"/>
                <a:hlinkClick r:id="rId11" invalidUrl="" action="" tgtFrame="" tooltip="" history="1" highlightClick="0" endSnd="0"/>
              </a:rPr>
              <a:t>www.luxoft-training.ru/contacts</a:t>
            </a:r>
          </a:p>
        </p:txBody>
      </p:sp>
      <p:pic>
        <p:nvPicPr>
          <p:cNvPr id="82" name="image14.pn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702175" y="5526087"/>
            <a:ext cx="422275" cy="425453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/>
          <p:nvPr/>
        </p:nvSpPr>
        <p:spPr>
          <a:xfrm>
            <a:off x="5157787" y="5721349"/>
            <a:ext cx="3476628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latin typeface="Arial Bold"/>
                <a:ea typeface="Arial Bold"/>
                <a:cs typeface="Arial Bold"/>
                <a:sym typeface="Arial Bold"/>
                <a:hlinkClick r:id="rId13" invalidUrl="" action="" tgtFrame="" tooltip="" history="1" highlightClick="0" endSnd="0"/>
              </a:defRPr>
            </a:lvl1pPr>
          </a:lstStyle>
          <a:p>
            <a:pPr lvl="0">
              <a:defRPr sz="1800"/>
            </a:pPr>
            <a:r>
              <a:rPr sz="1200">
                <a:hlinkClick r:id="rId13" invalidUrl="" action="" tgtFrame="" tooltip="" history="1" highlightClick="0" endSnd="0"/>
              </a:rPr>
              <a:t>www.facebook.com/TrainingCenterLuxoft</a:t>
            </a:r>
          </a:p>
        </p:txBody>
      </p:sp>
      <p:pic>
        <p:nvPicPr>
          <p:cNvPr id="84" name="image15.png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286125" y="1401762"/>
            <a:ext cx="2151065" cy="1023938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image16.png"/>
          <p:cNvPicPr/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3322637" y="1438275"/>
            <a:ext cx="1017590" cy="142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image17.png"/>
          <p:cNvPicPr/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414337" y="2189160"/>
            <a:ext cx="3176590" cy="603253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87"/>
          <p:cNvSpPr/>
          <p:nvPr/>
        </p:nvSpPr>
        <p:spPr>
          <a:xfrm>
            <a:off x="541337" y="2679700"/>
            <a:ext cx="1638301" cy="541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spcBef>
                <a:spcPts val="200"/>
              </a:spcBef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Расписание, курсы, тренеры</a:t>
            </a:r>
          </a:p>
        </p:txBody>
      </p:sp>
      <p:sp>
        <p:nvSpPr>
          <p:cNvPr id="88" name="Shape 88"/>
          <p:cNvSpPr/>
          <p:nvPr/>
        </p:nvSpPr>
        <p:spPr>
          <a:xfrm>
            <a:off x="833437" y="3538537"/>
            <a:ext cx="1363664" cy="999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spcBef>
                <a:spcPts val="200"/>
              </a:spcBef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Условия обучения, логистика, контакты</a:t>
            </a:r>
          </a:p>
        </p:txBody>
      </p:sp>
      <p:sp>
        <p:nvSpPr>
          <p:cNvPr id="89" name="Shape 89"/>
          <p:cNvSpPr/>
          <p:nvPr/>
        </p:nvSpPr>
        <p:spPr>
          <a:xfrm>
            <a:off x="2154236" y="3878262"/>
            <a:ext cx="1420814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Bold"/>
                <a:ea typeface="Arial Bold"/>
                <a:cs typeface="Arial Bold"/>
                <a:sym typeface="Arial Bold"/>
                <a:hlinkClick r:id="rId4" invalidUrl="" action="" tgtFrame="" tooltip="" history="1" highlightClick="0" endSnd="0"/>
              </a:defRPr>
            </a:lvl1pPr>
          </a:lstStyle>
          <a:p>
            <a:pPr lvl="0"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Luxtown</a:t>
            </a:r>
          </a:p>
        </p:txBody>
      </p:sp>
      <p:pic>
        <p:nvPicPr>
          <p:cNvPr id="90" name="image18.png"/>
          <p:cNvPicPr/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5354637" y="1360487"/>
            <a:ext cx="1057278" cy="1057276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Shape 91"/>
          <p:cNvSpPr/>
          <p:nvPr/>
        </p:nvSpPr>
        <p:spPr>
          <a:xfrm>
            <a:off x="288925" y="366972"/>
            <a:ext cx="8696325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800">
                <a:solidFill>
                  <a:srgbClr val="002060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060"/>
                </a:solidFill>
              </a:rPr>
              <a:t>Информационные ресурсы Luxoft Training</a:t>
            </a:r>
          </a:p>
        </p:txBody>
      </p:sp>
      <p:pic>
        <p:nvPicPr>
          <p:cNvPr id="92" name="image19.png"/>
          <p:cNvPicPr/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3316287" y="2346325"/>
            <a:ext cx="1017590" cy="3968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95" name="image20.png" descr="D:\Картинки, клипарты\Знаки, пиктограммы, логотипы\= Пиктограммы\sleek-xp-basic-icons\PNG\Attach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5400" y="68260"/>
            <a:ext cx="952500" cy="952504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/>
          <p:nvPr/>
        </p:nvSpPr>
        <p:spPr>
          <a:xfrm>
            <a:off x="901700" y="319086"/>
            <a:ext cx="8026400" cy="474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600">
                <a:solidFill>
                  <a:srgbClr val="002060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002060"/>
                </a:solidFill>
              </a:rPr>
              <a:t>Additional materials</a:t>
            </a:r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99" name="Shape 99"/>
          <p:cNvSpPr/>
          <p:nvPr/>
        </p:nvSpPr>
        <p:spPr>
          <a:xfrm>
            <a:off x="1127124" y="319086"/>
            <a:ext cx="7612065" cy="474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600">
                <a:solidFill>
                  <a:srgbClr val="002060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002060"/>
                </a:solidFill>
              </a:rPr>
              <a:t>Literature</a:t>
            </a:r>
          </a:p>
        </p:txBody>
      </p:sp>
      <p:pic>
        <p:nvPicPr>
          <p:cNvPr id="100" name="image21.png" descr="D:\Картинки, клипарты\Книги, документы, диаграммы\books-clipart - без фона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212" y="255585"/>
            <a:ext cx="1014413" cy="7556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13" name="image1.jpeg" descr="prezentacja 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7362" y="2139950"/>
            <a:ext cx="3200401" cy="320675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/>
          <p:nvPr/>
        </p:nvSpPr>
        <p:spPr>
          <a:xfrm flipH="1">
            <a:off x="8748710" y="2427285"/>
            <a:ext cx="395290" cy="2473329"/>
          </a:xfrm>
          <a:prstGeom prst="rect">
            <a:avLst/>
          </a:prstGeom>
          <a:solidFill>
            <a:srgbClr val="F3702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6" name="image3.png" descr="3 Quadrants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48575" y="346075"/>
            <a:ext cx="1092200" cy="1406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image4.png" descr="Luxoft_Logo_white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0850" y="190500"/>
            <a:ext cx="2197100" cy="11985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20" name="Shape 2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rgbClr val="F36F2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1" name="image5.png" descr="F:\prezentacjav3\szblonu\kwadrat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43810" y="285750"/>
            <a:ext cx="1000128" cy="1095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image1.jpeg" descr="prezentacja 1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4310" y="0"/>
            <a:ext cx="892969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/>
          <p:nvPr/>
        </p:nvSpPr>
        <p:spPr>
          <a:xfrm flipH="1">
            <a:off x="8724900" y="2427285"/>
            <a:ext cx="246065" cy="1920878"/>
          </a:xfrm>
          <a:prstGeom prst="rect">
            <a:avLst/>
          </a:prstGeom>
          <a:solidFill>
            <a:srgbClr val="F36F2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4" name="image3.png" descr="3 Quadrants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48575" y="346075"/>
            <a:ext cx="1092200" cy="14065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31" name="Shape 31"/>
          <p:cNvSpPr/>
          <p:nvPr/>
        </p:nvSpPr>
        <p:spPr>
          <a:xfrm flipH="1">
            <a:off x="508000" y="1392237"/>
            <a:ext cx="177800" cy="792165"/>
          </a:xfrm>
          <a:prstGeom prst="rect">
            <a:avLst/>
          </a:prstGeom>
          <a:solidFill>
            <a:srgbClr val="00428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2" name="Shape 32"/>
          <p:cNvSpPr/>
          <p:nvPr/>
        </p:nvSpPr>
        <p:spPr>
          <a:xfrm flipH="1">
            <a:off x="504824" y="2257424"/>
            <a:ext cx="184153" cy="798516"/>
          </a:xfrm>
          <a:prstGeom prst="rect">
            <a:avLst/>
          </a:prstGeom>
          <a:solidFill>
            <a:srgbClr val="00428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" name="Shape 33"/>
          <p:cNvSpPr/>
          <p:nvPr/>
        </p:nvSpPr>
        <p:spPr>
          <a:xfrm flipH="1">
            <a:off x="501649" y="3121025"/>
            <a:ext cx="184153" cy="790575"/>
          </a:xfrm>
          <a:prstGeom prst="rect">
            <a:avLst/>
          </a:prstGeom>
          <a:solidFill>
            <a:srgbClr val="00428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4" name="Shape 34"/>
          <p:cNvSpPr/>
          <p:nvPr/>
        </p:nvSpPr>
        <p:spPr>
          <a:xfrm flipH="1">
            <a:off x="501649" y="3986212"/>
            <a:ext cx="184153" cy="785815"/>
          </a:xfrm>
          <a:prstGeom prst="rect">
            <a:avLst/>
          </a:prstGeom>
          <a:solidFill>
            <a:srgbClr val="00428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" name="Shape 35"/>
          <p:cNvSpPr/>
          <p:nvPr/>
        </p:nvSpPr>
        <p:spPr>
          <a:xfrm flipH="1">
            <a:off x="508000" y="4841875"/>
            <a:ext cx="177800" cy="800100"/>
          </a:xfrm>
          <a:prstGeom prst="rect">
            <a:avLst/>
          </a:prstGeom>
          <a:solidFill>
            <a:srgbClr val="00428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Текст заголовка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Уровень текста 1</a:t>
            </a:r>
            <a:endParaRPr sz="2800"/>
          </a:p>
          <a:p>
            <a:pPr lvl="1">
              <a:defRPr sz="1800"/>
            </a:pPr>
            <a:r>
              <a:rPr sz="2800"/>
              <a:t>Уровень текста 2</a:t>
            </a:r>
            <a:endParaRPr sz="2800"/>
          </a:p>
          <a:p>
            <a:pPr lvl="2">
              <a:defRPr sz="1800"/>
            </a:pPr>
            <a:r>
              <a:rPr sz="2800"/>
              <a:t>Уровень текста 3</a:t>
            </a:r>
            <a:endParaRPr sz="2800"/>
          </a:p>
          <a:p>
            <a:pPr lvl="3">
              <a:defRPr sz="1800"/>
            </a:pPr>
            <a:r>
              <a:rPr sz="2800"/>
              <a:t>Уровень текста 4</a:t>
            </a:r>
            <a:endParaRPr sz="2800"/>
          </a:p>
          <a:p>
            <a:pPr lvl="4">
              <a:defRPr sz="1800"/>
            </a:pPr>
            <a:r>
              <a:rPr sz="2800"/>
              <a:t>Уровень текста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40" name="Shape 40"/>
          <p:cNvSpPr/>
          <p:nvPr/>
        </p:nvSpPr>
        <p:spPr>
          <a:xfrm>
            <a:off x="0" y="142875"/>
            <a:ext cx="214313" cy="6000750"/>
          </a:xfrm>
          <a:prstGeom prst="rect">
            <a:avLst/>
          </a:prstGeom>
          <a:solidFill>
            <a:srgbClr val="00428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Текст заголовка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Уровень текста 1</a:t>
            </a:r>
            <a:endParaRPr sz="2800"/>
          </a:p>
          <a:p>
            <a:pPr lvl="1">
              <a:defRPr sz="1800"/>
            </a:pPr>
            <a:r>
              <a:rPr sz="2800"/>
              <a:t>Уровень текста 2</a:t>
            </a:r>
            <a:endParaRPr sz="2800"/>
          </a:p>
          <a:p>
            <a:pPr lvl="2">
              <a:defRPr sz="1800"/>
            </a:pPr>
            <a:r>
              <a:rPr sz="2800"/>
              <a:t>Уровень текста 3</a:t>
            </a:r>
            <a:endParaRPr sz="2800"/>
          </a:p>
          <a:p>
            <a:pPr lvl="3">
              <a:defRPr sz="1800"/>
            </a:pPr>
            <a:r>
              <a:rPr sz="2800"/>
              <a:t>Уровень текста 4</a:t>
            </a:r>
            <a:endParaRPr sz="2800"/>
          </a:p>
          <a:p>
            <a:pPr lvl="4">
              <a:defRPr sz="1800"/>
            </a:pPr>
            <a:r>
              <a:rPr sz="2800"/>
              <a:t>Уровень текста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Текст заголовка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Уровень текста 1</a:t>
            </a:r>
            <a:endParaRPr sz="2800"/>
          </a:p>
          <a:p>
            <a:pPr lvl="1">
              <a:defRPr sz="1800"/>
            </a:pPr>
            <a:r>
              <a:rPr sz="2800"/>
              <a:t>Уровень текста 2</a:t>
            </a:r>
            <a:endParaRPr sz="2800"/>
          </a:p>
          <a:p>
            <a:pPr lvl="2">
              <a:defRPr sz="1800"/>
            </a:pPr>
            <a:r>
              <a:rPr sz="2800"/>
              <a:t>Уровень текста 3</a:t>
            </a:r>
            <a:endParaRPr sz="2800"/>
          </a:p>
          <a:p>
            <a:pPr lvl="3">
              <a:defRPr sz="1800"/>
            </a:pPr>
            <a:r>
              <a:rPr sz="2800"/>
              <a:t>Уровень текста 4</a:t>
            </a:r>
            <a:endParaRPr sz="2800"/>
          </a:p>
          <a:p>
            <a:pPr lvl="4">
              <a:defRPr sz="1800"/>
            </a:pPr>
            <a:r>
              <a:rPr sz="2800"/>
              <a:t>Уровень текста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Текст заголовка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Уровень текста 1</a:t>
            </a:r>
            <a:endParaRPr sz="2800"/>
          </a:p>
          <a:p>
            <a:pPr lvl="1">
              <a:defRPr sz="1800"/>
            </a:pPr>
            <a:r>
              <a:rPr sz="2800"/>
              <a:t>Уровень текста 2</a:t>
            </a:r>
            <a:endParaRPr sz="2800"/>
          </a:p>
          <a:p>
            <a:pPr lvl="2">
              <a:defRPr sz="1800"/>
            </a:pPr>
            <a:r>
              <a:rPr sz="2800"/>
              <a:t>Уровень текста 3</a:t>
            </a:r>
            <a:endParaRPr sz="2800"/>
          </a:p>
          <a:p>
            <a:pPr lvl="3">
              <a:defRPr sz="1800"/>
            </a:pPr>
            <a:r>
              <a:rPr sz="2800"/>
              <a:t>Уровень текста 4</a:t>
            </a:r>
            <a:endParaRPr sz="2800"/>
          </a:p>
          <a:p>
            <a:pPr lvl="4">
              <a:defRPr sz="1800"/>
            </a:pPr>
            <a:r>
              <a:rPr sz="2800"/>
              <a:t>Уровень текста 5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rgbClr val="1F497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" name="Shape 3"/>
          <p:cNvSpPr/>
          <p:nvPr/>
        </p:nvSpPr>
        <p:spPr>
          <a:xfrm rot="16200000">
            <a:off x="-610196" y="6049400"/>
            <a:ext cx="1383873" cy="226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FFFFFF"/>
                </a:solidFill>
              </a:rPr>
              <a:t>© Luxoft Training 2013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316910" y="6627810"/>
            <a:ext cx="247245" cy="24638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5" name="Shape 5"/>
          <p:cNvSpPr/>
          <p:nvPr>
            <p:ph type="title"/>
          </p:nvPr>
        </p:nvSpPr>
        <p:spPr>
          <a:xfrm>
            <a:off x="282575" y="0"/>
            <a:ext cx="8229600" cy="1128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Текст заголовка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282575" y="1168400"/>
            <a:ext cx="8229600" cy="568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 sz="1800"/>
            </a:pPr>
            <a:r>
              <a:rPr sz="2800"/>
              <a:t>Уровень текста 1</a:t>
            </a:r>
            <a:endParaRPr sz="2800"/>
          </a:p>
          <a:p>
            <a:pPr lvl="1">
              <a:defRPr sz="1800"/>
            </a:pPr>
            <a:r>
              <a:rPr sz="2800"/>
              <a:t>Уровень текста 2</a:t>
            </a:r>
            <a:endParaRPr sz="2800"/>
          </a:p>
          <a:p>
            <a:pPr lvl="2">
              <a:defRPr sz="1800"/>
            </a:pPr>
            <a:r>
              <a:rPr sz="2800"/>
              <a:t>Уровень текста 3</a:t>
            </a:r>
            <a:endParaRPr sz="2800"/>
          </a:p>
          <a:p>
            <a:pPr lvl="3">
              <a:defRPr sz="1800"/>
            </a:pPr>
            <a:r>
              <a:rPr sz="2800"/>
              <a:t>Уровень текста 4</a:t>
            </a:r>
            <a:endParaRPr sz="2800"/>
          </a:p>
          <a:p>
            <a:pPr lvl="4">
              <a:defRPr sz="1800"/>
            </a:pPr>
            <a:r>
              <a:rPr sz="2800"/>
              <a:t>Уровень текста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spd="med" advClick="1"/>
  <p:txStyles>
    <p:titleStyle>
      <a:lvl1pPr>
        <a:defRPr sz="2800">
          <a:solidFill>
            <a:srgbClr val="1F497D"/>
          </a:solidFill>
          <a:latin typeface="Arial Bold"/>
          <a:ea typeface="Arial Bold"/>
          <a:cs typeface="Arial Bold"/>
          <a:sym typeface="Arial Bold"/>
        </a:defRPr>
      </a:lvl1pPr>
      <a:lvl2pPr>
        <a:defRPr sz="2800">
          <a:solidFill>
            <a:srgbClr val="1F497D"/>
          </a:solidFill>
          <a:latin typeface="Arial Bold"/>
          <a:ea typeface="Arial Bold"/>
          <a:cs typeface="Arial Bold"/>
          <a:sym typeface="Arial Bold"/>
        </a:defRPr>
      </a:lvl2pPr>
      <a:lvl3pPr>
        <a:defRPr sz="2800">
          <a:solidFill>
            <a:srgbClr val="1F497D"/>
          </a:solidFill>
          <a:latin typeface="Arial Bold"/>
          <a:ea typeface="Arial Bold"/>
          <a:cs typeface="Arial Bold"/>
          <a:sym typeface="Arial Bold"/>
        </a:defRPr>
      </a:lvl3pPr>
      <a:lvl4pPr>
        <a:defRPr sz="2800">
          <a:solidFill>
            <a:srgbClr val="1F497D"/>
          </a:solidFill>
          <a:latin typeface="Arial Bold"/>
          <a:ea typeface="Arial Bold"/>
          <a:cs typeface="Arial Bold"/>
          <a:sym typeface="Arial Bold"/>
        </a:defRPr>
      </a:lvl4pPr>
      <a:lvl5pPr>
        <a:defRPr sz="2800">
          <a:solidFill>
            <a:srgbClr val="1F497D"/>
          </a:solidFill>
          <a:latin typeface="Arial Bold"/>
          <a:ea typeface="Arial Bold"/>
          <a:cs typeface="Arial Bold"/>
          <a:sym typeface="Arial Bold"/>
        </a:defRPr>
      </a:lvl5pPr>
      <a:lvl6pPr>
        <a:defRPr sz="2800">
          <a:solidFill>
            <a:srgbClr val="1F497D"/>
          </a:solidFill>
          <a:latin typeface="Arial Bold"/>
          <a:ea typeface="Arial Bold"/>
          <a:cs typeface="Arial Bold"/>
          <a:sym typeface="Arial Bold"/>
        </a:defRPr>
      </a:lvl6pPr>
      <a:lvl7pPr>
        <a:defRPr sz="2800">
          <a:solidFill>
            <a:srgbClr val="1F497D"/>
          </a:solidFill>
          <a:latin typeface="Arial Bold"/>
          <a:ea typeface="Arial Bold"/>
          <a:cs typeface="Arial Bold"/>
          <a:sym typeface="Arial Bold"/>
        </a:defRPr>
      </a:lvl7pPr>
      <a:lvl8pPr>
        <a:defRPr sz="2800">
          <a:solidFill>
            <a:srgbClr val="1F497D"/>
          </a:solidFill>
          <a:latin typeface="Arial Bold"/>
          <a:ea typeface="Arial Bold"/>
          <a:cs typeface="Arial Bold"/>
          <a:sym typeface="Arial Bold"/>
        </a:defRPr>
      </a:lvl8pPr>
      <a:lvl9pPr>
        <a:defRPr sz="2800">
          <a:solidFill>
            <a:srgbClr val="1F497D"/>
          </a:solidFill>
          <a:latin typeface="Arial Bold"/>
          <a:ea typeface="Arial Bold"/>
          <a:cs typeface="Arial Bold"/>
          <a:sym typeface="Arial Bold"/>
        </a:defRPr>
      </a:lvl9pPr>
    </p:titleStyle>
    <p:bodyStyle>
      <a:lvl1pPr marL="342900" indent="-342900">
        <a:spcBef>
          <a:spcPts val="600"/>
        </a:spcBef>
        <a:buClr>
          <a:srgbClr val="1A8FFF"/>
        </a:buClr>
        <a:buSzPct val="125000"/>
        <a:buFont typeface="Wingdings"/>
        <a:buChar char="▪"/>
        <a:defRPr sz="2800">
          <a:latin typeface="Arial"/>
          <a:ea typeface="Arial"/>
          <a:cs typeface="Arial"/>
          <a:sym typeface="Arial"/>
        </a:defRPr>
      </a:lvl1pPr>
      <a:lvl2pPr marL="622563" indent="-335226">
        <a:spcBef>
          <a:spcPts val="600"/>
        </a:spcBef>
        <a:buClr>
          <a:srgbClr val="1A8FFF"/>
        </a:buClr>
        <a:buSzPct val="125000"/>
        <a:buFont typeface="Wingdings"/>
        <a:buChar char="▪"/>
        <a:defRPr sz="2800">
          <a:latin typeface="Arial"/>
          <a:ea typeface="Arial"/>
          <a:cs typeface="Arial"/>
          <a:sym typeface="Arial"/>
        </a:defRPr>
      </a:lvl2pPr>
      <a:lvl3pPr marL="978535" indent="-402272">
        <a:spcBef>
          <a:spcPts val="600"/>
        </a:spcBef>
        <a:buClr>
          <a:srgbClr val="1A8FFF"/>
        </a:buClr>
        <a:buSzPct val="100000"/>
        <a:buFont typeface="Wingdings"/>
        <a:buChar char="▪"/>
        <a:defRPr sz="2800">
          <a:latin typeface="Arial"/>
          <a:ea typeface="Arial"/>
          <a:cs typeface="Arial"/>
          <a:sym typeface="Arial"/>
        </a:defRPr>
      </a:lvl3pPr>
      <a:lvl4pPr marL="1310569" indent="-446969">
        <a:spcBef>
          <a:spcPts val="600"/>
        </a:spcBef>
        <a:buClr>
          <a:srgbClr val="1A8FFF"/>
        </a:buClr>
        <a:buSzPct val="100000"/>
        <a:buFont typeface="Wingdings"/>
        <a:buChar char="▪"/>
        <a:defRPr sz="2800">
          <a:latin typeface="Arial"/>
          <a:ea typeface="Arial"/>
          <a:cs typeface="Arial"/>
          <a:sym typeface="Arial"/>
        </a:defRPr>
      </a:lvl4pPr>
      <a:lvl5pPr marL="1692275" indent="-400050">
        <a:spcBef>
          <a:spcPts val="600"/>
        </a:spcBef>
        <a:buClr>
          <a:srgbClr val="1A8FFF"/>
        </a:buClr>
        <a:buSzPct val="100000"/>
        <a:buFont typeface="Wingdings"/>
        <a:buChar char="▪"/>
        <a:defRPr sz="2800">
          <a:latin typeface="Arial"/>
          <a:ea typeface="Arial"/>
          <a:cs typeface="Arial"/>
          <a:sym typeface="Arial"/>
        </a:defRPr>
      </a:lvl5pPr>
      <a:lvl6pPr marL="2149475" indent="-400050">
        <a:spcBef>
          <a:spcPts val="600"/>
        </a:spcBef>
        <a:buClr>
          <a:srgbClr val="1A8FFF"/>
        </a:buClr>
        <a:buSzPct val="100000"/>
        <a:buFont typeface="Wingdings"/>
        <a:buChar char="•"/>
        <a:defRPr sz="2800">
          <a:latin typeface="Arial"/>
          <a:ea typeface="Arial"/>
          <a:cs typeface="Arial"/>
          <a:sym typeface="Arial"/>
        </a:defRPr>
      </a:lvl6pPr>
      <a:lvl7pPr marL="2606675" indent="-400050">
        <a:spcBef>
          <a:spcPts val="600"/>
        </a:spcBef>
        <a:buClr>
          <a:srgbClr val="1A8FFF"/>
        </a:buClr>
        <a:buSzPct val="100000"/>
        <a:buFont typeface="Wingdings"/>
        <a:buChar char="•"/>
        <a:defRPr sz="2800">
          <a:latin typeface="Arial"/>
          <a:ea typeface="Arial"/>
          <a:cs typeface="Arial"/>
          <a:sym typeface="Arial"/>
        </a:defRPr>
      </a:lvl7pPr>
      <a:lvl8pPr marL="3063875" indent="-400050">
        <a:spcBef>
          <a:spcPts val="600"/>
        </a:spcBef>
        <a:buClr>
          <a:srgbClr val="1A8FFF"/>
        </a:buClr>
        <a:buSzPct val="100000"/>
        <a:buFont typeface="Wingdings"/>
        <a:buChar char="•"/>
        <a:defRPr sz="2800">
          <a:latin typeface="Arial"/>
          <a:ea typeface="Arial"/>
          <a:cs typeface="Arial"/>
          <a:sym typeface="Arial"/>
        </a:defRPr>
      </a:lvl8pPr>
      <a:lvl9pPr marL="3521075" indent="-400050">
        <a:spcBef>
          <a:spcPts val="600"/>
        </a:spcBef>
        <a:buClr>
          <a:srgbClr val="1A8FFF"/>
        </a:buClr>
        <a:buSzPct val="100000"/>
        <a:buFont typeface="Wingdings"/>
        <a:buChar char="•"/>
        <a:defRPr sz="2800">
          <a:latin typeface="Arial"/>
          <a:ea typeface="Arial"/>
          <a:cs typeface="Arial"/>
          <a:sym typeface="Arial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Myriad Pro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Myriad Pro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Myriad Pro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Myriad Pro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Myriad Pro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Myriad Pro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Myriad Pro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Myriad Pro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Myriad Pr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mailto:aparkhomenko@luxoft.com" TargetMode="Externa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hyperlink" Target="https://github.com/junit-team/junit4/wiki" TargetMode="Externa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en.wikipedia.org/wiki/Development_cycle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sldNum" sz="quarter" idx="2"/>
          </p:nvPr>
        </p:nvSpPr>
        <p:spPr>
          <a:xfrm>
            <a:off x="8316910" y="6627810"/>
            <a:ext cx="731840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81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105" name="Shape 105"/>
          <p:cNvSpPr/>
          <p:nvPr>
            <p:ph type="title" idx="4294967295"/>
          </p:nvPr>
        </p:nvSpPr>
        <p:spPr>
          <a:xfrm>
            <a:off x="3911600" y="2784475"/>
            <a:ext cx="4794250" cy="1752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Introduction to JUnit</a:t>
            </a:r>
          </a:p>
        </p:txBody>
      </p:sp>
      <p:sp>
        <p:nvSpPr>
          <p:cNvPr id="106" name="Shape 106"/>
          <p:cNvSpPr/>
          <p:nvPr/>
        </p:nvSpPr>
        <p:spPr>
          <a:xfrm>
            <a:off x="3967162" y="2371190"/>
            <a:ext cx="4794253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600"/>
              </a:spcBef>
              <a:defRPr sz="2800">
                <a:solidFill>
                  <a:srgbClr val="F36E2B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36E2B"/>
                </a:solidFill>
              </a:rPr>
              <a:t>JVA-011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sldNum" sz="quarter" idx="2"/>
          </p:nvPr>
        </p:nvSpPr>
        <p:spPr>
          <a:xfrm>
            <a:off x="8316910" y="6627810"/>
            <a:ext cx="731840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81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160" name="Shape 160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Running the test</a:t>
            </a:r>
          </a:p>
        </p:txBody>
      </p:sp>
      <p:graphicFrame>
        <p:nvGraphicFramePr>
          <p:cNvPr id="161" name="Table 161"/>
          <p:cNvGraphicFramePr/>
          <p:nvPr/>
        </p:nvGraphicFramePr>
        <p:xfrm>
          <a:off x="3949700" y="7397750"/>
          <a:ext cx="254000" cy="10018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164" name="Group 164"/>
          <p:cNvGrpSpPr/>
          <p:nvPr/>
        </p:nvGrpSpPr>
        <p:grpSpPr>
          <a:xfrm>
            <a:off x="333217" y="1523999"/>
            <a:ext cx="8661005" cy="672309"/>
            <a:chOff x="0" y="0"/>
            <a:chExt cx="8661004" cy="672308"/>
          </a:xfrm>
        </p:grpSpPr>
        <p:sp>
          <p:nvSpPr>
            <p:cNvPr id="162" name="Shape 162"/>
            <p:cNvSpPr/>
            <p:nvPr/>
          </p:nvSpPr>
          <p:spPr>
            <a:xfrm>
              <a:off x="0" y="0"/>
              <a:ext cx="8661005" cy="67230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sx="100000" sy="100000" kx="0" ky="0" algn="b" rotWithShape="0" blurRad="127000" dist="0" dir="270000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63" name="Shape 163"/>
            <p:cNvSpPr/>
            <p:nvPr/>
          </p:nvSpPr>
          <p:spPr>
            <a:xfrm>
              <a:off x="0" y="-1"/>
              <a:ext cx="8661005" cy="5384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457200">
                <a:defRPr sz="1400">
                  <a:latin typeface="Lucida Console"/>
                  <a:ea typeface="Lucida Console"/>
                  <a:cs typeface="Lucida Console"/>
                  <a:sym typeface="Lucida Console"/>
                </a:defRPr>
              </a:lvl1pPr>
            </a:lstStyle>
            <a:p>
              <a:pPr lvl="0">
                <a:defRPr sz="1800"/>
              </a:pPr>
              <a:r>
                <a:rPr sz="1400"/>
                <a:t>$ javac -cp .:junit-4.12.jar -d out -sourcepath src/main/ src/test/com/luxoft/tc/junit/PersonValidatorTest.java -Xlint:unchecked</a:t>
              </a:r>
            </a:p>
          </p:txBody>
        </p:sp>
      </p:grpSp>
      <p:grpSp>
        <p:nvGrpSpPr>
          <p:cNvPr id="167" name="Group 167"/>
          <p:cNvGrpSpPr/>
          <p:nvPr/>
        </p:nvGrpSpPr>
        <p:grpSpPr>
          <a:xfrm>
            <a:off x="338383" y="3483243"/>
            <a:ext cx="8661005" cy="1938595"/>
            <a:chOff x="0" y="0"/>
            <a:chExt cx="8661004" cy="1938594"/>
          </a:xfrm>
        </p:grpSpPr>
        <p:sp>
          <p:nvSpPr>
            <p:cNvPr id="165" name="Shape 165"/>
            <p:cNvSpPr/>
            <p:nvPr/>
          </p:nvSpPr>
          <p:spPr>
            <a:xfrm>
              <a:off x="0" y="0"/>
              <a:ext cx="8661005" cy="193859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sx="100000" sy="100000" kx="0" ky="0" algn="b" rotWithShape="0" blurRad="127000" dist="0" dir="270000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6" name="Shape 166"/>
            <p:cNvSpPr/>
            <p:nvPr/>
          </p:nvSpPr>
          <p:spPr>
            <a:xfrm>
              <a:off x="0" y="0"/>
              <a:ext cx="8661005" cy="14274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lvl="0" defTabSz="4572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sz="1400">
                  <a:latin typeface="Lucida Console"/>
                  <a:ea typeface="Lucida Console"/>
                  <a:cs typeface="Lucida Console"/>
                  <a:sym typeface="Lucida Console"/>
                </a:rPr>
                <a:t>$ java -cp out:junit-4.12.jar:hamcrest-core-1.3.jar org.junit.runner.JUnitCore com.luxoft.tc.junit.PersonValidatorTest</a:t>
              </a:r>
              <a:endParaRPr sz="1400"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sz="1400">
                  <a:latin typeface="Lucida Console"/>
                  <a:ea typeface="Lucida Console"/>
                  <a:cs typeface="Lucida Console"/>
                  <a:sym typeface="Lucida Console"/>
                </a:rPr>
                <a:t>JUnit version 4.12</a:t>
              </a:r>
              <a:endParaRPr sz="1400"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sz="1400">
                  <a:latin typeface="Lucida Console"/>
                  <a:ea typeface="Lucida Console"/>
                  <a:cs typeface="Lucida Console"/>
                  <a:sym typeface="Lucida Console"/>
                </a:rPr>
                <a:t>.</a:t>
              </a:r>
              <a:endParaRPr sz="1400"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sz="1400">
                  <a:latin typeface="Lucida Console"/>
                  <a:ea typeface="Lucida Console"/>
                  <a:cs typeface="Lucida Console"/>
                  <a:sym typeface="Lucida Console"/>
                </a:rPr>
                <a:t>Time: 0,042</a:t>
              </a:r>
              <a:endParaRPr sz="1400"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sz="1400"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sz="1400">
                  <a:latin typeface="Lucida Console"/>
                  <a:ea typeface="Lucida Console"/>
                  <a:cs typeface="Lucida Console"/>
                  <a:sym typeface="Lucida Console"/>
                </a:rPr>
                <a:t>OK (1 test)</a:t>
              </a:r>
            </a:p>
          </p:txBody>
        </p:sp>
      </p:grpSp>
      <p:sp>
        <p:nvSpPr>
          <p:cNvPr id="168" name="Shape 168"/>
          <p:cNvSpPr/>
          <p:nvPr/>
        </p:nvSpPr>
        <p:spPr>
          <a:xfrm>
            <a:off x="338383" y="914400"/>
            <a:ext cx="457200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457200">
              <a:buClr>
                <a:srgbClr val="003567"/>
              </a:buClr>
              <a:buSzPct val="100000"/>
              <a:buFont typeface="Wingdings"/>
              <a:buChar char="▪"/>
              <a:defRPr sz="24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3567"/>
                </a:solidFill>
              </a:rPr>
              <a:t>  Compile</a:t>
            </a:r>
          </a:p>
        </p:txBody>
      </p:sp>
      <p:sp>
        <p:nvSpPr>
          <p:cNvPr id="169" name="Shape 169"/>
          <p:cNvSpPr/>
          <p:nvPr/>
        </p:nvSpPr>
        <p:spPr>
          <a:xfrm>
            <a:off x="338383" y="2895600"/>
            <a:ext cx="457200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457200">
              <a:buClr>
                <a:srgbClr val="003567"/>
              </a:buClr>
              <a:buSzPct val="100000"/>
              <a:buFont typeface="Wingdings"/>
              <a:buChar char="▪"/>
              <a:defRPr sz="24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3567"/>
                </a:solidFill>
              </a:rPr>
              <a:t>  Run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Num" sz="quarter" idx="2"/>
          </p:nvPr>
        </p:nvSpPr>
        <p:spPr>
          <a:xfrm>
            <a:off x="8316910" y="6627810"/>
            <a:ext cx="731840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81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172" name="Shape 172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Running the test in IDE</a:t>
            </a:r>
          </a:p>
        </p:txBody>
      </p:sp>
      <p:pic>
        <p:nvPicPr>
          <p:cNvPr id="173" name="IDE-examp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0883" y="928854"/>
            <a:ext cx="5682234" cy="5610729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/>
          <p:nvPr/>
        </p:nvSpPr>
        <p:spPr>
          <a:xfrm>
            <a:off x="6910540" y="823413"/>
            <a:ext cx="1432680" cy="537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54" y="14256"/>
                </a:moveTo>
                <a:lnTo>
                  <a:pt x="12254" y="21600"/>
                </a:lnTo>
                <a:lnTo>
                  <a:pt x="0" y="10800"/>
                </a:lnTo>
                <a:lnTo>
                  <a:pt x="12254" y="0"/>
                </a:lnTo>
                <a:lnTo>
                  <a:pt x="12254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4281"/>
            </a:solidFill>
          </a:ln>
        </p:spPr>
        <p:txBody>
          <a:bodyPr lIns="45718" tIns="45718" rIns="45718" bIns="45718"/>
          <a:lstStyle/>
          <a:p>
            <a:pPr lvl="0"/>
          </a:p>
        </p:txBody>
      </p:sp>
      <p:sp>
        <p:nvSpPr>
          <p:cNvPr id="175" name="Shape 175"/>
          <p:cNvSpPr/>
          <p:nvPr/>
        </p:nvSpPr>
        <p:spPr>
          <a:xfrm>
            <a:off x="461709" y="1479107"/>
            <a:ext cx="1432681" cy="537696"/>
          </a:xfrm>
          <a:prstGeom prst="rightArrow">
            <a:avLst>
              <a:gd name="adj1" fmla="val 32000"/>
              <a:gd name="adj2" fmla="val 151164"/>
            </a:avLst>
          </a:prstGeom>
          <a:solidFill>
            <a:srgbClr val="FFFFFF"/>
          </a:solidFill>
          <a:ln w="25400">
            <a:solidFill>
              <a:srgbClr val="004281"/>
            </a:solidFill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76" name="Shape 176"/>
          <p:cNvSpPr/>
          <p:nvPr/>
        </p:nvSpPr>
        <p:spPr>
          <a:xfrm>
            <a:off x="396457" y="4453844"/>
            <a:ext cx="1432681" cy="537697"/>
          </a:xfrm>
          <a:prstGeom prst="rightArrow">
            <a:avLst>
              <a:gd name="adj1" fmla="val 32000"/>
              <a:gd name="adj2" fmla="val 151164"/>
            </a:avLst>
          </a:prstGeom>
          <a:solidFill>
            <a:srgbClr val="FFFFFF"/>
          </a:solidFill>
          <a:ln w="25400">
            <a:solidFill>
              <a:srgbClr val="004281"/>
            </a:solidFill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77" name="Shape 177"/>
          <p:cNvSpPr/>
          <p:nvPr/>
        </p:nvSpPr>
        <p:spPr>
          <a:xfrm>
            <a:off x="1954721" y="4779019"/>
            <a:ext cx="951114" cy="314325"/>
          </a:xfrm>
          <a:prstGeom prst="rect">
            <a:avLst/>
          </a:prstGeom>
          <a:ln w="25400">
            <a:solidFill>
              <a:srgbClr val="004281"/>
            </a:solidFill>
          </a:ln>
        </p:spPr>
        <p:txBody>
          <a:bodyPr lIns="0" tIns="0" rIns="0" bIns="0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sldNum" sz="quarter" idx="2"/>
          </p:nvPr>
        </p:nvSpPr>
        <p:spPr>
          <a:xfrm>
            <a:off x="8316910" y="6627810"/>
            <a:ext cx="731840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81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180" name="Shape 180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b="1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1F497D"/>
                </a:solidFill>
              </a:rPr>
              <a:t>JUnit basics</a:t>
            </a:r>
          </a:p>
        </p:txBody>
      </p:sp>
      <p:graphicFrame>
        <p:nvGraphicFramePr>
          <p:cNvPr id="181" name="Table 181"/>
          <p:cNvGraphicFramePr/>
          <p:nvPr/>
        </p:nvGraphicFramePr>
        <p:xfrm>
          <a:off x="3949700" y="7397750"/>
          <a:ext cx="254000" cy="10018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82" name="Shape 182"/>
          <p:cNvSpPr/>
          <p:nvPr>
            <p:ph type="body" idx="4294967295"/>
          </p:nvPr>
        </p:nvSpPr>
        <p:spPr>
          <a:xfrm>
            <a:off x="631825" y="1165225"/>
            <a:ext cx="7880350" cy="53022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95300" indent="-495300" defTabSz="457200">
              <a:spcBef>
                <a:spcPts val="0"/>
              </a:spcBef>
              <a:defRPr sz="1800"/>
            </a:pPr>
            <a:r>
              <a:rPr sz="26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Each java method which represents a single test is marked as </a:t>
            </a:r>
            <a:r>
              <a:rPr sz="26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@Test</a:t>
            </a:r>
          </a:p>
          <a:p>
            <a:pPr lvl="0" defTabSz="457200">
              <a:spcBef>
                <a:spcPts val="0"/>
              </a:spcBef>
              <a:defRPr sz="1800"/>
            </a:pPr>
            <a:endParaRPr sz="2600">
              <a:solidFill>
                <a:srgbClr val="94175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495300" indent="-495300" defTabSz="457200">
              <a:spcBef>
                <a:spcPts val="0"/>
              </a:spcBef>
              <a:defRPr sz="1800"/>
            </a:pPr>
            <a:r>
              <a:rPr sz="26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Different</a:t>
            </a:r>
            <a:r>
              <a:rPr sz="26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 Test Runners </a:t>
            </a:r>
            <a:r>
              <a:rPr sz="26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are used to execute the test</a:t>
            </a:r>
          </a:p>
          <a:p>
            <a:pPr lvl="0" defTabSz="457200">
              <a:spcBef>
                <a:spcPts val="0"/>
              </a:spcBef>
              <a:defRPr sz="1800"/>
            </a:pPr>
            <a:endParaRPr sz="260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495300" indent="-495300" defTabSz="457200">
              <a:spcBef>
                <a:spcPts val="0"/>
              </a:spcBef>
              <a:defRPr sz="1800"/>
            </a:pPr>
            <a:r>
              <a:rPr sz="26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Test could be ignored using </a:t>
            </a:r>
            <a:r>
              <a:rPr sz="26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@Ignore</a:t>
            </a:r>
            <a:r>
              <a:rPr sz="26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 annotation.</a:t>
            </a:r>
          </a:p>
          <a:p>
            <a:pPr lvl="0" defTabSz="457200">
              <a:spcBef>
                <a:spcPts val="0"/>
              </a:spcBef>
              <a:defRPr sz="1800"/>
            </a:pPr>
            <a:endParaRPr sz="260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495300" indent="-495300" defTabSz="457200">
              <a:spcBef>
                <a:spcPts val="0"/>
              </a:spcBef>
              <a:defRPr sz="1800"/>
            </a:pPr>
            <a:r>
              <a:rPr sz="26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Expected and actual results compares using </a:t>
            </a:r>
            <a:r>
              <a:rPr sz="26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Assertions — assertTrue, assertEquals</a:t>
            </a:r>
            <a:r>
              <a:rPr sz="26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, etc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sldNum" sz="quarter" idx="2"/>
          </p:nvPr>
        </p:nvSpPr>
        <p:spPr>
          <a:xfrm>
            <a:off x="8316910" y="6627810"/>
            <a:ext cx="731840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81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185" name="Shape 185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b="1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1F497D"/>
                </a:solidFill>
              </a:rPr>
              <a:t>Test fixtures</a:t>
            </a:r>
          </a:p>
        </p:txBody>
      </p:sp>
      <p:graphicFrame>
        <p:nvGraphicFramePr>
          <p:cNvPr id="186" name="Table 186"/>
          <p:cNvGraphicFramePr/>
          <p:nvPr/>
        </p:nvGraphicFramePr>
        <p:xfrm>
          <a:off x="3949700" y="7397750"/>
          <a:ext cx="254000" cy="10018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87" name="Shape 187"/>
          <p:cNvSpPr/>
          <p:nvPr>
            <p:ph type="body" idx="4294967295"/>
          </p:nvPr>
        </p:nvSpPr>
        <p:spPr>
          <a:xfrm>
            <a:off x="631825" y="1165225"/>
            <a:ext cx="7880350" cy="53022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57200" indent="-457200" defTabSz="457200">
              <a:spcBef>
                <a:spcPts val="0"/>
              </a:spcBef>
              <a:defRPr sz="1800"/>
            </a:pPr>
            <a:r>
              <a:rPr sz="24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Text </a:t>
            </a:r>
            <a:r>
              <a:rPr b="1" sz="24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fixture</a:t>
            </a:r>
            <a:r>
              <a:rPr sz="24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 is a fixed state of a set of objects used as a baseline for running tests.</a:t>
            </a:r>
          </a:p>
          <a:p>
            <a:pPr lvl="0" defTabSz="457200">
              <a:spcBef>
                <a:spcPts val="0"/>
              </a:spcBef>
              <a:defRPr sz="1800"/>
            </a:pPr>
            <a:endParaRPr sz="240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457200" indent="-457200" defTabSz="457200">
              <a:spcBef>
                <a:spcPts val="0"/>
              </a:spcBef>
              <a:defRPr sz="1800"/>
            </a:pPr>
            <a:r>
              <a:rPr b="1" sz="24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Examples</a:t>
            </a:r>
            <a:r>
              <a:rPr sz="24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</a:p>
          <a:p>
            <a:pPr lvl="1" marL="734304" indent="-446967" defTabSz="457200">
              <a:spcBef>
                <a:spcPts val="0"/>
              </a:spcBef>
              <a:defRPr sz="1800"/>
            </a:pPr>
            <a:r>
              <a:rPr sz="24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preparation of input data and setup/creation of fake or mock objects</a:t>
            </a:r>
          </a:p>
          <a:p>
            <a:pPr lvl="0" defTabSz="457200">
              <a:spcBef>
                <a:spcPts val="0"/>
              </a:spcBef>
              <a:defRPr sz="1800"/>
            </a:pPr>
            <a:endParaRPr sz="240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1" marL="734304" indent="-446967" defTabSz="457200">
              <a:spcBef>
                <a:spcPts val="0"/>
              </a:spcBef>
              <a:defRPr sz="1800"/>
            </a:pPr>
            <a:r>
              <a:rPr sz="24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loading a database with a specific, known set of data</a:t>
            </a:r>
          </a:p>
          <a:p>
            <a:pPr lvl="0" defTabSz="457200">
              <a:spcBef>
                <a:spcPts val="0"/>
              </a:spcBef>
              <a:defRPr sz="1800"/>
            </a:pPr>
            <a:endParaRPr sz="240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1" marL="734304" indent="-446967" defTabSz="457200">
              <a:spcBef>
                <a:spcPts val="0"/>
              </a:spcBef>
              <a:defRPr sz="1800"/>
            </a:pPr>
            <a:r>
              <a:rPr sz="24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copying a specific known set of files creating a test fixture will create a set of objects initialized to certain states.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sldNum" sz="quarter" idx="2"/>
          </p:nvPr>
        </p:nvSpPr>
        <p:spPr>
          <a:xfrm>
            <a:off x="8316910" y="6627810"/>
            <a:ext cx="731840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81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190" name="Shape 190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b="1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1F497D"/>
                </a:solidFill>
              </a:rPr>
              <a:t>Test fixtures</a:t>
            </a:r>
          </a:p>
        </p:txBody>
      </p:sp>
      <p:graphicFrame>
        <p:nvGraphicFramePr>
          <p:cNvPr id="191" name="Table 191"/>
          <p:cNvGraphicFramePr/>
          <p:nvPr/>
        </p:nvGraphicFramePr>
        <p:xfrm>
          <a:off x="3949700" y="7397750"/>
          <a:ext cx="254000" cy="10018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92" name="Shape 192"/>
          <p:cNvSpPr/>
          <p:nvPr>
            <p:ph type="body" idx="4294967295"/>
          </p:nvPr>
        </p:nvSpPr>
        <p:spPr>
          <a:xfrm>
            <a:off x="631825" y="1165225"/>
            <a:ext cx="7880350" cy="53022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33400" indent="-533400" defTabSz="457200">
              <a:spcBef>
                <a:spcPts val="0"/>
              </a:spcBef>
              <a:defRPr sz="1800"/>
            </a:pP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Test classes can have fixture</a:t>
            </a: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1" marL="808799" indent="-521462" defTabSz="457200">
              <a:spcBef>
                <a:spcPts val="0"/>
              </a:spcBef>
              <a:defRPr sz="1800"/>
            </a:pP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run before or after every test</a:t>
            </a: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1" marL="808799" indent="-521462" defTabSz="457200">
              <a:spcBef>
                <a:spcPts val="0"/>
              </a:spcBef>
              <a:defRPr sz="1800"/>
            </a:pP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run before and after only once for all test methods in a class</a:t>
            </a:r>
          </a:p>
          <a:p>
            <a:pPr lvl="1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533400" indent="-533400" defTabSz="457200">
              <a:spcBef>
                <a:spcPts val="0"/>
              </a:spcBef>
              <a:defRPr sz="1800"/>
            </a:pP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Fixtures:</a:t>
            </a:r>
          </a:p>
          <a:p>
            <a:pPr lvl="1" marL="808799" indent="-521462" defTabSz="457200">
              <a:spcBef>
                <a:spcPts val="0"/>
              </a:spcBef>
              <a:defRPr sz="1800"/>
            </a:pP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class-level: </a:t>
            </a:r>
            <a:r>
              <a:rPr sz="28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@BeforeClass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sz="28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@AfterClass</a:t>
            </a: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1" marL="808799" indent="-521462" defTabSz="457200">
              <a:spcBef>
                <a:spcPts val="0"/>
              </a:spcBef>
              <a:defRPr sz="1800"/>
            </a:pP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method-level: </a:t>
            </a:r>
            <a:r>
              <a:rPr sz="28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@Before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sz="28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@After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sldNum" sz="quarter" idx="2"/>
          </p:nvPr>
        </p:nvSpPr>
        <p:spPr>
          <a:xfrm>
            <a:off x="8316910" y="6627810"/>
            <a:ext cx="731840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81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195" name="Shape 195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Test fixtures</a:t>
            </a:r>
          </a:p>
        </p:txBody>
      </p:sp>
      <p:graphicFrame>
        <p:nvGraphicFramePr>
          <p:cNvPr id="196" name="Table 196"/>
          <p:cNvGraphicFramePr/>
          <p:nvPr/>
        </p:nvGraphicFramePr>
        <p:xfrm>
          <a:off x="3949700" y="7397750"/>
          <a:ext cx="254000" cy="10018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97" name="Shape 197"/>
          <p:cNvSpPr/>
          <p:nvPr/>
        </p:nvSpPr>
        <p:spPr>
          <a:xfrm>
            <a:off x="275576" y="802165"/>
            <a:ext cx="8665224" cy="5598636"/>
          </a:xfrm>
          <a:prstGeom prst="rect">
            <a:avLst/>
          </a:prstGeom>
          <a:blipFill>
            <a:blip r:embed="rId2"/>
          </a:blipFill>
          <a:ln w="12700">
            <a:solidFill>
              <a:srgbClr val="004281"/>
            </a:solidFill>
            <a:miter lim="400000"/>
          </a:ln>
          <a:effectLst>
            <a:outerShdw sx="100000" sy="100000" kx="0" ky="0" algn="b" rotWithShape="0" blurRad="127000" dist="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defTabSz="457200"/>
            <a:r>
              <a:rPr sz="1200">
                <a:solidFill>
                  <a:srgbClr val="3F97FF"/>
                </a:solidFill>
                <a:latin typeface="Andale Mono"/>
                <a:ea typeface="Andale Mono"/>
                <a:cs typeface="Andale Mono"/>
                <a:sym typeface="Andale Mono"/>
              </a:rPr>
              <a:t>@RunWith</a:t>
            </a:r>
            <a:r>
              <a:rPr sz="1200">
                <a:latin typeface="Andale Mono"/>
                <a:ea typeface="Andale Mono"/>
                <a:cs typeface="Andale Mono"/>
                <a:sym typeface="Andale Mono"/>
              </a:rPr>
              <a:t>(JUnit4.</a:t>
            </a:r>
            <a:r>
              <a:rPr sz="1200">
                <a:solidFill>
                  <a:srgbClr val="011993"/>
                </a:solidFill>
                <a:latin typeface="Andale Mono"/>
                <a:ea typeface="Andale Mono"/>
                <a:cs typeface="Andale Mono"/>
                <a:sym typeface="Andale Mono"/>
              </a:rPr>
              <a:t>class</a:t>
            </a:r>
            <a:r>
              <a:rPr sz="1200">
                <a:latin typeface="Andale Mono"/>
                <a:ea typeface="Andale Mono"/>
                <a:cs typeface="Andale Mono"/>
                <a:sym typeface="Andale Mono"/>
              </a:rPr>
              <a:t>)</a:t>
            </a:r>
            <a:br>
              <a:rPr sz="1200">
                <a:latin typeface="Andale Mono"/>
                <a:ea typeface="Andale Mono"/>
                <a:cs typeface="Andale Mono"/>
                <a:sym typeface="Andale Mono"/>
              </a:rPr>
            </a:br>
            <a:r>
              <a:rPr sz="1200">
                <a:solidFill>
                  <a:srgbClr val="011993"/>
                </a:solidFill>
                <a:latin typeface="Andale Mono"/>
                <a:ea typeface="Andale Mono"/>
                <a:cs typeface="Andale Mono"/>
                <a:sym typeface="Andale Mono"/>
              </a:rPr>
              <a:t>public class </a:t>
            </a:r>
            <a:r>
              <a:rPr sz="1200">
                <a:latin typeface="Andale Mono"/>
                <a:ea typeface="Andale Mono"/>
                <a:cs typeface="Andale Mono"/>
                <a:sym typeface="Andale Mono"/>
              </a:rPr>
              <a:t>PersonValidatorTest {</a:t>
            </a:r>
            <a:br>
              <a:rPr sz="1200">
                <a:latin typeface="Andale Mono"/>
                <a:ea typeface="Andale Mono"/>
                <a:cs typeface="Andale Mono"/>
                <a:sym typeface="Andale Mono"/>
              </a:rPr>
            </a:br>
            <a:r>
              <a:rPr sz="1200">
                <a:latin typeface="Andale Mono"/>
                <a:ea typeface="Andale Mono"/>
                <a:cs typeface="Andale Mono"/>
                <a:sym typeface="Andale Mono"/>
              </a:rPr>
              <a:t>    </a:t>
            </a:r>
            <a:r>
              <a:rPr sz="1200">
                <a:solidFill>
                  <a:srgbClr val="011993"/>
                </a:solidFill>
                <a:latin typeface="Andale Mono"/>
                <a:ea typeface="Andale Mono"/>
                <a:cs typeface="Andale Mono"/>
                <a:sym typeface="Andale Mono"/>
              </a:rPr>
              <a:t>private </a:t>
            </a:r>
            <a:r>
              <a:rPr sz="1200">
                <a:latin typeface="Andale Mono"/>
                <a:ea typeface="Andale Mono"/>
                <a:cs typeface="Andale Mono"/>
                <a:sym typeface="Andale Mono"/>
              </a:rPr>
              <a:t>Validator&lt;Person&gt; </a:t>
            </a:r>
            <a:r>
              <a:rPr sz="1200">
                <a:solidFill>
                  <a:srgbClr val="1F5EB5"/>
                </a:solidFill>
                <a:latin typeface="Andale Mono"/>
                <a:ea typeface="Andale Mono"/>
                <a:cs typeface="Andale Mono"/>
                <a:sym typeface="Andale Mono"/>
              </a:rPr>
              <a:t>validator</a:t>
            </a:r>
            <a:r>
              <a:rPr sz="1200">
                <a:latin typeface="Andale Mono"/>
                <a:ea typeface="Andale Mono"/>
                <a:cs typeface="Andale Mono"/>
                <a:sym typeface="Andale Mono"/>
              </a:rPr>
              <a:t>;</a:t>
            </a:r>
            <a:endParaRPr sz="1200">
              <a:latin typeface="Andale Mono"/>
              <a:ea typeface="Andale Mono"/>
              <a:cs typeface="Andale Mono"/>
              <a:sym typeface="Andale Mono"/>
            </a:endParaRPr>
          </a:p>
          <a:p>
            <a:pPr lvl="0" defTabSz="457200"/>
            <a:br>
              <a:rPr sz="1200">
                <a:latin typeface="Andale Mono"/>
                <a:ea typeface="Andale Mono"/>
                <a:cs typeface="Andale Mono"/>
                <a:sym typeface="Andale Mono"/>
              </a:rPr>
            </a:br>
            <a:r>
              <a:rPr sz="1200">
                <a:latin typeface="Andale Mono"/>
                <a:ea typeface="Andale Mono"/>
                <a:cs typeface="Andale Mono"/>
                <a:sym typeface="Andale Mono"/>
              </a:rPr>
              <a:t>    </a:t>
            </a:r>
            <a:r>
              <a:rPr sz="1200">
                <a:solidFill>
                  <a:srgbClr val="3F97FF"/>
                </a:solidFill>
                <a:latin typeface="Andale Mono"/>
                <a:ea typeface="Andale Mono"/>
                <a:cs typeface="Andale Mono"/>
                <a:sym typeface="Andale Mono"/>
              </a:rPr>
              <a:t>@BeforeClass</a:t>
            </a:r>
            <a:br>
              <a:rPr sz="1200">
                <a:solidFill>
                  <a:srgbClr val="3F97FF"/>
                </a:solidFill>
                <a:latin typeface="Andale Mono"/>
                <a:ea typeface="Andale Mono"/>
                <a:cs typeface="Andale Mono"/>
                <a:sym typeface="Andale Mono"/>
              </a:rPr>
            </a:br>
            <a:r>
              <a:rPr sz="1200">
                <a:solidFill>
                  <a:srgbClr val="3F97FF"/>
                </a:solidFill>
                <a:latin typeface="Andale Mono"/>
                <a:ea typeface="Andale Mono"/>
                <a:cs typeface="Andale Mono"/>
                <a:sym typeface="Andale Mono"/>
              </a:rPr>
              <a:t>    </a:t>
            </a:r>
            <a:r>
              <a:rPr sz="1200">
                <a:solidFill>
                  <a:srgbClr val="011993"/>
                </a:solidFill>
                <a:latin typeface="Andale Mono"/>
                <a:ea typeface="Andale Mono"/>
                <a:cs typeface="Andale Mono"/>
                <a:sym typeface="Andale Mono"/>
              </a:rPr>
              <a:t>public static void </a:t>
            </a:r>
            <a:r>
              <a:rPr sz="1200">
                <a:latin typeface="Andale Mono"/>
                <a:ea typeface="Andale Mono"/>
                <a:cs typeface="Andale Mono"/>
                <a:sym typeface="Andale Mono"/>
              </a:rPr>
              <a:t>setUpClass() {</a:t>
            </a:r>
            <a:br>
              <a:rPr sz="1200">
                <a:latin typeface="Andale Mono"/>
                <a:ea typeface="Andale Mono"/>
                <a:cs typeface="Andale Mono"/>
                <a:sym typeface="Andale Mono"/>
              </a:rPr>
            </a:br>
            <a:r>
              <a:rPr sz="1200">
                <a:latin typeface="Andale Mono"/>
                <a:ea typeface="Andale Mono"/>
                <a:cs typeface="Andale Mono"/>
                <a:sym typeface="Andale Mono"/>
              </a:rPr>
              <a:t>        System.</a:t>
            </a:r>
            <a:r>
              <a:rPr sz="1200">
                <a:solidFill>
                  <a:srgbClr val="1F5EB5"/>
                </a:solidFill>
                <a:latin typeface="Andale Mono"/>
                <a:ea typeface="Andale Mono"/>
                <a:cs typeface="Andale Mono"/>
                <a:sym typeface="Andale Mono"/>
              </a:rPr>
              <a:t>out</a:t>
            </a:r>
            <a:r>
              <a:rPr sz="1200">
                <a:latin typeface="Andale Mono"/>
                <a:ea typeface="Andale Mono"/>
                <a:cs typeface="Andale Mono"/>
                <a:sym typeface="Andale Mono"/>
              </a:rPr>
              <a:t>.println(</a:t>
            </a:r>
            <a:r>
              <a:rPr sz="1200">
                <a:solidFill>
                  <a:srgbClr val="779DC6"/>
                </a:solidFill>
                <a:latin typeface="Andale Mono"/>
                <a:ea typeface="Andale Mono"/>
                <a:cs typeface="Andale Mono"/>
                <a:sym typeface="Andale Mono"/>
              </a:rPr>
              <a:t>"@BeforeClass"</a:t>
            </a:r>
            <a:r>
              <a:rPr sz="1200">
                <a:latin typeface="Andale Mono"/>
                <a:ea typeface="Andale Mono"/>
                <a:cs typeface="Andale Mono"/>
                <a:sym typeface="Andale Mono"/>
              </a:rPr>
              <a:t>);</a:t>
            </a:r>
            <a:br>
              <a:rPr sz="1200">
                <a:latin typeface="Andale Mono"/>
                <a:ea typeface="Andale Mono"/>
                <a:cs typeface="Andale Mono"/>
                <a:sym typeface="Andale Mono"/>
              </a:rPr>
            </a:br>
            <a:r>
              <a:rPr sz="1200">
                <a:latin typeface="Andale Mono"/>
                <a:ea typeface="Andale Mono"/>
                <a:cs typeface="Andale Mono"/>
                <a:sym typeface="Andale Mono"/>
              </a:rPr>
              <a:t>    }</a:t>
            </a:r>
            <a:br>
              <a:rPr sz="1200">
                <a:latin typeface="Andale Mono"/>
                <a:ea typeface="Andale Mono"/>
                <a:cs typeface="Andale Mono"/>
                <a:sym typeface="Andale Mono"/>
              </a:rPr>
            </a:br>
            <a:br>
              <a:rPr sz="1200">
                <a:latin typeface="Andale Mono"/>
                <a:ea typeface="Andale Mono"/>
                <a:cs typeface="Andale Mono"/>
                <a:sym typeface="Andale Mono"/>
              </a:rPr>
            </a:br>
            <a:r>
              <a:rPr sz="1200">
                <a:latin typeface="Andale Mono"/>
                <a:ea typeface="Andale Mono"/>
                <a:cs typeface="Andale Mono"/>
                <a:sym typeface="Andale Mono"/>
              </a:rPr>
              <a:t>    </a:t>
            </a:r>
            <a:r>
              <a:rPr sz="1200">
                <a:solidFill>
                  <a:srgbClr val="3F97FF"/>
                </a:solidFill>
                <a:latin typeface="Andale Mono"/>
                <a:ea typeface="Andale Mono"/>
                <a:cs typeface="Andale Mono"/>
                <a:sym typeface="Andale Mono"/>
              </a:rPr>
              <a:t>@AfterClass</a:t>
            </a:r>
            <a:br>
              <a:rPr sz="1200">
                <a:solidFill>
                  <a:srgbClr val="3F97FF"/>
                </a:solidFill>
                <a:latin typeface="Andale Mono"/>
                <a:ea typeface="Andale Mono"/>
                <a:cs typeface="Andale Mono"/>
                <a:sym typeface="Andale Mono"/>
              </a:rPr>
            </a:br>
            <a:r>
              <a:rPr sz="1200">
                <a:solidFill>
                  <a:srgbClr val="3F97FF"/>
                </a:solidFill>
                <a:latin typeface="Andale Mono"/>
                <a:ea typeface="Andale Mono"/>
                <a:cs typeface="Andale Mono"/>
                <a:sym typeface="Andale Mono"/>
              </a:rPr>
              <a:t>    </a:t>
            </a:r>
            <a:r>
              <a:rPr sz="1200">
                <a:solidFill>
                  <a:srgbClr val="011993"/>
                </a:solidFill>
                <a:latin typeface="Andale Mono"/>
                <a:ea typeface="Andale Mono"/>
                <a:cs typeface="Andale Mono"/>
                <a:sym typeface="Andale Mono"/>
              </a:rPr>
              <a:t>public static void </a:t>
            </a:r>
            <a:r>
              <a:rPr sz="1200">
                <a:latin typeface="Andale Mono"/>
                <a:ea typeface="Andale Mono"/>
                <a:cs typeface="Andale Mono"/>
                <a:sym typeface="Andale Mono"/>
              </a:rPr>
              <a:t>tearDownClass() {</a:t>
            </a:r>
            <a:br>
              <a:rPr sz="1200">
                <a:latin typeface="Andale Mono"/>
                <a:ea typeface="Andale Mono"/>
                <a:cs typeface="Andale Mono"/>
                <a:sym typeface="Andale Mono"/>
              </a:rPr>
            </a:br>
            <a:r>
              <a:rPr sz="1200">
                <a:latin typeface="Andale Mono"/>
                <a:ea typeface="Andale Mono"/>
                <a:cs typeface="Andale Mono"/>
                <a:sym typeface="Andale Mono"/>
              </a:rPr>
              <a:t>        System.</a:t>
            </a:r>
            <a:r>
              <a:rPr sz="1200">
                <a:solidFill>
                  <a:srgbClr val="1F5EB5"/>
                </a:solidFill>
                <a:latin typeface="Andale Mono"/>
                <a:ea typeface="Andale Mono"/>
                <a:cs typeface="Andale Mono"/>
                <a:sym typeface="Andale Mono"/>
              </a:rPr>
              <a:t>out</a:t>
            </a:r>
            <a:r>
              <a:rPr sz="1200">
                <a:latin typeface="Andale Mono"/>
                <a:ea typeface="Andale Mono"/>
                <a:cs typeface="Andale Mono"/>
                <a:sym typeface="Andale Mono"/>
              </a:rPr>
              <a:t>.println(</a:t>
            </a:r>
            <a:r>
              <a:rPr sz="1200">
                <a:solidFill>
                  <a:srgbClr val="779DC6"/>
                </a:solidFill>
                <a:latin typeface="Andale Mono"/>
                <a:ea typeface="Andale Mono"/>
                <a:cs typeface="Andale Mono"/>
                <a:sym typeface="Andale Mono"/>
              </a:rPr>
              <a:t>"@AfterClass"</a:t>
            </a:r>
            <a:r>
              <a:rPr sz="1200">
                <a:latin typeface="Andale Mono"/>
                <a:ea typeface="Andale Mono"/>
                <a:cs typeface="Andale Mono"/>
                <a:sym typeface="Andale Mono"/>
              </a:rPr>
              <a:t>);</a:t>
            </a:r>
            <a:br>
              <a:rPr sz="1200">
                <a:latin typeface="Andale Mono"/>
                <a:ea typeface="Andale Mono"/>
                <a:cs typeface="Andale Mono"/>
                <a:sym typeface="Andale Mono"/>
              </a:rPr>
            </a:br>
            <a:r>
              <a:rPr sz="1200">
                <a:latin typeface="Andale Mono"/>
                <a:ea typeface="Andale Mono"/>
                <a:cs typeface="Andale Mono"/>
                <a:sym typeface="Andale Mono"/>
              </a:rPr>
              <a:t>    }</a:t>
            </a:r>
            <a:br>
              <a:rPr sz="1200">
                <a:latin typeface="Andale Mono"/>
                <a:ea typeface="Andale Mono"/>
                <a:cs typeface="Andale Mono"/>
                <a:sym typeface="Andale Mono"/>
              </a:rPr>
            </a:br>
            <a:br>
              <a:rPr sz="1200">
                <a:latin typeface="Andale Mono"/>
                <a:ea typeface="Andale Mono"/>
                <a:cs typeface="Andale Mono"/>
                <a:sym typeface="Andale Mono"/>
              </a:rPr>
            </a:br>
            <a:r>
              <a:rPr sz="1200">
                <a:latin typeface="Andale Mono"/>
                <a:ea typeface="Andale Mono"/>
                <a:cs typeface="Andale Mono"/>
                <a:sym typeface="Andale Mono"/>
              </a:rPr>
              <a:t>    </a:t>
            </a:r>
            <a:r>
              <a:rPr sz="1200">
                <a:solidFill>
                  <a:srgbClr val="3F97FF"/>
                </a:solidFill>
                <a:latin typeface="Andale Mono"/>
                <a:ea typeface="Andale Mono"/>
                <a:cs typeface="Andale Mono"/>
                <a:sym typeface="Andale Mono"/>
              </a:rPr>
              <a:t>@Before</a:t>
            </a:r>
            <a:br>
              <a:rPr sz="1200">
                <a:solidFill>
                  <a:srgbClr val="3F97FF"/>
                </a:solidFill>
                <a:latin typeface="Andale Mono"/>
                <a:ea typeface="Andale Mono"/>
                <a:cs typeface="Andale Mono"/>
                <a:sym typeface="Andale Mono"/>
              </a:rPr>
            </a:br>
            <a:r>
              <a:rPr sz="1200">
                <a:solidFill>
                  <a:srgbClr val="3F97FF"/>
                </a:solidFill>
                <a:latin typeface="Andale Mono"/>
                <a:ea typeface="Andale Mono"/>
                <a:cs typeface="Andale Mono"/>
                <a:sym typeface="Andale Mono"/>
              </a:rPr>
              <a:t>    </a:t>
            </a:r>
            <a:r>
              <a:rPr sz="1200">
                <a:solidFill>
                  <a:srgbClr val="011993"/>
                </a:solidFill>
                <a:latin typeface="Andale Mono"/>
                <a:ea typeface="Andale Mono"/>
                <a:cs typeface="Andale Mono"/>
                <a:sym typeface="Andale Mono"/>
              </a:rPr>
              <a:t>public void </a:t>
            </a:r>
            <a:r>
              <a:rPr sz="1200">
                <a:latin typeface="Andale Mono"/>
                <a:ea typeface="Andale Mono"/>
                <a:cs typeface="Andale Mono"/>
                <a:sym typeface="Andale Mono"/>
              </a:rPr>
              <a:t>setUp() {</a:t>
            </a:r>
            <a:br>
              <a:rPr sz="1200">
                <a:latin typeface="Andale Mono"/>
                <a:ea typeface="Andale Mono"/>
                <a:cs typeface="Andale Mono"/>
                <a:sym typeface="Andale Mono"/>
              </a:rPr>
            </a:br>
            <a:r>
              <a:rPr sz="1200">
                <a:latin typeface="Andale Mono"/>
                <a:ea typeface="Andale Mono"/>
                <a:cs typeface="Andale Mono"/>
                <a:sym typeface="Andale Mono"/>
              </a:rPr>
              <a:t>        </a:t>
            </a:r>
            <a:r>
              <a:rPr sz="1200">
                <a:solidFill>
                  <a:srgbClr val="1F5EB5"/>
                </a:solidFill>
                <a:latin typeface="Andale Mono"/>
                <a:ea typeface="Andale Mono"/>
                <a:cs typeface="Andale Mono"/>
                <a:sym typeface="Andale Mono"/>
              </a:rPr>
              <a:t>validator </a:t>
            </a:r>
            <a:r>
              <a:rPr sz="1200">
                <a:latin typeface="Andale Mono"/>
                <a:ea typeface="Andale Mono"/>
                <a:cs typeface="Andale Mono"/>
                <a:sym typeface="Andale Mono"/>
              </a:rPr>
              <a:t>= PersonMandatoryFieldsValidator.getInstance();</a:t>
            </a:r>
            <a:br>
              <a:rPr sz="1200">
                <a:latin typeface="Andale Mono"/>
                <a:ea typeface="Andale Mono"/>
                <a:cs typeface="Andale Mono"/>
                <a:sym typeface="Andale Mono"/>
              </a:rPr>
            </a:br>
            <a:r>
              <a:rPr sz="1200">
                <a:latin typeface="Andale Mono"/>
                <a:ea typeface="Andale Mono"/>
                <a:cs typeface="Andale Mono"/>
                <a:sym typeface="Andale Mono"/>
              </a:rPr>
              <a:t>        System.</a:t>
            </a:r>
            <a:r>
              <a:rPr sz="1200">
                <a:solidFill>
                  <a:srgbClr val="1F5EB5"/>
                </a:solidFill>
                <a:latin typeface="Andale Mono"/>
                <a:ea typeface="Andale Mono"/>
                <a:cs typeface="Andale Mono"/>
                <a:sym typeface="Andale Mono"/>
              </a:rPr>
              <a:t>out</a:t>
            </a:r>
            <a:r>
              <a:rPr sz="1200">
                <a:latin typeface="Andale Mono"/>
                <a:ea typeface="Andale Mono"/>
                <a:cs typeface="Andale Mono"/>
                <a:sym typeface="Andale Mono"/>
              </a:rPr>
              <a:t>.println(</a:t>
            </a:r>
            <a:r>
              <a:rPr sz="1200">
                <a:solidFill>
                  <a:srgbClr val="779DC6"/>
                </a:solidFill>
                <a:latin typeface="Andale Mono"/>
                <a:ea typeface="Andale Mono"/>
                <a:cs typeface="Andale Mono"/>
                <a:sym typeface="Andale Mono"/>
              </a:rPr>
              <a:t>"Test started at: " </a:t>
            </a:r>
            <a:r>
              <a:rPr sz="1200">
                <a:latin typeface="Andale Mono"/>
                <a:ea typeface="Andale Mono"/>
                <a:cs typeface="Andale Mono"/>
                <a:sym typeface="Andale Mono"/>
              </a:rPr>
              <a:t>+ </a:t>
            </a:r>
            <a:r>
              <a:rPr sz="1200">
                <a:solidFill>
                  <a:srgbClr val="011993"/>
                </a:solidFill>
                <a:latin typeface="Andale Mono"/>
                <a:ea typeface="Andale Mono"/>
                <a:cs typeface="Andale Mono"/>
                <a:sym typeface="Andale Mono"/>
              </a:rPr>
              <a:t>new </a:t>
            </a:r>
            <a:r>
              <a:rPr sz="1200">
                <a:latin typeface="Andale Mono"/>
                <a:ea typeface="Andale Mono"/>
                <a:cs typeface="Andale Mono"/>
                <a:sym typeface="Andale Mono"/>
              </a:rPr>
              <a:t>Date());</a:t>
            </a:r>
            <a:br>
              <a:rPr sz="1200">
                <a:latin typeface="Andale Mono"/>
                <a:ea typeface="Andale Mono"/>
                <a:cs typeface="Andale Mono"/>
                <a:sym typeface="Andale Mono"/>
              </a:rPr>
            </a:br>
            <a:r>
              <a:rPr sz="1200">
                <a:latin typeface="Andale Mono"/>
                <a:ea typeface="Andale Mono"/>
                <a:cs typeface="Andale Mono"/>
                <a:sym typeface="Andale Mono"/>
              </a:rPr>
              <a:t>    }</a:t>
            </a:r>
            <a:br>
              <a:rPr sz="1200">
                <a:latin typeface="Andale Mono"/>
                <a:ea typeface="Andale Mono"/>
                <a:cs typeface="Andale Mono"/>
                <a:sym typeface="Andale Mono"/>
              </a:rPr>
            </a:br>
            <a:br>
              <a:rPr sz="1200">
                <a:latin typeface="Andale Mono"/>
                <a:ea typeface="Andale Mono"/>
                <a:cs typeface="Andale Mono"/>
                <a:sym typeface="Andale Mono"/>
              </a:rPr>
            </a:br>
            <a:r>
              <a:rPr sz="1200">
                <a:latin typeface="Andale Mono"/>
                <a:ea typeface="Andale Mono"/>
                <a:cs typeface="Andale Mono"/>
                <a:sym typeface="Andale Mono"/>
              </a:rPr>
              <a:t>    </a:t>
            </a:r>
            <a:r>
              <a:rPr sz="1200">
                <a:solidFill>
                  <a:srgbClr val="3F97FF"/>
                </a:solidFill>
                <a:latin typeface="Andale Mono"/>
                <a:ea typeface="Andale Mono"/>
                <a:cs typeface="Andale Mono"/>
                <a:sym typeface="Andale Mono"/>
              </a:rPr>
              <a:t>@After</a:t>
            </a:r>
            <a:br>
              <a:rPr sz="1200">
                <a:solidFill>
                  <a:srgbClr val="3F97FF"/>
                </a:solidFill>
                <a:latin typeface="Andale Mono"/>
                <a:ea typeface="Andale Mono"/>
                <a:cs typeface="Andale Mono"/>
                <a:sym typeface="Andale Mono"/>
              </a:rPr>
            </a:br>
            <a:r>
              <a:rPr sz="1200">
                <a:solidFill>
                  <a:srgbClr val="3F97FF"/>
                </a:solidFill>
                <a:latin typeface="Andale Mono"/>
                <a:ea typeface="Andale Mono"/>
                <a:cs typeface="Andale Mono"/>
                <a:sym typeface="Andale Mono"/>
              </a:rPr>
              <a:t>    </a:t>
            </a:r>
            <a:r>
              <a:rPr sz="1200">
                <a:solidFill>
                  <a:srgbClr val="011993"/>
                </a:solidFill>
                <a:latin typeface="Andale Mono"/>
                <a:ea typeface="Andale Mono"/>
                <a:cs typeface="Andale Mono"/>
                <a:sym typeface="Andale Mono"/>
              </a:rPr>
              <a:t>public void </a:t>
            </a:r>
            <a:r>
              <a:rPr sz="1200">
                <a:latin typeface="Andale Mono"/>
                <a:ea typeface="Andale Mono"/>
                <a:cs typeface="Andale Mono"/>
                <a:sym typeface="Andale Mono"/>
              </a:rPr>
              <a:t>tearDown() </a:t>
            </a:r>
            <a:r>
              <a:rPr sz="1200">
                <a:solidFill>
                  <a:srgbClr val="011993"/>
                </a:solidFill>
                <a:latin typeface="Andale Mono"/>
                <a:ea typeface="Andale Mono"/>
                <a:cs typeface="Andale Mono"/>
                <a:sym typeface="Andale Mono"/>
              </a:rPr>
              <a:t>throws </a:t>
            </a:r>
            <a:r>
              <a:rPr sz="1200">
                <a:latin typeface="Andale Mono"/>
                <a:ea typeface="Andale Mono"/>
                <a:cs typeface="Andale Mono"/>
                <a:sym typeface="Andale Mono"/>
              </a:rPr>
              <a:t>Exception {</a:t>
            </a:r>
            <a:br>
              <a:rPr sz="1200">
                <a:latin typeface="Andale Mono"/>
                <a:ea typeface="Andale Mono"/>
                <a:cs typeface="Andale Mono"/>
                <a:sym typeface="Andale Mono"/>
              </a:rPr>
            </a:br>
            <a:r>
              <a:rPr sz="1200">
                <a:latin typeface="Andale Mono"/>
                <a:ea typeface="Andale Mono"/>
                <a:cs typeface="Andale Mono"/>
                <a:sym typeface="Andale Mono"/>
              </a:rPr>
              <a:t>        System.</a:t>
            </a:r>
            <a:r>
              <a:rPr sz="1200">
                <a:solidFill>
                  <a:srgbClr val="1F5EB5"/>
                </a:solidFill>
                <a:latin typeface="Andale Mono"/>
                <a:ea typeface="Andale Mono"/>
                <a:cs typeface="Andale Mono"/>
                <a:sym typeface="Andale Mono"/>
              </a:rPr>
              <a:t>out</a:t>
            </a:r>
            <a:r>
              <a:rPr sz="1200">
                <a:latin typeface="Andale Mono"/>
                <a:ea typeface="Andale Mono"/>
                <a:cs typeface="Andale Mono"/>
                <a:sym typeface="Andale Mono"/>
              </a:rPr>
              <a:t>.println(</a:t>
            </a:r>
            <a:r>
              <a:rPr sz="1200">
                <a:solidFill>
                  <a:srgbClr val="779DC6"/>
                </a:solidFill>
                <a:latin typeface="Andale Mono"/>
                <a:ea typeface="Andale Mono"/>
                <a:cs typeface="Andale Mono"/>
                <a:sym typeface="Andale Mono"/>
              </a:rPr>
              <a:t>"Test finished at: " </a:t>
            </a:r>
            <a:r>
              <a:rPr sz="1200">
                <a:latin typeface="Andale Mono"/>
                <a:ea typeface="Andale Mono"/>
                <a:cs typeface="Andale Mono"/>
                <a:sym typeface="Andale Mono"/>
              </a:rPr>
              <a:t>+ </a:t>
            </a:r>
            <a:r>
              <a:rPr sz="1200">
                <a:solidFill>
                  <a:srgbClr val="011993"/>
                </a:solidFill>
                <a:latin typeface="Andale Mono"/>
                <a:ea typeface="Andale Mono"/>
                <a:cs typeface="Andale Mono"/>
                <a:sym typeface="Andale Mono"/>
              </a:rPr>
              <a:t>new </a:t>
            </a:r>
            <a:r>
              <a:rPr sz="1200">
                <a:latin typeface="Andale Mono"/>
                <a:ea typeface="Andale Mono"/>
                <a:cs typeface="Andale Mono"/>
                <a:sym typeface="Andale Mono"/>
              </a:rPr>
              <a:t>Date());</a:t>
            </a:r>
            <a:br>
              <a:rPr sz="1200">
                <a:latin typeface="Andale Mono"/>
                <a:ea typeface="Andale Mono"/>
                <a:cs typeface="Andale Mono"/>
                <a:sym typeface="Andale Mono"/>
              </a:rPr>
            </a:br>
            <a:r>
              <a:rPr sz="1200">
                <a:latin typeface="Andale Mono"/>
                <a:ea typeface="Andale Mono"/>
                <a:cs typeface="Andale Mono"/>
                <a:sym typeface="Andale Mono"/>
              </a:rPr>
              <a:t>    }</a:t>
            </a:r>
            <a:br>
              <a:rPr sz="1200">
                <a:latin typeface="Andale Mono"/>
                <a:ea typeface="Andale Mono"/>
                <a:cs typeface="Andale Mono"/>
                <a:sym typeface="Andale Mono"/>
              </a:rPr>
            </a:br>
            <a:br>
              <a:rPr sz="1200">
                <a:latin typeface="Andale Mono"/>
                <a:ea typeface="Andale Mono"/>
                <a:cs typeface="Andale Mono"/>
                <a:sym typeface="Andale Mono"/>
              </a:rPr>
            </a:br>
            <a:r>
              <a:rPr sz="1200">
                <a:latin typeface="Andale Mono"/>
                <a:ea typeface="Andale Mono"/>
                <a:cs typeface="Andale Mono"/>
                <a:sym typeface="Andale Mono"/>
              </a:rPr>
              <a:t>    </a:t>
            </a:r>
            <a:r>
              <a:rPr sz="1200">
                <a:solidFill>
                  <a:srgbClr val="3F97FF"/>
                </a:solidFill>
                <a:latin typeface="Andale Mono"/>
                <a:ea typeface="Andale Mono"/>
                <a:cs typeface="Andale Mono"/>
                <a:sym typeface="Andale Mono"/>
              </a:rPr>
              <a:t>@Test</a:t>
            </a:r>
            <a:br>
              <a:rPr sz="1200">
                <a:solidFill>
                  <a:srgbClr val="3F97FF"/>
                </a:solidFill>
                <a:latin typeface="Andale Mono"/>
                <a:ea typeface="Andale Mono"/>
                <a:cs typeface="Andale Mono"/>
                <a:sym typeface="Andale Mono"/>
              </a:rPr>
            </a:br>
            <a:r>
              <a:rPr sz="1200">
                <a:solidFill>
                  <a:srgbClr val="3F97FF"/>
                </a:solidFill>
                <a:latin typeface="Andale Mono"/>
                <a:ea typeface="Andale Mono"/>
                <a:cs typeface="Andale Mono"/>
                <a:sym typeface="Andale Mono"/>
              </a:rPr>
              <a:t>    </a:t>
            </a:r>
            <a:r>
              <a:rPr sz="1200">
                <a:solidFill>
                  <a:srgbClr val="011993"/>
                </a:solidFill>
                <a:latin typeface="Andale Mono"/>
                <a:ea typeface="Andale Mono"/>
                <a:cs typeface="Andale Mono"/>
                <a:sym typeface="Andale Mono"/>
              </a:rPr>
              <a:t>public void </a:t>
            </a:r>
            <a:r>
              <a:rPr sz="1200">
                <a:latin typeface="Andale Mono"/>
                <a:ea typeface="Andale Mono"/>
                <a:cs typeface="Andale Mono"/>
                <a:sym typeface="Andale Mono"/>
              </a:rPr>
              <a:t>firstNameIsEmpty_validationError() {</a:t>
            </a:r>
            <a:endParaRPr sz="1200">
              <a:latin typeface="Andale Mono"/>
              <a:ea typeface="Andale Mono"/>
              <a:cs typeface="Andale Mono"/>
              <a:sym typeface="Andale Mono"/>
            </a:endParaRPr>
          </a:p>
          <a:p>
            <a:pPr lvl="0" defTabSz="457200"/>
            <a:r>
              <a:rPr sz="1200">
                <a:latin typeface="Andale Mono"/>
                <a:ea typeface="Andale Mono"/>
                <a:cs typeface="Andale Mono"/>
                <a:sym typeface="Andale Mono"/>
              </a:rPr>
              <a:t>    ...</a:t>
            </a:r>
            <a:endParaRPr sz="1200">
              <a:latin typeface="Andale Mono"/>
              <a:ea typeface="Andale Mono"/>
              <a:cs typeface="Andale Mono"/>
              <a:sym typeface="Andale Mono"/>
            </a:endParaRPr>
          </a:p>
          <a:p>
            <a:pPr lvl="0" defTabSz="457200"/>
            <a:r>
              <a:rPr sz="1200">
                <a:latin typeface="Andale Mono"/>
                <a:ea typeface="Andale Mono"/>
                <a:cs typeface="Andale Mono"/>
                <a:sym typeface="Andale Mono"/>
              </a:rPr>
              <a:t>    }</a:t>
            </a:r>
            <a:br>
              <a:rPr sz="1200">
                <a:latin typeface="Andale Mono"/>
                <a:ea typeface="Andale Mono"/>
                <a:cs typeface="Andale Mono"/>
                <a:sym typeface="Andale Mono"/>
              </a:rPr>
            </a:br>
            <a:r>
              <a:rPr sz="1200">
                <a:latin typeface="Andale Mono"/>
                <a:ea typeface="Andale Mono"/>
                <a:cs typeface="Andale Mono"/>
                <a:sym typeface="Andale Mono"/>
              </a:rPr>
              <a:t>}</a:t>
            </a:r>
            <a:endParaRPr sz="1200">
              <a:latin typeface="Andale Mono"/>
              <a:ea typeface="Andale Mono"/>
              <a:cs typeface="Andale Mono"/>
              <a:sym typeface="Andale Mono"/>
            </a:endParaRPr>
          </a:p>
          <a:p>
            <a:pPr lvl="0" defTabSz="457200"/>
            <a:endParaRPr sz="1200">
              <a:latin typeface="Andale Mono"/>
              <a:ea typeface="Andale Mono"/>
              <a:cs typeface="Andale Mono"/>
              <a:sym typeface="Andale Mono"/>
            </a:endParaRPr>
          </a:p>
          <a:p>
            <a:pPr lvl="0" defTabSz="457200"/>
            <a:r>
              <a:rPr sz="1200">
                <a:latin typeface="Lucida Console"/>
                <a:ea typeface="Lucida Console"/>
                <a:cs typeface="Lucida Console"/>
                <a:sym typeface="Lucida Console"/>
              </a:rPr>
              <a:t>}  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sldNum" sz="quarter" idx="2"/>
          </p:nvPr>
        </p:nvSpPr>
        <p:spPr>
          <a:xfrm>
            <a:off x="8316910" y="6627810"/>
            <a:ext cx="731840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81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200" name="Shape 200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b="1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1F497D"/>
                </a:solidFill>
              </a:rPr>
              <a:t>Ignoring a Test</a:t>
            </a:r>
          </a:p>
        </p:txBody>
      </p:sp>
      <p:graphicFrame>
        <p:nvGraphicFramePr>
          <p:cNvPr id="201" name="Table 201"/>
          <p:cNvGraphicFramePr/>
          <p:nvPr/>
        </p:nvGraphicFramePr>
        <p:xfrm>
          <a:off x="3949700" y="7397750"/>
          <a:ext cx="254000" cy="10018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02" name="Shape 202"/>
          <p:cNvSpPr/>
          <p:nvPr>
            <p:ph type="body" idx="4294967295"/>
          </p:nvPr>
        </p:nvSpPr>
        <p:spPr>
          <a:xfrm>
            <a:off x="407093" y="1165225"/>
            <a:ext cx="7572476" cy="53022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829733" indent="-829733" defTabSz="457200">
              <a:spcBef>
                <a:spcPts val="0"/>
              </a:spcBef>
              <a:defRPr sz="1800"/>
            </a:pP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Delete the @Test annotation — that test will not be reported </a:t>
            </a: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829733" indent="-829733" defTabSz="457200">
              <a:spcBef>
                <a:spcPts val="0"/>
              </a:spcBef>
              <a:defRPr sz="1800"/>
            </a:pP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Add the </a:t>
            </a:r>
            <a:r>
              <a:rPr sz="28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@Ignore 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annotation in front or after @Test — number of ignored tests will be reported</a:t>
            </a:r>
          </a:p>
        </p:txBody>
      </p:sp>
      <p:grpSp>
        <p:nvGrpSpPr>
          <p:cNvPr id="205" name="Group 205"/>
          <p:cNvGrpSpPr/>
          <p:nvPr/>
        </p:nvGrpSpPr>
        <p:grpSpPr>
          <a:xfrm>
            <a:off x="407093" y="3687021"/>
            <a:ext cx="8568388" cy="2265681"/>
            <a:chOff x="0" y="0"/>
            <a:chExt cx="8568387" cy="2265679"/>
          </a:xfrm>
        </p:grpSpPr>
        <p:sp>
          <p:nvSpPr>
            <p:cNvPr id="203" name="Shape 203"/>
            <p:cNvSpPr/>
            <p:nvPr/>
          </p:nvSpPr>
          <p:spPr>
            <a:xfrm>
              <a:off x="-1" y="0"/>
              <a:ext cx="8568389" cy="174069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sx="100000" sy="100000" kx="0" ky="0" algn="b" rotWithShape="0" blurRad="127000" dist="0" dir="270000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4" name="Shape 204"/>
            <p:cNvSpPr/>
            <p:nvPr/>
          </p:nvSpPr>
          <p:spPr>
            <a:xfrm>
              <a:off x="-1" y="0"/>
              <a:ext cx="8568389" cy="2265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lvl="0" defTabSz="457200"/>
              <a:r>
                <a:rPr sz="1500">
                  <a:solidFill>
                    <a:srgbClr val="3F97FF"/>
                  </a:solidFill>
                  <a:latin typeface="Andale Mono"/>
                  <a:ea typeface="Andale Mono"/>
                  <a:cs typeface="Andale Mono"/>
                  <a:sym typeface="Andale Mono"/>
                </a:rPr>
                <a:t>@Test</a:t>
              </a:r>
              <a:br>
                <a:rPr sz="1500">
                  <a:solidFill>
                    <a:srgbClr val="3F97FF"/>
                  </a:solidFill>
                  <a:latin typeface="Andale Mono"/>
                  <a:ea typeface="Andale Mono"/>
                  <a:cs typeface="Andale Mono"/>
                  <a:sym typeface="Andale Mono"/>
                </a:rPr>
              </a:br>
              <a:r>
                <a:rPr sz="1500">
                  <a:solidFill>
                    <a:srgbClr val="3F97FF"/>
                  </a:solidFill>
                  <a:latin typeface="Andale Mono"/>
                  <a:ea typeface="Andale Mono"/>
                  <a:cs typeface="Andale Mono"/>
                  <a:sym typeface="Andale Mono"/>
                </a:rPr>
                <a:t>@Ignore</a:t>
              </a:r>
              <a:r>
                <a:rPr sz="1500">
                  <a:latin typeface="Andale Mono"/>
                  <a:ea typeface="Andale Mono"/>
                  <a:cs typeface="Andale Mono"/>
                  <a:sym typeface="Andale Mono"/>
                </a:rPr>
                <a:t>(</a:t>
              </a:r>
              <a:r>
                <a:rPr sz="1500">
                  <a:solidFill>
                    <a:srgbClr val="779DC6"/>
                  </a:solidFill>
                  <a:latin typeface="Andale Mono"/>
                  <a:ea typeface="Andale Mono"/>
                  <a:cs typeface="Andale Mono"/>
                  <a:sym typeface="Andale Mono"/>
                </a:rPr>
                <a:t>"Test is ignored as a demonstration"</a:t>
              </a:r>
              <a:r>
                <a:rPr sz="1500">
                  <a:latin typeface="Andale Mono"/>
                  <a:ea typeface="Andale Mono"/>
                  <a:cs typeface="Andale Mono"/>
                  <a:sym typeface="Andale Mono"/>
                </a:rPr>
                <a:t>)</a:t>
              </a:r>
              <a:br>
                <a:rPr sz="1500">
                  <a:latin typeface="Andale Mono"/>
                  <a:ea typeface="Andale Mono"/>
                  <a:cs typeface="Andale Mono"/>
                  <a:sym typeface="Andale Mono"/>
                </a:rPr>
              </a:br>
              <a:r>
                <a:rPr sz="1500">
                  <a:solidFill>
                    <a:srgbClr val="011993"/>
                  </a:solidFill>
                  <a:latin typeface="Andale Mono"/>
                  <a:ea typeface="Andale Mono"/>
                  <a:cs typeface="Andale Mono"/>
                  <a:sym typeface="Andale Mono"/>
                </a:rPr>
                <a:t>public void </a:t>
              </a:r>
              <a:r>
                <a:rPr sz="1500">
                  <a:latin typeface="Andale Mono"/>
                  <a:ea typeface="Andale Mono"/>
                  <a:cs typeface="Andale Mono"/>
                  <a:sym typeface="Andale Mono"/>
                </a:rPr>
                <a:t>firstNameIsEmpty_validationError() {</a:t>
              </a:r>
              <a:br>
                <a:rPr sz="1500">
                  <a:latin typeface="Andale Mono"/>
                  <a:ea typeface="Andale Mono"/>
                  <a:cs typeface="Andale Mono"/>
                  <a:sym typeface="Andale Mono"/>
                </a:rPr>
              </a:br>
              <a:r>
                <a:rPr sz="1500">
                  <a:latin typeface="Andale Mono"/>
                  <a:ea typeface="Andale Mono"/>
                  <a:cs typeface="Andale Mono"/>
                  <a:sym typeface="Andale Mono"/>
                </a:rPr>
                <a:t>    Person p = </a:t>
              </a:r>
              <a:r>
                <a:rPr sz="1500">
                  <a:solidFill>
                    <a:srgbClr val="011993"/>
                  </a:solidFill>
                  <a:latin typeface="Andale Mono"/>
                  <a:ea typeface="Andale Mono"/>
                  <a:cs typeface="Andale Mono"/>
                  <a:sym typeface="Andale Mono"/>
                </a:rPr>
                <a:t>new </a:t>
              </a:r>
              <a:r>
                <a:rPr sz="1500">
                  <a:latin typeface="Andale Mono"/>
                  <a:ea typeface="Andale Mono"/>
                  <a:cs typeface="Andale Mono"/>
                  <a:sym typeface="Andale Mono"/>
                </a:rPr>
                <a:t>Person(</a:t>
              </a:r>
              <a:r>
                <a:rPr sz="1500">
                  <a:solidFill>
                    <a:srgbClr val="779DC6"/>
                  </a:solidFill>
                  <a:latin typeface="Andale Mono"/>
                  <a:ea typeface="Andale Mono"/>
                  <a:cs typeface="Andale Mono"/>
                  <a:sym typeface="Andale Mono"/>
                </a:rPr>
                <a:t>""</a:t>
              </a:r>
              <a:r>
                <a:rPr sz="1500">
                  <a:latin typeface="Andale Mono"/>
                  <a:ea typeface="Andale Mono"/>
                  <a:cs typeface="Andale Mono"/>
                  <a:sym typeface="Andale Mono"/>
                </a:rPr>
                <a:t>, </a:t>
              </a:r>
              <a:r>
                <a:rPr sz="1500">
                  <a:solidFill>
                    <a:srgbClr val="779DC6"/>
                  </a:solidFill>
                  <a:latin typeface="Andale Mono"/>
                  <a:ea typeface="Andale Mono"/>
                  <a:cs typeface="Andale Mono"/>
                  <a:sym typeface="Andale Mono"/>
                </a:rPr>
                <a:t>"Nhoj"</a:t>
              </a:r>
              <a:r>
                <a:rPr sz="1500">
                  <a:latin typeface="Andale Mono"/>
                  <a:ea typeface="Andale Mono"/>
                  <a:cs typeface="Andale Mono"/>
                  <a:sym typeface="Andale Mono"/>
                </a:rPr>
                <a:t>, (</a:t>
              </a:r>
              <a:r>
                <a:rPr sz="1500">
                  <a:solidFill>
                    <a:srgbClr val="011993"/>
                  </a:solidFill>
                  <a:latin typeface="Andale Mono"/>
                  <a:ea typeface="Andale Mono"/>
                  <a:cs typeface="Andale Mono"/>
                  <a:sym typeface="Andale Mono"/>
                </a:rPr>
                <a:t>byte</a:t>
              </a:r>
              <a:r>
                <a:rPr sz="1500">
                  <a:latin typeface="Andale Mono"/>
                  <a:ea typeface="Andale Mono"/>
                  <a:cs typeface="Andale Mono"/>
                  <a:sym typeface="Andale Mono"/>
                </a:rPr>
                <a:t>) </a:t>
              </a:r>
              <a:r>
                <a:rPr sz="1500">
                  <a:solidFill>
                    <a:srgbClr val="0433FF"/>
                  </a:solidFill>
                  <a:latin typeface="Andale Mono"/>
                  <a:ea typeface="Andale Mono"/>
                  <a:cs typeface="Andale Mono"/>
                  <a:sym typeface="Andale Mono"/>
                </a:rPr>
                <a:t>30</a:t>
              </a:r>
              <a:r>
                <a:rPr sz="1500">
                  <a:latin typeface="Andale Mono"/>
                  <a:ea typeface="Andale Mono"/>
                  <a:cs typeface="Andale Mono"/>
                  <a:sym typeface="Andale Mono"/>
                </a:rPr>
                <a:t>);</a:t>
              </a:r>
              <a:br>
                <a:rPr sz="1500">
                  <a:latin typeface="Andale Mono"/>
                  <a:ea typeface="Andale Mono"/>
                  <a:cs typeface="Andale Mono"/>
                  <a:sym typeface="Andale Mono"/>
                </a:rPr>
              </a:br>
              <a:r>
                <a:rPr sz="1500">
                  <a:latin typeface="Andale Mono"/>
                  <a:ea typeface="Andale Mono"/>
                  <a:cs typeface="Andale Mono"/>
                  <a:sym typeface="Andale Mono"/>
                </a:rPr>
                <a:t>    </a:t>
              </a:r>
              <a:r>
                <a:rPr sz="1500">
                  <a:solidFill>
                    <a:srgbClr val="1F5EB5"/>
                  </a:solidFill>
                  <a:latin typeface="Andale Mono"/>
                  <a:ea typeface="Andale Mono"/>
                  <a:cs typeface="Andale Mono"/>
                  <a:sym typeface="Andale Mono"/>
                </a:rPr>
                <a:t>validator</a:t>
              </a:r>
              <a:r>
                <a:rPr sz="1500">
                  <a:latin typeface="Andale Mono"/>
                  <a:ea typeface="Andale Mono"/>
                  <a:cs typeface="Andale Mono"/>
                  <a:sym typeface="Andale Mono"/>
                </a:rPr>
                <a:t>.validate(p);</a:t>
              </a:r>
              <a:br>
                <a:rPr sz="1500">
                  <a:latin typeface="Andale Mono"/>
                  <a:ea typeface="Andale Mono"/>
                  <a:cs typeface="Andale Mono"/>
                  <a:sym typeface="Andale Mono"/>
                </a:rPr>
              </a:br>
              <a:br>
                <a:rPr sz="1500">
                  <a:latin typeface="Andale Mono"/>
                  <a:ea typeface="Andale Mono"/>
                  <a:cs typeface="Andale Mono"/>
                  <a:sym typeface="Andale Mono"/>
                </a:rPr>
              </a:br>
              <a:r>
                <a:rPr sz="1500">
                  <a:latin typeface="Andale Mono"/>
                  <a:ea typeface="Andale Mono"/>
                  <a:cs typeface="Andale Mono"/>
                  <a:sym typeface="Andale Mono"/>
                </a:rPr>
                <a:t>    assertTrue(!</a:t>
              </a:r>
              <a:r>
                <a:rPr sz="1500">
                  <a:solidFill>
                    <a:srgbClr val="1F5EB5"/>
                  </a:solidFill>
                  <a:latin typeface="Andale Mono"/>
                  <a:ea typeface="Andale Mono"/>
                  <a:cs typeface="Andale Mono"/>
                  <a:sym typeface="Andale Mono"/>
                </a:rPr>
                <a:t>validator</a:t>
              </a:r>
              <a:r>
                <a:rPr sz="1500">
                  <a:latin typeface="Andale Mono"/>
                  <a:ea typeface="Andale Mono"/>
                  <a:cs typeface="Andale Mono"/>
                  <a:sym typeface="Andale Mono"/>
                </a:rPr>
                <a:t>.getValidationErrors().isEmpty());</a:t>
              </a:r>
              <a:br>
                <a:rPr sz="1500">
                  <a:latin typeface="Andale Mono"/>
                  <a:ea typeface="Andale Mono"/>
                  <a:cs typeface="Andale Mono"/>
                  <a:sym typeface="Andale Mono"/>
                </a:rPr>
              </a:br>
              <a:r>
                <a:rPr sz="1500">
                  <a:latin typeface="Andale Mono"/>
                  <a:ea typeface="Andale Mono"/>
                  <a:cs typeface="Andale Mono"/>
                  <a:sym typeface="Andale Mono"/>
                </a:rPr>
                <a:t>}</a:t>
              </a:r>
              <a:endParaRPr sz="1400"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endParaRPr sz="1400"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latin typeface="Lucida Console"/>
                  <a:ea typeface="Lucida Console"/>
                  <a:cs typeface="Lucida Console"/>
                  <a:sym typeface="Lucida Console"/>
                </a:rPr>
                <a:t>OK (1 test)</a:t>
              </a:r>
            </a:p>
          </p:txBody>
        </p:sp>
      </p:grpSp>
      <p:pic>
        <p:nvPicPr>
          <p:cNvPr id="206" name="image2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72350" y="2824931"/>
            <a:ext cx="355601" cy="406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image2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91427" y="1452512"/>
            <a:ext cx="355603" cy="4064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sldNum" sz="quarter" idx="2"/>
          </p:nvPr>
        </p:nvSpPr>
        <p:spPr>
          <a:xfrm>
            <a:off x="8316910" y="6627810"/>
            <a:ext cx="731840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81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210" name="Shape 210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b="1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1F497D"/>
                </a:solidFill>
              </a:rPr>
              <a:t>Tests execution order</a:t>
            </a:r>
          </a:p>
        </p:txBody>
      </p:sp>
      <p:graphicFrame>
        <p:nvGraphicFramePr>
          <p:cNvPr id="211" name="Table 211"/>
          <p:cNvGraphicFramePr/>
          <p:nvPr/>
        </p:nvGraphicFramePr>
        <p:xfrm>
          <a:off x="3949700" y="7397750"/>
          <a:ext cx="254000" cy="10018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12" name="Shape 212"/>
          <p:cNvSpPr/>
          <p:nvPr>
            <p:ph type="body" idx="4294967295"/>
          </p:nvPr>
        </p:nvSpPr>
        <p:spPr>
          <a:xfrm>
            <a:off x="407094" y="1165225"/>
            <a:ext cx="8542785" cy="53022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33400" indent="-533400" defTabSz="457200">
              <a:spcBef>
                <a:spcPts val="0"/>
              </a:spcBef>
              <a:defRPr sz="1800"/>
            </a:pP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No order by default — returned by Reflection API</a:t>
            </a: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533400" indent="-533400" defTabSz="457200">
              <a:spcBef>
                <a:spcPts val="0"/>
              </a:spcBef>
              <a:defRPr sz="1800"/>
            </a:pP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JUnit &gt; 4.11 — order is </a:t>
            </a:r>
            <a:r>
              <a:rPr sz="28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MethodSorters.DEFAULT</a:t>
            </a:r>
            <a:endParaRPr>
              <a:solidFill>
                <a:srgbClr val="94175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94175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533400" indent="-533400" defTabSz="457200">
              <a:spcBef>
                <a:spcPts val="0"/>
              </a:spcBef>
              <a:defRPr sz="1800"/>
            </a:pP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Use</a:t>
            </a:r>
            <a:r>
              <a:rPr sz="28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 @FixMethodOrder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 to change the order:</a:t>
            </a: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1" marL="734304" indent="-446967" defTabSz="457200">
              <a:spcBef>
                <a:spcPts val="0"/>
              </a:spcBef>
              <a:defRPr sz="1800"/>
            </a:pPr>
            <a:r>
              <a:rPr sz="24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@FixMethodOrder(MethodSorters.NAME_ASCENDING)</a:t>
            </a:r>
          </a:p>
          <a:p>
            <a:pPr lvl="1" marL="734304" indent="-446967" defTabSz="457200">
              <a:spcBef>
                <a:spcPts val="0"/>
              </a:spcBef>
              <a:defRPr sz="1800"/>
            </a:pPr>
            <a:r>
              <a:rPr sz="24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@FixMethodOrder(MethodSorters.JVM)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sldNum" sz="quarter" idx="2"/>
          </p:nvPr>
        </p:nvSpPr>
        <p:spPr>
          <a:xfrm>
            <a:off x="8316910" y="6627810"/>
            <a:ext cx="731840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81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215" name="Shape 215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b="1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1F497D"/>
                </a:solidFill>
              </a:rPr>
              <a:t>Tests runners</a:t>
            </a:r>
          </a:p>
        </p:txBody>
      </p:sp>
      <p:graphicFrame>
        <p:nvGraphicFramePr>
          <p:cNvPr id="216" name="Table 216"/>
          <p:cNvGraphicFramePr/>
          <p:nvPr/>
        </p:nvGraphicFramePr>
        <p:xfrm>
          <a:off x="3949700" y="7397750"/>
          <a:ext cx="254000" cy="10018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17" name="Shape 217"/>
          <p:cNvSpPr/>
          <p:nvPr>
            <p:ph type="body" idx="4294967295"/>
          </p:nvPr>
        </p:nvSpPr>
        <p:spPr>
          <a:xfrm>
            <a:off x="407094" y="1165225"/>
            <a:ext cx="8542785" cy="53022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95300" indent="-495300" defTabSz="448055">
              <a:spcBef>
                <a:spcPts val="0"/>
              </a:spcBef>
              <a:defRPr sz="1800"/>
            </a:pPr>
            <a:r>
              <a:rPr sz="26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Console based</a:t>
            </a:r>
          </a:p>
          <a:p>
            <a:pPr lvl="0" defTabSz="448055">
              <a:spcBef>
                <a:spcPts val="0"/>
              </a:spcBef>
              <a:defRPr sz="1800"/>
            </a:pPr>
            <a:endParaRPr sz="260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48055">
              <a:spcBef>
                <a:spcPts val="0"/>
              </a:spcBef>
              <a:defRPr sz="1800"/>
            </a:pPr>
            <a:endParaRPr sz="260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495300" indent="-495300" defTabSz="448055">
              <a:spcBef>
                <a:spcPts val="0"/>
              </a:spcBef>
              <a:defRPr sz="1800"/>
            </a:pPr>
            <a:r>
              <a:rPr sz="26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NetBeans, Eclipse and IntelliJ Idea have native graphical test runners built in.</a:t>
            </a:r>
          </a:p>
          <a:p>
            <a:pPr lvl="0" defTabSz="448055">
              <a:spcBef>
                <a:spcPts val="0"/>
              </a:spcBef>
              <a:defRPr sz="1800"/>
            </a:pPr>
            <a:endParaRPr sz="260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495300" indent="-495300" defTabSz="448055">
              <a:spcBef>
                <a:spcPts val="0"/>
              </a:spcBef>
              <a:defRPr sz="1800"/>
            </a:pPr>
            <a:r>
              <a: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@RunWith</a:t>
            </a:r>
            <a:r>
              <a:rPr sz="26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(&lt;Runner Class&gt;)</a:t>
            </a:r>
          </a:p>
          <a:p>
            <a:pPr lvl="0" defTabSz="448055">
              <a:spcBef>
                <a:spcPts val="0"/>
              </a:spcBef>
              <a:defRPr sz="1800"/>
            </a:pPr>
            <a:endParaRPr sz="260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495300" indent="-495300" defTabSz="448055">
              <a:spcBef>
                <a:spcPts val="0"/>
              </a:spcBef>
              <a:defRPr sz="1800"/>
            </a:pPr>
            <a:r>
              <a:rPr sz="26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Suite, Parameterized, Categories</a:t>
            </a:r>
          </a:p>
          <a:p>
            <a:pPr lvl="0" defTabSz="448055">
              <a:spcBef>
                <a:spcPts val="0"/>
              </a:spcBef>
              <a:defRPr sz="1800"/>
            </a:pPr>
            <a:endParaRPr sz="260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495300" indent="-495300" defTabSz="448055">
              <a:spcBef>
                <a:spcPts val="0"/>
              </a:spcBef>
              <a:defRPr sz="1800"/>
            </a:pPr>
            <a:r>
              <a:rPr sz="26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Third Party: SpringJUnit4ClassRunner, MockitoJUnitRunner, HieratchicalContextRunner, etc</a:t>
            </a:r>
          </a:p>
        </p:txBody>
      </p:sp>
      <p:grpSp>
        <p:nvGrpSpPr>
          <p:cNvPr id="220" name="Group 220"/>
          <p:cNvGrpSpPr/>
          <p:nvPr/>
        </p:nvGrpSpPr>
        <p:grpSpPr>
          <a:xfrm>
            <a:off x="533398" y="1671234"/>
            <a:ext cx="8355414" cy="381002"/>
            <a:chOff x="0" y="0"/>
            <a:chExt cx="8355412" cy="381001"/>
          </a:xfrm>
        </p:grpSpPr>
        <p:sp>
          <p:nvSpPr>
            <p:cNvPr id="218" name="Shape 218"/>
            <p:cNvSpPr/>
            <p:nvPr/>
          </p:nvSpPr>
          <p:spPr>
            <a:xfrm>
              <a:off x="0" y="0"/>
              <a:ext cx="8355413" cy="381002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sx="100000" sy="100000" kx="0" ky="0" algn="b" rotWithShape="0" blurRad="127000" dist="0" dir="270000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pPr>
            </a:p>
          </p:txBody>
        </p:sp>
        <p:sp>
          <p:nvSpPr>
            <p:cNvPr id="219" name="Shape 219"/>
            <p:cNvSpPr/>
            <p:nvPr/>
          </p:nvSpPr>
          <p:spPr>
            <a:xfrm>
              <a:off x="0" y="0"/>
              <a:ext cx="8355413" cy="3606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lvl="0" defTabSz="457200"/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java org.junit.runner</a:t>
              </a:r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.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JUnitCore TestClass1 [</a:t>
              </a:r>
              <a:r>
                <a:rPr sz="1400">
                  <a:solidFill>
                    <a:srgbClr val="0086B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..</a:t>
              </a:r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.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other test classes</a:t>
              </a:r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.</a:t>
              </a:r>
              <a:r>
                <a:rPr sz="1400">
                  <a:solidFill>
                    <a:srgbClr val="0086B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..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]</a:t>
              </a:r>
            </a:p>
          </p:txBody>
        </p:sp>
      </p:grp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sldNum" sz="quarter" idx="2"/>
          </p:nvPr>
        </p:nvSpPr>
        <p:spPr>
          <a:xfrm>
            <a:off x="8316910" y="6627810"/>
            <a:ext cx="731840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81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223" name="Shape 223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b="1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1F497D"/>
                </a:solidFill>
              </a:rPr>
              <a:t>Test timeout</a:t>
            </a:r>
          </a:p>
        </p:txBody>
      </p:sp>
      <p:graphicFrame>
        <p:nvGraphicFramePr>
          <p:cNvPr id="224" name="Table 224"/>
          <p:cNvGraphicFramePr/>
          <p:nvPr/>
        </p:nvGraphicFramePr>
        <p:xfrm>
          <a:off x="3949700" y="7397750"/>
          <a:ext cx="254000" cy="10018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25" name="Shape 225"/>
          <p:cNvSpPr/>
          <p:nvPr>
            <p:ph type="body" idx="4294967295"/>
          </p:nvPr>
        </p:nvSpPr>
        <p:spPr>
          <a:xfrm>
            <a:off x="407094" y="1165225"/>
            <a:ext cx="8542785" cy="53022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33400" indent="-533400" defTabSz="457200">
              <a:spcBef>
                <a:spcPts val="0"/>
              </a:spcBef>
              <a:defRPr sz="1800"/>
            </a:pP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@Test(</a:t>
            </a:r>
            <a:r>
              <a:rPr sz="28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timeout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=&lt;msec&gt;)</a:t>
            </a: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533400" indent="-533400" defTabSz="457200">
              <a:spcBef>
                <a:spcPts val="0"/>
              </a:spcBef>
              <a:defRPr sz="1800"/>
            </a:pP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@Rule for timeout — will be applied for all the test</a:t>
            </a: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533400" indent="-533400" defTabSz="457200">
              <a:spcBef>
                <a:spcPts val="0"/>
              </a:spcBef>
              <a:defRPr sz="1800"/>
            </a:pP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including any @Before and @Afeter methods</a:t>
            </a:r>
          </a:p>
        </p:txBody>
      </p:sp>
      <p:grpSp>
        <p:nvGrpSpPr>
          <p:cNvPr id="228" name="Group 228"/>
          <p:cNvGrpSpPr/>
          <p:nvPr/>
        </p:nvGrpSpPr>
        <p:grpSpPr>
          <a:xfrm>
            <a:off x="394293" y="1849584"/>
            <a:ext cx="8355414" cy="1014561"/>
            <a:chOff x="0" y="0"/>
            <a:chExt cx="8355412" cy="1014559"/>
          </a:xfrm>
        </p:grpSpPr>
        <p:sp>
          <p:nvSpPr>
            <p:cNvPr id="226" name="Shape 226"/>
            <p:cNvSpPr/>
            <p:nvPr/>
          </p:nvSpPr>
          <p:spPr>
            <a:xfrm>
              <a:off x="0" y="0"/>
              <a:ext cx="8355413" cy="101456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sx="100000" sy="100000" kx="0" ky="0" algn="b" rotWithShape="0" blurRad="127000" dist="0" dir="270000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7" name="Shape 227"/>
            <p:cNvSpPr/>
            <p:nvPr/>
          </p:nvSpPr>
          <p:spPr>
            <a:xfrm>
              <a:off x="0" y="0"/>
              <a:ext cx="8355413" cy="8940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lvl="0" defTabSz="457200"/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@Test(timeout</a:t>
              </a:r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=</a:t>
              </a:r>
              <a:r>
                <a:rPr sz="1400">
                  <a:solidFill>
                    <a:srgbClr val="0086B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1000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)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/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public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</a:t>
              </a:r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void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testWithTimeout() {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/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 </a:t>
              </a:r>
              <a:r>
                <a:rPr sz="1400">
                  <a:solidFill>
                    <a:srgbClr val="0086B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...</a:t>
              </a:r>
              <a:endParaRPr sz="140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}</a:t>
              </a:r>
            </a:p>
          </p:txBody>
        </p:sp>
      </p:grpSp>
      <p:grpSp>
        <p:nvGrpSpPr>
          <p:cNvPr id="231" name="Group 231"/>
          <p:cNvGrpSpPr/>
          <p:nvPr/>
        </p:nvGrpSpPr>
        <p:grpSpPr>
          <a:xfrm>
            <a:off x="394295" y="3983184"/>
            <a:ext cx="8355412" cy="705842"/>
            <a:chOff x="0" y="-1"/>
            <a:chExt cx="8355410" cy="705840"/>
          </a:xfrm>
        </p:grpSpPr>
        <p:sp>
          <p:nvSpPr>
            <p:cNvPr id="229" name="Shape 229"/>
            <p:cNvSpPr/>
            <p:nvPr/>
          </p:nvSpPr>
          <p:spPr>
            <a:xfrm>
              <a:off x="0" y="-1"/>
              <a:ext cx="8355412" cy="70584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sx="100000" sy="100000" kx="0" ky="0" algn="b" rotWithShape="0" blurRad="127000" dist="0" dir="270000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0" name="Shape 230"/>
            <p:cNvSpPr/>
            <p:nvPr/>
          </p:nvSpPr>
          <p:spPr>
            <a:xfrm>
              <a:off x="0" y="-1"/>
              <a:ext cx="8355412" cy="5384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lvl="0" defTabSz="457200"/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@Rule</a:t>
              </a:r>
              <a:endParaRPr sz="140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public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Timeout globalTimeout </a:t>
              </a:r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=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Timeout</a:t>
              </a:r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.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seconds(</a:t>
              </a:r>
              <a:r>
                <a:rPr sz="1400">
                  <a:solidFill>
                    <a:srgbClr val="0086B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10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);</a:t>
              </a:r>
            </a:p>
          </p:txBody>
        </p:sp>
      </p:grp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xfrm>
            <a:off x="8316910" y="6627810"/>
            <a:ext cx="731840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81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111" name="Shape 111"/>
          <p:cNvSpPr/>
          <p:nvPr>
            <p:ph type="title" idx="4294967295"/>
          </p:nvPr>
        </p:nvSpPr>
        <p:spPr>
          <a:xfrm>
            <a:off x="282575" y="123825"/>
            <a:ext cx="8229600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Trainer</a:t>
            </a:r>
          </a:p>
        </p:txBody>
      </p:sp>
      <p:sp>
        <p:nvSpPr>
          <p:cNvPr id="112" name="Shape 112"/>
          <p:cNvSpPr/>
          <p:nvPr>
            <p:ph type="body" idx="4294967295"/>
          </p:nvPr>
        </p:nvSpPr>
        <p:spPr>
          <a:xfrm>
            <a:off x="282575" y="1165225"/>
            <a:ext cx="8229600" cy="43608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33400" indent="-533400">
              <a:defRPr sz="1800"/>
            </a:pPr>
            <a:r>
              <a:rPr sz="2800">
                <a:solidFill>
                  <a:srgbClr val="002060"/>
                </a:solidFill>
              </a:rPr>
              <a:t>Andrey Parkhomenko</a:t>
            </a:r>
            <a:endParaRPr sz="2000">
              <a:solidFill>
                <a:srgbClr val="002060"/>
              </a:solidFill>
            </a:endParaRPr>
          </a:p>
          <a:p>
            <a:pPr lvl="0">
              <a:defRPr sz="1800"/>
            </a:pPr>
            <a:endParaRPr sz="2000">
              <a:solidFill>
                <a:srgbClr val="002060"/>
              </a:solidFill>
            </a:endParaRPr>
          </a:p>
          <a:p>
            <a:pPr lvl="0" marL="457200" indent="-457200">
              <a:defRPr sz="1800"/>
            </a:pPr>
            <a:r>
              <a:rPr sz="2400">
                <a:solidFill>
                  <a:srgbClr val="002060"/>
                </a:solidFill>
              </a:rPr>
              <a:t>E-mail: </a:t>
            </a:r>
            <a:r>
              <a:rPr sz="2400">
                <a:hlinkClick r:id="rId2" invalidUrl="" action="" tgtFrame="" tooltip="" history="1" highlightClick="0" endSnd="0"/>
              </a:rPr>
              <a:t>aparkhomenko@luxoft.com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sldNum" sz="quarter" idx="2"/>
          </p:nvPr>
        </p:nvSpPr>
        <p:spPr>
          <a:xfrm>
            <a:off x="8316910" y="6627810"/>
            <a:ext cx="731840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81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234" name="Shape 234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Test suites</a:t>
            </a:r>
          </a:p>
        </p:txBody>
      </p:sp>
      <p:graphicFrame>
        <p:nvGraphicFramePr>
          <p:cNvPr id="235" name="Table 235"/>
          <p:cNvGraphicFramePr/>
          <p:nvPr/>
        </p:nvGraphicFramePr>
        <p:xfrm>
          <a:off x="3949700" y="7397750"/>
          <a:ext cx="254000" cy="10018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36" name="Shape 236"/>
          <p:cNvSpPr/>
          <p:nvPr>
            <p:ph type="body" idx="4294967295"/>
          </p:nvPr>
        </p:nvSpPr>
        <p:spPr>
          <a:xfrm>
            <a:off x="407094" y="1165225"/>
            <a:ext cx="8542785" cy="53022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457200">
              <a:spcBef>
                <a:spcPts val="0"/>
              </a:spcBef>
              <a:defRPr sz="1800"/>
            </a:pPr>
            <a:r>
              <a:rPr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Possibility to run the tests from many classes</a:t>
            </a:r>
          </a:p>
          <a:p>
            <a:pPr lvl="0" defTabSz="457200">
              <a:spcBef>
                <a:spcPts val="0"/>
              </a:spcBef>
              <a:defRPr sz="1800"/>
            </a:pPr>
            <a:r>
              <a:rPr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@RunWith(Suite.class) </a:t>
            </a:r>
            <a:r>
              <a:rPr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and </a:t>
            </a:r>
            <a:r>
              <a:rPr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@SuiteClasses(TestClass1.class, ...)</a:t>
            </a: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94175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org.junit.runners.Suite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runner will be used</a:t>
            </a:r>
          </a:p>
        </p:txBody>
      </p:sp>
      <p:grpSp>
        <p:nvGrpSpPr>
          <p:cNvPr id="239" name="Group 239"/>
          <p:cNvGrpSpPr/>
          <p:nvPr/>
        </p:nvGrpSpPr>
        <p:grpSpPr>
          <a:xfrm>
            <a:off x="322157" y="2756817"/>
            <a:ext cx="8499686" cy="3565726"/>
            <a:chOff x="0" y="0"/>
            <a:chExt cx="8499685" cy="3565725"/>
          </a:xfrm>
        </p:grpSpPr>
        <p:sp>
          <p:nvSpPr>
            <p:cNvPr id="237" name="Shape 237"/>
            <p:cNvSpPr/>
            <p:nvPr/>
          </p:nvSpPr>
          <p:spPr>
            <a:xfrm>
              <a:off x="0" y="0"/>
              <a:ext cx="8499686" cy="356572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sx="100000" sy="100000" kx="0" ky="0" algn="b" rotWithShape="0" blurRad="127000" dist="0" dir="270000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Lucida Console"/>
                  <a:ea typeface="Lucida Console"/>
                  <a:cs typeface="Lucida Console"/>
                  <a:sym typeface="Lucida Console"/>
                </a:defRPr>
              </a:pPr>
            </a:p>
          </p:txBody>
        </p:sp>
        <p:sp>
          <p:nvSpPr>
            <p:cNvPr id="238" name="Shape 238"/>
            <p:cNvSpPr/>
            <p:nvPr/>
          </p:nvSpPr>
          <p:spPr>
            <a:xfrm>
              <a:off x="0" y="-1"/>
              <a:ext cx="8499686" cy="28215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noAutofit/>
            </a:bodyPr>
            <a:lstStyle/>
            <a:p>
              <a:pPr lvl="0" defTabSz="457200"/>
              <a:r>
                <a:rPr sz="1500">
                  <a:solidFill>
                    <a:srgbClr val="011993"/>
                  </a:solidFill>
                  <a:latin typeface="Andale Mono"/>
                  <a:ea typeface="Andale Mono"/>
                  <a:cs typeface="Andale Mono"/>
                  <a:sym typeface="Andale Mono"/>
                </a:rPr>
                <a:t>import</a:t>
              </a:r>
              <a:r>
                <a:rPr sz="1500">
                  <a:solidFill>
                    <a:srgbClr val="011993"/>
                  </a:solidFill>
                  <a:latin typeface="Andale Mono"/>
                  <a:ea typeface="Andale Mono"/>
                  <a:cs typeface="Andale Mono"/>
                  <a:sym typeface="Andale Mono"/>
                </a:rPr>
                <a:t> </a:t>
              </a:r>
              <a:r>
                <a:rPr sz="1500">
                  <a:solidFill>
                    <a:srgbClr val="3F97FF"/>
                  </a:solidFill>
                  <a:latin typeface="Andale Mono"/>
                  <a:ea typeface="Andale Mono"/>
                  <a:cs typeface="Andale Mono"/>
                  <a:sym typeface="Andale Mono"/>
                </a:rPr>
                <a:t>org.junit.runner.RunWith</a:t>
              </a:r>
              <a:r>
                <a:rPr sz="1500">
                  <a:latin typeface="Andale Mono"/>
                  <a:ea typeface="Andale Mono"/>
                  <a:cs typeface="Andale Mono"/>
                  <a:sym typeface="Andale Mono"/>
                </a:rPr>
                <a:t>;</a:t>
              </a:r>
              <a:br>
                <a:rPr sz="1500">
                  <a:latin typeface="Andale Mono"/>
                  <a:ea typeface="Andale Mono"/>
                  <a:cs typeface="Andale Mono"/>
                  <a:sym typeface="Andale Mono"/>
                </a:rPr>
              </a:br>
              <a:r>
                <a:rPr sz="1500">
                  <a:solidFill>
                    <a:srgbClr val="011993"/>
                  </a:solidFill>
                  <a:latin typeface="Andale Mono"/>
                  <a:ea typeface="Andale Mono"/>
                  <a:cs typeface="Andale Mono"/>
                  <a:sym typeface="Andale Mono"/>
                </a:rPr>
                <a:t>import </a:t>
              </a:r>
              <a:r>
                <a:rPr sz="1500">
                  <a:latin typeface="Andale Mono"/>
                  <a:ea typeface="Andale Mono"/>
                  <a:cs typeface="Andale Mono"/>
                  <a:sym typeface="Andale Mono"/>
                </a:rPr>
                <a:t>org.junit.runners.Suite;</a:t>
              </a:r>
              <a:br>
                <a:rPr sz="1500">
                  <a:latin typeface="Andale Mono"/>
                  <a:ea typeface="Andale Mono"/>
                  <a:cs typeface="Andale Mono"/>
                  <a:sym typeface="Andale Mono"/>
                </a:rPr>
              </a:br>
              <a:br>
                <a:rPr sz="1500">
                  <a:latin typeface="Andale Mono"/>
                  <a:ea typeface="Andale Mono"/>
                  <a:cs typeface="Andale Mono"/>
                  <a:sym typeface="Andale Mono"/>
                </a:rPr>
              </a:br>
              <a:r>
                <a:rPr sz="1500">
                  <a:solidFill>
                    <a:srgbClr val="3F97FF"/>
                  </a:solidFill>
                  <a:latin typeface="Andale Mono"/>
                  <a:ea typeface="Andale Mono"/>
                  <a:cs typeface="Andale Mono"/>
                  <a:sym typeface="Andale Mono"/>
                </a:rPr>
                <a:t>@RunWith</a:t>
              </a:r>
              <a:r>
                <a:rPr sz="1500">
                  <a:latin typeface="Andale Mono"/>
                  <a:ea typeface="Andale Mono"/>
                  <a:cs typeface="Andale Mono"/>
                  <a:sym typeface="Andale Mono"/>
                </a:rPr>
                <a:t>(Suite.</a:t>
              </a:r>
              <a:r>
                <a:rPr sz="1500">
                  <a:solidFill>
                    <a:srgbClr val="011993"/>
                  </a:solidFill>
                  <a:latin typeface="Andale Mono"/>
                  <a:ea typeface="Andale Mono"/>
                  <a:cs typeface="Andale Mono"/>
                  <a:sym typeface="Andale Mono"/>
                </a:rPr>
                <a:t>class</a:t>
              </a:r>
              <a:r>
                <a:rPr sz="1500">
                  <a:latin typeface="Andale Mono"/>
                  <a:ea typeface="Andale Mono"/>
                  <a:cs typeface="Andale Mono"/>
                  <a:sym typeface="Andale Mono"/>
                </a:rPr>
                <a:t>)</a:t>
              </a:r>
              <a:br>
                <a:rPr sz="1500">
                  <a:latin typeface="Andale Mono"/>
                  <a:ea typeface="Andale Mono"/>
                  <a:cs typeface="Andale Mono"/>
                  <a:sym typeface="Andale Mono"/>
                </a:rPr>
              </a:br>
              <a:r>
                <a:rPr sz="1500">
                  <a:solidFill>
                    <a:srgbClr val="3F97FF"/>
                  </a:solidFill>
                  <a:latin typeface="Andale Mono"/>
                  <a:ea typeface="Andale Mono"/>
                  <a:cs typeface="Andale Mono"/>
                  <a:sym typeface="Andale Mono"/>
                </a:rPr>
                <a:t>@Suite.SuiteClasses</a:t>
              </a:r>
              <a:r>
                <a:rPr sz="1500">
                  <a:latin typeface="Andale Mono"/>
                  <a:ea typeface="Andale Mono"/>
                  <a:cs typeface="Andale Mono"/>
                  <a:sym typeface="Andale Mono"/>
                </a:rPr>
                <a:t>({</a:t>
              </a:r>
              <a:br>
                <a:rPr sz="1500">
                  <a:latin typeface="Andale Mono"/>
                  <a:ea typeface="Andale Mono"/>
                  <a:cs typeface="Andale Mono"/>
                  <a:sym typeface="Andale Mono"/>
                </a:rPr>
              </a:br>
              <a:r>
                <a:rPr sz="1500">
                  <a:latin typeface="Andale Mono"/>
                  <a:ea typeface="Andale Mono"/>
                  <a:cs typeface="Andale Mono"/>
                  <a:sym typeface="Andale Mono"/>
                </a:rPr>
                <a:t>        PersonFieldsValidatorTest.</a:t>
              </a:r>
              <a:r>
                <a:rPr sz="1500">
                  <a:solidFill>
                    <a:srgbClr val="011993"/>
                  </a:solidFill>
                  <a:latin typeface="Andale Mono"/>
                  <a:ea typeface="Andale Mono"/>
                  <a:cs typeface="Andale Mono"/>
                  <a:sym typeface="Andale Mono"/>
                </a:rPr>
                <a:t>class</a:t>
              </a:r>
              <a:r>
                <a:rPr sz="1500">
                  <a:latin typeface="Andale Mono"/>
                  <a:ea typeface="Andale Mono"/>
                  <a:cs typeface="Andale Mono"/>
                  <a:sym typeface="Andale Mono"/>
                </a:rPr>
                <a:t>,</a:t>
              </a:r>
              <a:br>
                <a:rPr sz="1500">
                  <a:latin typeface="Andale Mono"/>
                  <a:ea typeface="Andale Mono"/>
                  <a:cs typeface="Andale Mono"/>
                  <a:sym typeface="Andale Mono"/>
                </a:rPr>
              </a:br>
              <a:r>
                <a:rPr sz="1500">
                  <a:latin typeface="Andale Mono"/>
                  <a:ea typeface="Andale Mono"/>
                  <a:cs typeface="Andale Mono"/>
                  <a:sym typeface="Andale Mono"/>
                </a:rPr>
                <a:t>        PersonBehaviorValidatorTest.</a:t>
              </a:r>
              <a:r>
                <a:rPr sz="1500">
                  <a:solidFill>
                    <a:srgbClr val="011993"/>
                  </a:solidFill>
                  <a:latin typeface="Andale Mono"/>
                  <a:ea typeface="Andale Mono"/>
                  <a:cs typeface="Andale Mono"/>
                  <a:sym typeface="Andale Mono"/>
                </a:rPr>
                <a:t>class</a:t>
              </a:r>
              <a:r>
                <a:rPr sz="1500">
                  <a:latin typeface="Andale Mono"/>
                  <a:ea typeface="Andale Mono"/>
                  <a:cs typeface="Andale Mono"/>
                  <a:sym typeface="Andale Mono"/>
                </a:rPr>
                <a:t>})</a:t>
              </a:r>
              <a:br>
                <a:rPr sz="1500">
                  <a:latin typeface="Andale Mono"/>
                  <a:ea typeface="Andale Mono"/>
                  <a:cs typeface="Andale Mono"/>
                  <a:sym typeface="Andale Mono"/>
                </a:rPr>
              </a:br>
              <a:r>
                <a:rPr sz="1500">
                  <a:solidFill>
                    <a:srgbClr val="011993"/>
                  </a:solidFill>
                  <a:latin typeface="Andale Mono"/>
                  <a:ea typeface="Andale Mono"/>
                  <a:cs typeface="Andale Mono"/>
                  <a:sym typeface="Andale Mono"/>
                </a:rPr>
                <a:t>public class </a:t>
              </a:r>
              <a:r>
                <a:rPr sz="1500">
                  <a:latin typeface="Andale Mono"/>
                  <a:ea typeface="Andale Mono"/>
                  <a:cs typeface="Andale Mono"/>
                  <a:sym typeface="Andale Mono"/>
                </a:rPr>
                <a:t>WorkflowValidationTestSuite {</a:t>
              </a:r>
              <a:br>
                <a:rPr sz="1500">
                  <a:latin typeface="Andale Mono"/>
                  <a:ea typeface="Andale Mono"/>
                  <a:cs typeface="Andale Mono"/>
                  <a:sym typeface="Andale Mono"/>
                </a:rPr>
              </a:br>
              <a:r>
                <a:rPr sz="1500">
                  <a:latin typeface="Andale Mono"/>
                  <a:ea typeface="Andale Mono"/>
                  <a:cs typeface="Andale Mono"/>
                  <a:sym typeface="Andale Mono"/>
                </a:rPr>
                <a:t>    </a:t>
              </a:r>
              <a:r>
                <a:rPr sz="1500">
                  <a:solidFill>
                    <a:srgbClr val="929292"/>
                  </a:solidFill>
                  <a:latin typeface="Andale Mono"/>
                  <a:ea typeface="Andale Mono"/>
                  <a:cs typeface="Andale Mono"/>
                  <a:sym typeface="Andale Mono"/>
                </a:rPr>
                <a:t>// the class remains empty,</a:t>
              </a:r>
              <a:br>
                <a:rPr sz="1500">
                  <a:solidFill>
                    <a:srgbClr val="929292"/>
                  </a:solidFill>
                  <a:latin typeface="Andale Mono"/>
                  <a:ea typeface="Andale Mono"/>
                  <a:cs typeface="Andale Mono"/>
                  <a:sym typeface="Andale Mono"/>
                </a:rPr>
              </a:br>
              <a:r>
                <a:rPr sz="1500">
                  <a:solidFill>
                    <a:srgbClr val="929292"/>
                  </a:solidFill>
                  <a:latin typeface="Andale Mono"/>
                  <a:ea typeface="Andale Mono"/>
                  <a:cs typeface="Andale Mono"/>
                  <a:sym typeface="Andale Mono"/>
                </a:rPr>
                <a:t>    // used only as a holder for the above annotations</a:t>
              </a:r>
              <a:br>
                <a:rPr sz="1500">
                  <a:solidFill>
                    <a:srgbClr val="929292"/>
                  </a:solidFill>
                  <a:latin typeface="Andale Mono"/>
                  <a:ea typeface="Andale Mono"/>
                  <a:cs typeface="Andale Mono"/>
                  <a:sym typeface="Andale Mono"/>
                </a:rPr>
              </a:br>
              <a:r>
                <a:rPr sz="1500">
                  <a:latin typeface="Andale Mono"/>
                  <a:ea typeface="Andale Mono"/>
                  <a:cs typeface="Andale Mono"/>
                  <a:sym typeface="Andale Mono"/>
                </a:rPr>
                <a:t>}</a:t>
              </a:r>
              <a:endParaRPr sz="1500">
                <a:latin typeface="Andale Mono"/>
                <a:ea typeface="Andale Mono"/>
                <a:cs typeface="Andale Mono"/>
                <a:sym typeface="Andale Mono"/>
              </a:endParaRPr>
            </a:p>
          </p:txBody>
        </p:sp>
      </p:grp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sldNum" sz="quarter" idx="2"/>
          </p:nvPr>
        </p:nvSpPr>
        <p:spPr>
          <a:xfrm>
            <a:off x="8316910" y="6627810"/>
            <a:ext cx="731840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81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242" name="Shape 242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Assertions</a:t>
            </a:r>
          </a:p>
        </p:txBody>
      </p:sp>
      <p:graphicFrame>
        <p:nvGraphicFramePr>
          <p:cNvPr id="243" name="Table 243"/>
          <p:cNvGraphicFramePr/>
          <p:nvPr/>
        </p:nvGraphicFramePr>
        <p:xfrm>
          <a:off x="3949700" y="7397750"/>
          <a:ext cx="254000" cy="10018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44" name="Shape 244"/>
          <p:cNvSpPr/>
          <p:nvPr>
            <p:ph type="body" idx="4294967295"/>
          </p:nvPr>
        </p:nvSpPr>
        <p:spPr>
          <a:xfrm>
            <a:off x="407094" y="1165225"/>
            <a:ext cx="8542785" cy="53022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08000" indent="-508000" defTabSz="457200">
              <a:spcBef>
                <a:spcPts val="0"/>
              </a:spcBef>
              <a:defRPr sz="1800"/>
            </a:pPr>
            <a:r>
              <a:rPr b="1" sz="24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Assertion</a:t>
            </a:r>
            <a:r>
              <a:rPr sz="2400">
                <a:solidFill>
                  <a:srgbClr val="941751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 </a:t>
            </a:r>
            <a:r>
              <a:rPr sz="24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– is an opportunity to verify that some condition holds true.</a:t>
            </a:r>
          </a:p>
          <a:p>
            <a:pPr lvl="0" defTabSz="457200">
              <a:spcBef>
                <a:spcPts val="0"/>
              </a:spcBef>
              <a:defRPr sz="1800"/>
            </a:pPr>
            <a:endParaRPr sz="200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508000" indent="-508000" defTabSz="457200">
              <a:spcBef>
                <a:spcPts val="0"/>
              </a:spcBef>
              <a:defRPr sz="1800"/>
            </a:pPr>
            <a:r>
              <a:rPr sz="24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Classic-style-assertions + Hamcrest (aka Matchers)</a:t>
            </a: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b="1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b="1">
                <a:latin typeface="Cambria"/>
                <a:ea typeface="Cambria"/>
                <a:cs typeface="Cambria"/>
                <a:sym typeface="Cambria"/>
              </a:rPr>
              <a:t>import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 static org.junit.Assert.*;</a:t>
            </a: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b="1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b="1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b="1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b="1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b="1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b="1">
                <a:latin typeface="Cambria"/>
                <a:ea typeface="Cambria"/>
                <a:cs typeface="Cambria"/>
                <a:sym typeface="Cambria"/>
              </a:rPr>
              <a:t>import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 static org.hamcrest.CoreMatchers.*</a:t>
            </a:r>
          </a:p>
        </p:txBody>
      </p:sp>
      <p:grpSp>
        <p:nvGrpSpPr>
          <p:cNvPr id="249" name="Group 249"/>
          <p:cNvGrpSpPr/>
          <p:nvPr/>
        </p:nvGrpSpPr>
        <p:grpSpPr>
          <a:xfrm>
            <a:off x="6772760" y="3200179"/>
            <a:ext cx="1447806" cy="1431162"/>
            <a:chOff x="0" y="0"/>
            <a:chExt cx="1447805" cy="1431161"/>
          </a:xfrm>
        </p:grpSpPr>
        <p:sp>
          <p:nvSpPr>
            <p:cNvPr id="245" name="Shape 245"/>
            <p:cNvSpPr/>
            <p:nvPr/>
          </p:nvSpPr>
          <p:spPr>
            <a:xfrm>
              <a:off x="-1" y="-1"/>
              <a:ext cx="1447807" cy="1427019"/>
            </a:xfrm>
            <a:prstGeom prst="rect">
              <a:avLst/>
            </a:prstGeom>
            <a:noFill/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sx="100000" sy="100000" kx="0" ky="0" algn="b" rotWithShape="0" blurRad="127000" dist="0" dir="270000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marL="257175" indent="-257175" defTabSz="457200">
                <a:defRPr sz="900">
                  <a:solidFill>
                    <a:srgbClr val="003567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pPr>
            </a:p>
          </p:txBody>
        </p:sp>
        <p:grpSp>
          <p:nvGrpSpPr>
            <p:cNvPr id="248" name="Group 248"/>
            <p:cNvGrpSpPr/>
            <p:nvPr/>
          </p:nvGrpSpPr>
          <p:grpSpPr>
            <a:xfrm>
              <a:off x="-1" y="-1"/>
              <a:ext cx="1447807" cy="1431162"/>
              <a:chOff x="0" y="0"/>
              <a:chExt cx="1447805" cy="1431161"/>
            </a:xfrm>
          </p:grpSpPr>
          <p:sp>
            <p:nvSpPr>
              <p:cNvPr id="246" name="Shape 246"/>
              <p:cNvSpPr/>
              <p:nvPr/>
            </p:nvSpPr>
            <p:spPr>
              <a:xfrm>
                <a:off x="-1" y="0"/>
                <a:ext cx="1447807" cy="1431161"/>
              </a:xfrm>
              <a:prstGeom prst="rect">
                <a:avLst/>
              </a:prstGeom>
              <a:noFill/>
              <a:ln w="12700" cap="flat">
                <a:solidFill>
                  <a:srgbClr val="004281"/>
                </a:solidFill>
                <a:prstDash val="solid"/>
                <a:miter lim="400000"/>
              </a:ln>
              <a:effectLst>
                <a:outerShdw sx="100000" sy="100000" kx="0" ky="0" algn="b" rotWithShape="0" blurRad="127000" dist="0" dir="2700000">
                  <a:srgbClr val="000000">
                    <a:alpha val="75000"/>
                  </a:srgbClr>
                </a:outerShdw>
              </a:effec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marL="257175" indent="-257175" defTabSz="457200">
                  <a:defRPr sz="900">
                    <a:solidFill>
                      <a:srgbClr val="941751"/>
                    </a:solidFill>
                    <a:latin typeface="Lucida Console"/>
                    <a:ea typeface="Lucida Console"/>
                    <a:cs typeface="Lucida Console"/>
                    <a:sym typeface="Lucida Console"/>
                  </a:defRPr>
                </a:pPr>
              </a:p>
            </p:txBody>
          </p:sp>
          <p:sp>
            <p:nvSpPr>
              <p:cNvPr id="247" name="Shape 247"/>
              <p:cNvSpPr/>
              <p:nvPr/>
            </p:nvSpPr>
            <p:spPr>
              <a:xfrm>
                <a:off x="-1" y="0"/>
                <a:ext cx="1447807" cy="12115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>
                <a:outerShdw sx="100000" sy="100000" kx="0" ky="0" algn="b" rotWithShape="0" blurRad="127000" dist="0" dir="2700000">
                  <a:srgbClr val="000000">
                    <a:alpha val="75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/>
              <a:p>
                <a:pPr lvl="0" marL="257175" indent="-257175" defTabSz="457200"/>
                <a:r>
                  <a:rPr sz="900">
                    <a:solidFill>
                      <a:srgbClr val="941751"/>
                    </a:solidFill>
                    <a:latin typeface="Lucida Console"/>
                    <a:ea typeface="Lucida Console"/>
                    <a:cs typeface="Lucida Console"/>
                    <a:sym typeface="Lucida Console"/>
                  </a:rPr>
                  <a:t>assertArrayEquals</a:t>
                </a:r>
                <a:endParaRPr sz="900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endParaRPr>
              </a:p>
              <a:p>
                <a:pPr lvl="0" marL="257175" indent="-257175" defTabSz="457200"/>
                <a:r>
                  <a:rPr sz="900">
                    <a:solidFill>
                      <a:srgbClr val="941751"/>
                    </a:solidFill>
                    <a:latin typeface="Lucida Console"/>
                    <a:ea typeface="Lucida Console"/>
                    <a:cs typeface="Lucida Console"/>
                    <a:sym typeface="Lucida Console"/>
                  </a:rPr>
                  <a:t>assertEquals</a:t>
                </a:r>
                <a:endParaRPr sz="900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endParaRPr>
              </a:p>
              <a:p>
                <a:pPr lvl="0" marL="257175" indent="-257175" defTabSz="457200"/>
                <a:r>
                  <a:rPr sz="900">
                    <a:solidFill>
                      <a:srgbClr val="941751"/>
                    </a:solidFill>
                    <a:latin typeface="Lucida Console"/>
                    <a:ea typeface="Lucida Console"/>
                    <a:cs typeface="Lucida Console"/>
                    <a:sym typeface="Lucida Console"/>
                  </a:rPr>
                  <a:t>assertFalse</a:t>
                </a:r>
                <a:endParaRPr sz="900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endParaRPr>
              </a:p>
              <a:p>
                <a:pPr lvl="0" marL="257175" indent="-257175" defTabSz="457200"/>
                <a:r>
                  <a:rPr sz="900">
                    <a:solidFill>
                      <a:srgbClr val="941751"/>
                    </a:solidFill>
                    <a:latin typeface="Lucida Console"/>
                    <a:ea typeface="Lucida Console"/>
                    <a:cs typeface="Lucida Console"/>
                    <a:sym typeface="Lucida Console"/>
                  </a:rPr>
                  <a:t>assertNotNull</a:t>
                </a:r>
                <a:endParaRPr sz="900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endParaRPr>
              </a:p>
              <a:p>
                <a:pPr lvl="0" marL="257175" indent="-257175" defTabSz="457200"/>
                <a:r>
                  <a:rPr sz="900">
                    <a:solidFill>
                      <a:srgbClr val="941751"/>
                    </a:solidFill>
                    <a:latin typeface="Lucida Console"/>
                    <a:ea typeface="Lucida Console"/>
                    <a:cs typeface="Lucida Console"/>
                    <a:sym typeface="Lucida Console"/>
                  </a:rPr>
                  <a:t>assertNotSame</a:t>
                </a:r>
                <a:endParaRPr sz="900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endParaRPr>
              </a:p>
              <a:p>
                <a:pPr lvl="0" marL="257175" indent="-257175" defTabSz="457200"/>
                <a:r>
                  <a:rPr sz="900">
                    <a:solidFill>
                      <a:srgbClr val="941751"/>
                    </a:solidFill>
                    <a:latin typeface="Lucida Console"/>
                    <a:ea typeface="Lucida Console"/>
                    <a:cs typeface="Lucida Console"/>
                    <a:sym typeface="Lucida Console"/>
                  </a:rPr>
                  <a:t>assertNull</a:t>
                </a:r>
                <a:endParaRPr sz="900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endParaRPr>
              </a:p>
              <a:p>
                <a:pPr lvl="0" marL="257175" indent="-257175" defTabSz="457200"/>
                <a:r>
                  <a:rPr sz="900">
                    <a:solidFill>
                      <a:srgbClr val="941751"/>
                    </a:solidFill>
                    <a:latin typeface="Lucida Console"/>
                    <a:ea typeface="Lucida Console"/>
                    <a:cs typeface="Lucida Console"/>
                    <a:sym typeface="Lucida Console"/>
                  </a:rPr>
                  <a:t>assertSame</a:t>
                </a:r>
                <a:endParaRPr sz="900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endParaRPr>
              </a:p>
              <a:p>
                <a:pPr lvl="0" marL="257175" indent="-257175" defTabSz="457200"/>
                <a:r>
                  <a:rPr sz="900">
                    <a:solidFill>
                      <a:srgbClr val="941751"/>
                    </a:solidFill>
                    <a:latin typeface="Lucida Console"/>
                    <a:ea typeface="Lucida Console"/>
                    <a:cs typeface="Lucida Console"/>
                    <a:sym typeface="Lucida Console"/>
                  </a:rPr>
                  <a:t>assertThat</a:t>
                </a:r>
                <a:endParaRPr sz="900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endParaRPr>
              </a:p>
              <a:p>
                <a:pPr lvl="0" marL="257175" indent="-257175" defTabSz="457200"/>
                <a:r>
                  <a:rPr sz="900">
                    <a:solidFill>
                      <a:srgbClr val="941751"/>
                    </a:solidFill>
                    <a:latin typeface="Lucida Console"/>
                    <a:ea typeface="Lucida Console"/>
                    <a:cs typeface="Lucida Console"/>
                    <a:sym typeface="Lucida Console"/>
                  </a:rPr>
                  <a:t>assertTrue</a:t>
                </a:r>
              </a:p>
            </p:txBody>
          </p:sp>
        </p:grpSp>
      </p:grpSp>
      <p:grpSp>
        <p:nvGrpSpPr>
          <p:cNvPr id="252" name="Group 252"/>
          <p:cNvGrpSpPr/>
          <p:nvPr/>
        </p:nvGrpSpPr>
        <p:grpSpPr>
          <a:xfrm>
            <a:off x="6772760" y="4648200"/>
            <a:ext cx="1447804" cy="1524001"/>
            <a:chOff x="0" y="0"/>
            <a:chExt cx="1447803" cy="1524000"/>
          </a:xfrm>
        </p:grpSpPr>
        <p:sp>
          <p:nvSpPr>
            <p:cNvPr id="250" name="Shape 250"/>
            <p:cNvSpPr/>
            <p:nvPr/>
          </p:nvSpPr>
          <p:spPr>
            <a:xfrm>
              <a:off x="0" y="0"/>
              <a:ext cx="1447804" cy="1524000"/>
            </a:xfrm>
            <a:prstGeom prst="rect">
              <a:avLst/>
            </a:prstGeom>
            <a:noFill/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sx="100000" sy="100000" kx="0" ky="0" algn="b" rotWithShape="0" blurRad="127000" dist="0" dir="270000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marL="257175" indent="-257175" defTabSz="457200">
                <a:defRPr sz="900">
                  <a:solidFill>
                    <a:srgbClr val="003567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pPr>
            </a:p>
          </p:txBody>
        </p:sp>
        <p:sp>
          <p:nvSpPr>
            <p:cNvPr id="251" name="Shape 251"/>
            <p:cNvSpPr/>
            <p:nvPr/>
          </p:nvSpPr>
          <p:spPr>
            <a:xfrm>
              <a:off x="0" y="0"/>
              <a:ext cx="1447804" cy="1325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lvl="0" marL="257175" indent="-257175" defTabSz="457200"/>
              <a:r>
                <a:rPr sz="900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allOf</a:t>
              </a:r>
              <a:endParaRPr sz="900">
                <a:solidFill>
                  <a:srgbClr val="941751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marL="257175" indent="-257175" defTabSz="457200"/>
              <a:r>
                <a:rPr sz="900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anyOf</a:t>
              </a:r>
              <a:endParaRPr sz="900">
                <a:solidFill>
                  <a:srgbClr val="941751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marL="257175" indent="-257175" defTabSz="457200"/>
              <a:r>
                <a:rPr sz="900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both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 marL="257175" indent="-257175" defTabSz="457200"/>
              <a:r>
                <a:rPr sz="900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containsString</a:t>
              </a:r>
              <a:endParaRPr sz="900">
                <a:solidFill>
                  <a:srgbClr val="941751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marL="257175" indent="-257175" defTabSz="457200"/>
              <a:r>
                <a:rPr sz="900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equalTo</a:t>
              </a:r>
              <a:endParaRPr sz="900">
                <a:solidFill>
                  <a:srgbClr val="941751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marL="257175" indent="-257175" defTabSz="457200"/>
              <a:r>
                <a:rPr sz="900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everyItem</a:t>
              </a:r>
              <a:endParaRPr sz="900">
                <a:solidFill>
                  <a:srgbClr val="941751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marL="257175" indent="-257175" defTabSz="457200"/>
              <a:r>
                <a:rPr sz="900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hasItems</a:t>
              </a:r>
              <a:endParaRPr sz="900">
                <a:solidFill>
                  <a:srgbClr val="941751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marL="257175" indent="-257175" defTabSz="457200"/>
              <a:r>
                <a:rPr sz="900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not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 marL="257175" indent="-257175" defTabSz="457200"/>
              <a:r>
                <a:rPr sz="900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sameInstance</a:t>
              </a:r>
              <a:endParaRPr sz="900">
                <a:solidFill>
                  <a:srgbClr val="941751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marL="257175" indent="-257175" defTabSz="457200"/>
              <a:r>
                <a:rPr sz="900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startsWith</a:t>
              </a:r>
            </a:p>
          </p:txBody>
        </p:sp>
      </p:grpSp>
      <p:sp>
        <p:nvSpPr>
          <p:cNvPr id="253" name="Shape 253"/>
          <p:cNvSpPr/>
          <p:nvPr/>
        </p:nvSpPr>
        <p:spPr>
          <a:xfrm>
            <a:off x="5181600" y="3535095"/>
            <a:ext cx="838201" cy="56251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A8FFF"/>
          </a:solidFill>
          <a:ln w="25400">
            <a:solidFill>
              <a:srgbClr val="004281"/>
            </a:solidFill>
          </a:ln>
        </p:spPr>
        <p:txBody>
          <a:bodyPr lIns="0" tIns="0" rIns="0" bIns="0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4" name="Shape 254"/>
          <p:cNvSpPr/>
          <p:nvPr/>
        </p:nvSpPr>
        <p:spPr>
          <a:xfrm>
            <a:off x="5181600" y="5128945"/>
            <a:ext cx="838200" cy="56251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A8FFF"/>
          </a:solidFill>
          <a:ln w="25400">
            <a:solidFill>
              <a:srgbClr val="004281"/>
            </a:solidFill>
          </a:ln>
        </p:spPr>
        <p:txBody>
          <a:bodyPr lIns="0" tIns="0" rIns="0" bIns="0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sldNum" sz="quarter" idx="2"/>
          </p:nvPr>
        </p:nvSpPr>
        <p:spPr>
          <a:xfrm>
            <a:off x="8316910" y="6627810"/>
            <a:ext cx="731840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81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257" name="Shape 257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Assertions</a:t>
            </a:r>
          </a:p>
        </p:txBody>
      </p:sp>
      <p:graphicFrame>
        <p:nvGraphicFramePr>
          <p:cNvPr id="258" name="Table 258"/>
          <p:cNvGraphicFramePr/>
          <p:nvPr/>
        </p:nvGraphicFramePr>
        <p:xfrm>
          <a:off x="3949700" y="7397750"/>
          <a:ext cx="254000" cy="10018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261" name="Group 261"/>
          <p:cNvGrpSpPr/>
          <p:nvPr/>
        </p:nvGrpSpPr>
        <p:grpSpPr>
          <a:xfrm>
            <a:off x="326376" y="878365"/>
            <a:ext cx="8665224" cy="5598636"/>
            <a:chOff x="0" y="0"/>
            <a:chExt cx="8665223" cy="5598634"/>
          </a:xfrm>
        </p:grpSpPr>
        <p:sp>
          <p:nvSpPr>
            <p:cNvPr id="259" name="Shape 259"/>
            <p:cNvSpPr/>
            <p:nvPr/>
          </p:nvSpPr>
          <p:spPr>
            <a:xfrm>
              <a:off x="0" y="-1"/>
              <a:ext cx="8665224" cy="559863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sx="100000" sy="100000" kx="0" ky="0" algn="b" rotWithShape="0" blurRad="127000" dist="0" dir="270000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400">
                  <a:latin typeface="Lucida Console"/>
                  <a:ea typeface="Lucida Console"/>
                  <a:cs typeface="Lucida Console"/>
                  <a:sym typeface="Lucida Console"/>
                </a:defRPr>
              </a:pPr>
            </a:p>
          </p:txBody>
        </p:sp>
        <p:sp>
          <p:nvSpPr>
            <p:cNvPr id="260" name="Shape 260"/>
            <p:cNvSpPr/>
            <p:nvPr/>
          </p:nvSpPr>
          <p:spPr>
            <a:xfrm>
              <a:off x="0" y="-1"/>
              <a:ext cx="8665224" cy="426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defTabSz="457200"/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 @Test</a:t>
              </a:r>
              <a:endParaRPr sz="140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 </a:t>
              </a:r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public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</a:t>
              </a:r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void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</a:t>
              </a:r>
              <a:r>
                <a:rPr sz="1400">
                  <a:solidFill>
                    <a:srgbClr val="795DA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testAssertEquals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() {</a:t>
              </a:r>
              <a:endParaRPr sz="140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   assertEquals(</a:t>
              </a:r>
              <a:r>
                <a:rPr sz="1400">
                  <a:solidFill>
                    <a:srgbClr val="18369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"failure - strings are not equal"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, </a:t>
              </a:r>
              <a:r>
                <a:rPr sz="1400">
                  <a:solidFill>
                    <a:srgbClr val="18369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"text"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, </a:t>
              </a:r>
              <a:r>
                <a:rPr sz="1400">
                  <a:solidFill>
                    <a:srgbClr val="18369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"text"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);</a:t>
              </a:r>
              <a:endParaRPr sz="140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 }</a:t>
              </a:r>
              <a:endParaRPr sz="140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endParaRPr sz="140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 </a:t>
              </a:r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@Test</a:t>
              </a:r>
              <a:endParaRPr sz="140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 </a:t>
              </a:r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public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</a:t>
              </a:r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void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</a:t>
              </a:r>
              <a:r>
                <a:rPr sz="1400">
                  <a:solidFill>
                    <a:srgbClr val="795DA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testAssertFalse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() {</a:t>
              </a:r>
              <a:endParaRPr sz="140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   assertFalse(</a:t>
              </a:r>
              <a:r>
                <a:rPr sz="1400">
                  <a:solidFill>
                    <a:srgbClr val="18369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"failure - should be false"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, </a:t>
              </a:r>
              <a:r>
                <a:rPr sz="1400">
                  <a:solidFill>
                    <a:srgbClr val="0086B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false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);</a:t>
              </a:r>
              <a:endParaRPr sz="140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 }</a:t>
              </a:r>
              <a:endParaRPr sz="140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endParaRPr sz="140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 </a:t>
              </a:r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@Test</a:t>
              </a:r>
              <a:endParaRPr sz="140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 </a:t>
              </a:r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public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</a:t>
              </a:r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void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</a:t>
              </a:r>
              <a:r>
                <a:rPr sz="1400">
                  <a:solidFill>
                    <a:srgbClr val="795DA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testAssertNotNull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() {</a:t>
              </a:r>
              <a:endParaRPr sz="140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   assertNotNull(</a:t>
              </a:r>
              <a:r>
                <a:rPr sz="1400">
                  <a:solidFill>
                    <a:srgbClr val="18369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"should not be null"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, </a:t>
              </a:r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new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Object());</a:t>
              </a:r>
              <a:endParaRPr sz="140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 }</a:t>
              </a:r>
              <a:endParaRPr sz="140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endParaRPr sz="140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 </a:t>
              </a:r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@Test</a:t>
              </a:r>
              <a:endParaRPr sz="140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 </a:t>
              </a:r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public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</a:t>
              </a:r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void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</a:t>
              </a:r>
              <a:r>
                <a:rPr sz="1400">
                  <a:solidFill>
                    <a:srgbClr val="795DA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testAssertNotSame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() {</a:t>
              </a:r>
              <a:endParaRPr sz="140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   assertNotSame(</a:t>
              </a:r>
              <a:r>
                <a:rPr sz="1400">
                  <a:solidFill>
                    <a:srgbClr val="18369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"should not be same Object"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, </a:t>
              </a:r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new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Object(), </a:t>
              </a:r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new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Object());</a:t>
              </a:r>
              <a:endParaRPr sz="140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 }</a:t>
              </a:r>
              <a:endParaRPr sz="140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endParaRPr sz="140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 </a:t>
              </a:r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@Test</a:t>
              </a:r>
              <a:endParaRPr sz="140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 </a:t>
              </a:r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public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</a:t>
              </a:r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void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</a:t>
              </a:r>
              <a:r>
                <a:rPr sz="1400">
                  <a:solidFill>
                    <a:srgbClr val="795DA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testAssertNull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() {</a:t>
              </a:r>
              <a:endParaRPr sz="140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   assertNull(</a:t>
              </a:r>
              <a:r>
                <a:rPr sz="1400">
                  <a:solidFill>
                    <a:srgbClr val="18369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"should be null"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, </a:t>
              </a:r>
              <a:r>
                <a:rPr sz="1400">
                  <a:solidFill>
                    <a:srgbClr val="0086B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null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);</a:t>
              </a:r>
              <a:endParaRPr sz="140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 }</a:t>
              </a:r>
            </a:p>
          </p:txBody>
        </p:sp>
      </p:grp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sldNum" sz="quarter" idx="2"/>
          </p:nvPr>
        </p:nvSpPr>
        <p:spPr>
          <a:xfrm>
            <a:off x="8316910" y="6627810"/>
            <a:ext cx="731840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81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264" name="Shape 264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Matchers</a:t>
            </a:r>
          </a:p>
        </p:txBody>
      </p:sp>
      <p:graphicFrame>
        <p:nvGraphicFramePr>
          <p:cNvPr id="265" name="Table 265"/>
          <p:cNvGraphicFramePr/>
          <p:nvPr/>
        </p:nvGraphicFramePr>
        <p:xfrm>
          <a:off x="3949700" y="7397750"/>
          <a:ext cx="254000" cy="10018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268" name="Group 268"/>
          <p:cNvGrpSpPr/>
          <p:nvPr/>
        </p:nvGrpSpPr>
        <p:grpSpPr>
          <a:xfrm>
            <a:off x="348115" y="1508240"/>
            <a:ext cx="8504888" cy="457201"/>
            <a:chOff x="0" y="0"/>
            <a:chExt cx="8504886" cy="457200"/>
          </a:xfrm>
        </p:grpSpPr>
        <p:sp>
          <p:nvSpPr>
            <p:cNvPr id="266" name="Shape 266"/>
            <p:cNvSpPr/>
            <p:nvPr/>
          </p:nvSpPr>
          <p:spPr>
            <a:xfrm>
              <a:off x="-1" y="0"/>
              <a:ext cx="8504888" cy="4572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sx="100000" sy="100000" kx="0" ky="0" algn="b" rotWithShape="0" blurRad="127000" dist="0" dir="270000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marL="257175" indent="-257175" defTabSz="457200">
                <a:def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pPr>
            </a:p>
          </p:txBody>
        </p:sp>
        <p:sp>
          <p:nvSpPr>
            <p:cNvPr id="267" name="Shape 267"/>
            <p:cNvSpPr/>
            <p:nvPr/>
          </p:nvSpPr>
          <p:spPr>
            <a:xfrm>
              <a:off x="-1" y="0"/>
              <a:ext cx="8504888" cy="3606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marL="257175" indent="-257175" defTabSz="457200">
                <a:def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323333"/>
                  </a:solidFill>
                </a:rPr>
                <a:t>assertThat([value], [matcher statement]);</a:t>
              </a:r>
            </a:p>
          </p:txBody>
        </p:sp>
      </p:grpSp>
      <p:grpSp>
        <p:nvGrpSpPr>
          <p:cNvPr id="271" name="Group 271"/>
          <p:cNvGrpSpPr/>
          <p:nvPr/>
        </p:nvGrpSpPr>
        <p:grpSpPr>
          <a:xfrm>
            <a:off x="348115" y="2127628"/>
            <a:ext cx="8504888" cy="457201"/>
            <a:chOff x="0" y="0"/>
            <a:chExt cx="8504886" cy="457200"/>
          </a:xfrm>
        </p:grpSpPr>
        <p:sp>
          <p:nvSpPr>
            <p:cNvPr id="269" name="Shape 269"/>
            <p:cNvSpPr/>
            <p:nvPr/>
          </p:nvSpPr>
          <p:spPr>
            <a:xfrm>
              <a:off x="-1" y="0"/>
              <a:ext cx="8504888" cy="4572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sx="100000" sy="100000" kx="0" ky="0" algn="b" rotWithShape="0" blurRad="127000" dist="0" dir="270000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marL="257175" indent="-257175" defTabSz="457200">
                <a:defRPr sz="900">
                  <a:solidFill>
                    <a:srgbClr val="003567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pPr>
            </a:p>
          </p:txBody>
        </p:sp>
        <p:sp>
          <p:nvSpPr>
            <p:cNvPr id="270" name="Shape 270"/>
            <p:cNvSpPr/>
            <p:nvPr/>
          </p:nvSpPr>
          <p:spPr>
            <a:xfrm>
              <a:off x="-1" y="0"/>
              <a:ext cx="8504888" cy="3606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lvl="0" defTabSz="457200"/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import static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org.hamcrest.CoreMatchers.*;</a:t>
              </a:r>
            </a:p>
          </p:txBody>
        </p:sp>
      </p:grpSp>
      <p:grpSp>
        <p:nvGrpSpPr>
          <p:cNvPr id="274" name="Group 274"/>
          <p:cNvGrpSpPr/>
          <p:nvPr/>
        </p:nvGrpSpPr>
        <p:grpSpPr>
          <a:xfrm>
            <a:off x="326158" y="3263813"/>
            <a:ext cx="8526844" cy="1343055"/>
            <a:chOff x="0" y="0"/>
            <a:chExt cx="8526842" cy="1343054"/>
          </a:xfrm>
        </p:grpSpPr>
        <p:sp>
          <p:nvSpPr>
            <p:cNvPr id="272" name="Shape 272"/>
            <p:cNvSpPr/>
            <p:nvPr/>
          </p:nvSpPr>
          <p:spPr>
            <a:xfrm>
              <a:off x="-1" y="-1"/>
              <a:ext cx="8526844" cy="134305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sx="100000" sy="100000" kx="0" ky="0" algn="b" rotWithShape="0" blurRad="127000" dist="0" dir="270000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marL="257175" indent="-257175" defTabSz="457200">
                <a:defRPr sz="900">
                  <a:solidFill>
                    <a:srgbClr val="003567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pPr>
            </a:p>
          </p:txBody>
        </p:sp>
        <p:sp>
          <p:nvSpPr>
            <p:cNvPr id="273" name="Shape 273"/>
            <p:cNvSpPr/>
            <p:nvPr/>
          </p:nvSpPr>
          <p:spPr>
            <a:xfrm>
              <a:off x="-1" y="-1"/>
              <a:ext cx="8526844" cy="1249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lvl="0" defTabSz="457200"/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assertThat(x, is(</a:t>
              </a:r>
              <a:r>
                <a:rPr sz="1400">
                  <a:solidFill>
                    <a:srgbClr val="0086B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3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));</a:t>
              </a:r>
              <a:endParaRPr sz="140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assertThat(x, is(not(</a:t>
              </a:r>
              <a:r>
                <a:rPr sz="1400">
                  <a:solidFill>
                    <a:srgbClr val="0086B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4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)));</a:t>
              </a:r>
              <a:endParaRPr sz="140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assertThat(responseString, either(containsString(</a:t>
              </a:r>
              <a:r>
                <a:rPr sz="1400">
                  <a:solidFill>
                    <a:srgbClr val="18369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"color"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))</a:t>
              </a:r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.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or(containsString(</a:t>
              </a:r>
              <a:r>
                <a:rPr sz="1400">
                  <a:solidFill>
                    <a:srgbClr val="18369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"colour"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)));</a:t>
              </a:r>
              <a:endParaRPr sz="140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assertThat(myList, hasItem(</a:t>
              </a:r>
              <a:r>
                <a:rPr sz="1400">
                  <a:solidFill>
                    <a:srgbClr val="18369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"3"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));</a:t>
              </a:r>
              <a:endParaRPr sz="140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</p:txBody>
        </p:sp>
      </p:grpSp>
      <p:sp>
        <p:nvSpPr>
          <p:cNvPr id="275" name="Shape 275"/>
          <p:cNvSpPr/>
          <p:nvPr/>
        </p:nvSpPr>
        <p:spPr>
          <a:xfrm>
            <a:off x="326160" y="2662912"/>
            <a:ext cx="2022978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marL="711200" indent="-711200">
              <a:buClr>
                <a:srgbClr val="003567"/>
              </a:buClr>
              <a:buSzPct val="100000"/>
              <a:buFont typeface="Wingdings"/>
              <a:buChar char="▪"/>
              <a:def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3567"/>
                </a:solidFill>
              </a:rPr>
              <a:t>Examples</a:t>
            </a:r>
          </a:p>
        </p:txBody>
      </p:sp>
      <p:sp>
        <p:nvSpPr>
          <p:cNvPr id="276" name="Shape 276"/>
          <p:cNvSpPr/>
          <p:nvPr/>
        </p:nvSpPr>
        <p:spPr>
          <a:xfrm>
            <a:off x="326159" y="838199"/>
            <a:ext cx="1574311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marL="711200" indent="-711200">
              <a:buClr>
                <a:srgbClr val="003567"/>
              </a:buClr>
              <a:buSzPct val="100000"/>
              <a:buFont typeface="Wingdings"/>
              <a:buChar char="▪"/>
              <a:def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3567"/>
                </a:solidFill>
              </a:rPr>
              <a:t>Syntax</a:t>
            </a:r>
          </a:p>
        </p:txBody>
      </p:sp>
      <p:sp>
        <p:nvSpPr>
          <p:cNvPr id="277" name="Shape 277"/>
          <p:cNvSpPr/>
          <p:nvPr/>
        </p:nvSpPr>
        <p:spPr>
          <a:xfrm>
            <a:off x="304799" y="4711417"/>
            <a:ext cx="8548204" cy="167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marL="711200" indent="-711200">
              <a:buClr>
                <a:srgbClr val="003567"/>
              </a:buClr>
              <a:buSzPct val="100000"/>
              <a:buFont typeface="Wingdings"/>
              <a:buChar char="▪"/>
            </a:pP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Additional</a:t>
            </a:r>
            <a:endParaRPr>
              <a:latin typeface="Myriad Pro"/>
              <a:ea typeface="Myriad Pro"/>
              <a:cs typeface="Myriad Pro"/>
              <a:sym typeface="Myriad Pro"/>
            </a:endParaRPr>
          </a:p>
          <a:p>
            <a:pPr lvl="2" marL="508000" indent="-508000">
              <a:buClr>
                <a:srgbClr val="003567"/>
              </a:buClr>
              <a:buSzPct val="100000"/>
              <a:buFont typeface="Wingdings"/>
              <a:buChar char="▪"/>
            </a:pPr>
            <a:r>
              <a:rPr sz="20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Excel spreadsheet matchers</a:t>
            </a:r>
            <a:endParaRPr sz="200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4" marL="508000" indent="-508000">
              <a:buClr>
                <a:srgbClr val="003567"/>
              </a:buClr>
              <a:buSzPct val="100000"/>
              <a:buFont typeface="Wingdings"/>
              <a:buChar char="▪"/>
            </a:pPr>
            <a:r>
              <a:rPr sz="20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JSON matchers</a:t>
            </a:r>
            <a:endParaRPr sz="200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4" marL="508000" indent="-508000">
              <a:buClr>
                <a:srgbClr val="003567"/>
              </a:buClr>
              <a:buSzPct val="100000"/>
              <a:buFont typeface="Wingdings"/>
              <a:buChar char="▪"/>
            </a:pPr>
            <a:r>
              <a:rPr sz="20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XML/XPath matchers</a:t>
            </a:r>
            <a:endParaRPr sz="200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sldNum" sz="quarter" idx="2"/>
          </p:nvPr>
        </p:nvSpPr>
        <p:spPr>
          <a:xfrm>
            <a:off x="8316910" y="6627810"/>
            <a:ext cx="731840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81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280" name="Shape 280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Exception testing</a:t>
            </a:r>
          </a:p>
        </p:txBody>
      </p:sp>
      <p:graphicFrame>
        <p:nvGraphicFramePr>
          <p:cNvPr id="281" name="Table 281"/>
          <p:cNvGraphicFramePr/>
          <p:nvPr/>
        </p:nvGraphicFramePr>
        <p:xfrm>
          <a:off x="3949700" y="7397750"/>
          <a:ext cx="254000" cy="10018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82" name="Shape 282"/>
          <p:cNvSpPr/>
          <p:nvPr/>
        </p:nvSpPr>
        <p:spPr>
          <a:xfrm>
            <a:off x="321588" y="3081008"/>
            <a:ext cx="5149757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marL="711200" indent="-711200" defTabSz="457200">
              <a:buClr>
                <a:srgbClr val="003567"/>
              </a:buClr>
              <a:buSzPct val="100000"/>
              <a:buFont typeface="Wingdings"/>
              <a:buChar char="▪"/>
            </a:pP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Using 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ExpectedException Rule</a:t>
            </a:r>
          </a:p>
        </p:txBody>
      </p:sp>
      <p:grpSp>
        <p:nvGrpSpPr>
          <p:cNvPr id="285" name="Group 285"/>
          <p:cNvGrpSpPr/>
          <p:nvPr/>
        </p:nvGrpSpPr>
        <p:grpSpPr>
          <a:xfrm>
            <a:off x="321587" y="1701222"/>
            <a:ext cx="8504888" cy="965778"/>
            <a:chOff x="0" y="0"/>
            <a:chExt cx="8504886" cy="965777"/>
          </a:xfrm>
        </p:grpSpPr>
        <p:sp>
          <p:nvSpPr>
            <p:cNvPr id="283" name="Shape 283"/>
            <p:cNvSpPr/>
            <p:nvPr/>
          </p:nvSpPr>
          <p:spPr>
            <a:xfrm>
              <a:off x="-1" y="0"/>
              <a:ext cx="8504888" cy="965777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sx="100000" sy="100000" kx="0" ky="0" algn="b" rotWithShape="0" blurRad="127000" dist="0" dir="270000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pPr>
            </a:p>
          </p:txBody>
        </p:sp>
        <p:sp>
          <p:nvSpPr>
            <p:cNvPr id="284" name="Shape 284"/>
            <p:cNvSpPr/>
            <p:nvPr/>
          </p:nvSpPr>
          <p:spPr>
            <a:xfrm>
              <a:off x="-1" y="0"/>
              <a:ext cx="8504888" cy="8940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lvl="0" defTabSz="457200"/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@Test(expected </a:t>
              </a:r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=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IndexOutOfBoundsException</a:t>
              </a:r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.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class) </a:t>
              </a:r>
              <a:endParaRPr sz="140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public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</a:t>
              </a:r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void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empty() { </a:t>
              </a:r>
              <a:endParaRPr sz="140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    </a:t>
              </a:r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new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</a:t>
              </a:r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ArrayList&lt;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Object</a:t>
              </a:r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&gt;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()</a:t>
              </a:r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.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get(</a:t>
              </a:r>
              <a:r>
                <a:rPr sz="1400">
                  <a:solidFill>
                    <a:srgbClr val="0086B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0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); </a:t>
              </a:r>
              <a:endParaRPr sz="140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}</a:t>
              </a:r>
            </a:p>
          </p:txBody>
        </p:sp>
      </p:grpSp>
      <p:sp>
        <p:nvSpPr>
          <p:cNvPr id="286" name="Shape 286"/>
          <p:cNvSpPr/>
          <p:nvPr/>
        </p:nvSpPr>
        <p:spPr>
          <a:xfrm>
            <a:off x="321587" y="983901"/>
            <a:ext cx="4826800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marL="711200" indent="-711200" defTabSz="457200">
              <a:buClr>
                <a:srgbClr val="003567"/>
              </a:buClr>
              <a:buSzPct val="100000"/>
              <a:buFont typeface="Wingdings"/>
              <a:buChar char="▪"/>
              <a:def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3567"/>
                </a:solidFill>
              </a:rPr>
              <a:t>Using annotation parameter</a:t>
            </a:r>
          </a:p>
        </p:txBody>
      </p:sp>
      <p:grpSp>
        <p:nvGrpSpPr>
          <p:cNvPr id="289" name="Group 289"/>
          <p:cNvGrpSpPr/>
          <p:nvPr/>
        </p:nvGrpSpPr>
        <p:grpSpPr>
          <a:xfrm>
            <a:off x="317711" y="3809999"/>
            <a:ext cx="8504888" cy="1828801"/>
            <a:chOff x="0" y="0"/>
            <a:chExt cx="8504886" cy="1828800"/>
          </a:xfrm>
        </p:grpSpPr>
        <p:sp>
          <p:nvSpPr>
            <p:cNvPr id="287" name="Shape 287"/>
            <p:cNvSpPr/>
            <p:nvPr/>
          </p:nvSpPr>
          <p:spPr>
            <a:xfrm>
              <a:off x="-1" y="0"/>
              <a:ext cx="8504888" cy="18288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sx="100000" sy="100000" kx="0" ky="0" algn="b" rotWithShape="0" blurRad="127000" dist="0" dir="270000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pPr>
            </a:p>
          </p:txBody>
        </p:sp>
        <p:sp>
          <p:nvSpPr>
            <p:cNvPr id="288" name="Shape 288"/>
            <p:cNvSpPr/>
            <p:nvPr/>
          </p:nvSpPr>
          <p:spPr>
            <a:xfrm>
              <a:off x="-1" y="0"/>
              <a:ext cx="8504888" cy="1605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lvl="0" defTabSz="457200"/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@Rule</a:t>
              </a:r>
              <a:endParaRPr sz="140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public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ExpectedException thrown </a:t>
              </a:r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=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ExpectedException</a:t>
              </a:r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.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none();</a:t>
              </a:r>
              <a:endParaRPr sz="140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endParaRPr sz="140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@Test</a:t>
              </a:r>
              <a:endParaRPr sz="140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public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</a:t>
              </a:r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void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shouldTestExceptionMessage() throws IndexOutOfBoundsException {</a:t>
              </a:r>
              <a:endParaRPr sz="140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   </a:t>
              </a:r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...</a:t>
              </a:r>
              <a:endParaRPr sz="140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   list</a:t>
              </a:r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.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get(</a:t>
              </a:r>
              <a:r>
                <a:rPr sz="1400">
                  <a:solidFill>
                    <a:srgbClr val="0086B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0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); </a:t>
              </a:r>
              <a:r>
                <a:rPr sz="1400">
                  <a:solidFill>
                    <a:srgbClr val="969896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// execution will never get past this line</a:t>
              </a:r>
              <a:endParaRPr sz="140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}</a:t>
              </a:r>
            </a:p>
          </p:txBody>
        </p:sp>
      </p:grp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type="sldNum" sz="quarter" idx="2"/>
          </p:nvPr>
        </p:nvSpPr>
        <p:spPr>
          <a:xfrm>
            <a:off x="8316910" y="6627810"/>
            <a:ext cx="731840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81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292" name="Shape 292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Parameterizing testing</a:t>
            </a:r>
          </a:p>
        </p:txBody>
      </p:sp>
      <p:graphicFrame>
        <p:nvGraphicFramePr>
          <p:cNvPr id="293" name="Table 293"/>
          <p:cNvGraphicFramePr/>
          <p:nvPr/>
        </p:nvGraphicFramePr>
        <p:xfrm>
          <a:off x="3949700" y="7397750"/>
          <a:ext cx="254000" cy="10018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94" name="Shape 294"/>
          <p:cNvSpPr/>
          <p:nvPr/>
        </p:nvSpPr>
        <p:spPr>
          <a:xfrm>
            <a:off x="321587" y="1948191"/>
            <a:ext cx="5476361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marL="711200" indent="-711200" defTabSz="457200">
              <a:buClr>
                <a:srgbClr val="003567"/>
              </a:buClr>
              <a:buSzPct val="100000"/>
              <a:buFont typeface="Wingdings"/>
              <a:buChar char="▪"/>
              <a:def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3567"/>
                </a:solidFill>
              </a:rPr>
              <a:t>@Parameters - org.junit.runners</a:t>
            </a:r>
          </a:p>
        </p:txBody>
      </p:sp>
      <p:grpSp>
        <p:nvGrpSpPr>
          <p:cNvPr id="297" name="Group 297"/>
          <p:cNvGrpSpPr/>
          <p:nvPr/>
        </p:nvGrpSpPr>
        <p:grpSpPr>
          <a:xfrm>
            <a:off x="321586" y="1507117"/>
            <a:ext cx="8504888" cy="360681"/>
            <a:chOff x="0" y="0"/>
            <a:chExt cx="8504886" cy="360679"/>
          </a:xfrm>
        </p:grpSpPr>
        <p:sp>
          <p:nvSpPr>
            <p:cNvPr id="295" name="Shape 295"/>
            <p:cNvSpPr/>
            <p:nvPr/>
          </p:nvSpPr>
          <p:spPr>
            <a:xfrm>
              <a:off x="0" y="0"/>
              <a:ext cx="8504887" cy="356177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sx="100000" sy="100000" kx="0" ky="0" algn="b" rotWithShape="0" blurRad="127000" dist="0" dir="270000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400">
                  <a:solidFill>
                    <a:srgbClr val="7030A0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pPr>
            </a:p>
          </p:txBody>
        </p:sp>
        <p:sp>
          <p:nvSpPr>
            <p:cNvPr id="296" name="Shape 296"/>
            <p:cNvSpPr/>
            <p:nvPr/>
          </p:nvSpPr>
          <p:spPr>
            <a:xfrm>
              <a:off x="0" y="0"/>
              <a:ext cx="8504887" cy="3606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457200">
                <a:defRPr sz="1400">
                  <a:solidFill>
                    <a:srgbClr val="7030A0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7030A0"/>
                  </a:solidFill>
                </a:rPr>
                <a:t>@RunWith(Parameterized.class)</a:t>
              </a:r>
            </a:p>
          </p:txBody>
        </p:sp>
      </p:grpSp>
      <p:sp>
        <p:nvSpPr>
          <p:cNvPr id="298" name="Shape 298"/>
          <p:cNvSpPr/>
          <p:nvPr/>
        </p:nvSpPr>
        <p:spPr>
          <a:xfrm>
            <a:off x="321587" y="983901"/>
            <a:ext cx="2848949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marL="711200" indent="-711200" defTabSz="457200">
              <a:buClr>
                <a:srgbClr val="003567"/>
              </a:buClr>
              <a:buSzPct val="100000"/>
              <a:buFont typeface="Wingdings"/>
              <a:buChar char="▪"/>
              <a:def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3567"/>
                </a:solidFill>
              </a:rPr>
              <a:t>Custom runner</a:t>
            </a:r>
          </a:p>
        </p:txBody>
      </p:sp>
      <p:grpSp>
        <p:nvGrpSpPr>
          <p:cNvPr id="301" name="Group 301"/>
          <p:cNvGrpSpPr/>
          <p:nvPr/>
        </p:nvGrpSpPr>
        <p:grpSpPr>
          <a:xfrm>
            <a:off x="321587" y="2453971"/>
            <a:ext cx="8504888" cy="1203628"/>
            <a:chOff x="0" y="0"/>
            <a:chExt cx="8504886" cy="1203627"/>
          </a:xfrm>
        </p:grpSpPr>
        <p:sp>
          <p:nvSpPr>
            <p:cNvPr id="299" name="Shape 299"/>
            <p:cNvSpPr/>
            <p:nvPr/>
          </p:nvSpPr>
          <p:spPr>
            <a:xfrm>
              <a:off x="-1" y="-1"/>
              <a:ext cx="8504888" cy="1203629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sx="100000" sy="100000" kx="0" ky="0" algn="b" rotWithShape="0" blurRad="127000" dist="0" dir="270000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400">
                  <a:solidFill>
                    <a:srgbClr val="7030A0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pPr>
            </a:p>
          </p:txBody>
        </p:sp>
        <p:sp>
          <p:nvSpPr>
            <p:cNvPr id="300" name="Shape 300"/>
            <p:cNvSpPr/>
            <p:nvPr/>
          </p:nvSpPr>
          <p:spPr>
            <a:xfrm>
              <a:off x="-1" y="-1"/>
              <a:ext cx="8504888" cy="1071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lvl="0" defTabSz="457200"/>
              <a:r>
                <a:rPr sz="1400">
                  <a:solidFill>
                    <a:srgbClr val="7030A0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@Retention(RetentionPolicy.RUNTIME)</a:t>
              </a:r>
              <a:endParaRPr sz="1400">
                <a:solidFill>
                  <a:srgbClr val="7030A0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7030A0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@Target({ElementType.METHOD})</a:t>
              </a:r>
              <a:endParaRPr sz="1400">
                <a:solidFill>
                  <a:srgbClr val="7030A0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7030A0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public @interface Parameters {</a:t>
              </a:r>
              <a:endParaRPr sz="1400">
                <a:solidFill>
                  <a:srgbClr val="7030A0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7030A0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String name() default "{index}";</a:t>
              </a:r>
              <a:endParaRPr sz="1400">
                <a:solidFill>
                  <a:srgbClr val="7030A0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7030A0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}</a:t>
              </a:r>
            </a:p>
          </p:txBody>
        </p:sp>
      </p:grpSp>
      <p:grpSp>
        <p:nvGrpSpPr>
          <p:cNvPr id="304" name="Group 304"/>
          <p:cNvGrpSpPr/>
          <p:nvPr/>
        </p:nvGrpSpPr>
        <p:grpSpPr>
          <a:xfrm>
            <a:off x="303505" y="4387460"/>
            <a:ext cx="8504888" cy="980417"/>
            <a:chOff x="0" y="0"/>
            <a:chExt cx="8504886" cy="980416"/>
          </a:xfrm>
        </p:grpSpPr>
        <p:sp>
          <p:nvSpPr>
            <p:cNvPr id="302" name="Shape 302"/>
            <p:cNvSpPr/>
            <p:nvPr/>
          </p:nvSpPr>
          <p:spPr>
            <a:xfrm>
              <a:off x="-1" y="-1"/>
              <a:ext cx="8504888" cy="980418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sx="100000" sy="100000" kx="0" ky="0" algn="b" rotWithShape="0" blurRad="127000" dist="0" dir="270000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400">
                  <a:solidFill>
                    <a:srgbClr val="7030A0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pPr>
            </a:p>
          </p:txBody>
        </p:sp>
        <p:sp>
          <p:nvSpPr>
            <p:cNvPr id="303" name="Shape 303"/>
            <p:cNvSpPr/>
            <p:nvPr/>
          </p:nvSpPr>
          <p:spPr>
            <a:xfrm>
              <a:off x="-1" y="-1"/>
              <a:ext cx="8504888" cy="8940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lvl="0" defTabSz="457200"/>
              <a:r>
                <a:rPr sz="1400">
                  <a:solidFill>
                    <a:srgbClr val="7030A0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@Parameters</a:t>
              </a:r>
              <a:endParaRPr sz="1400">
                <a:solidFill>
                  <a:srgbClr val="7030A0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7030A0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public static Iterable&lt;? extends Object&gt; data() {</a:t>
              </a:r>
              <a:endParaRPr sz="1400">
                <a:solidFill>
                  <a:srgbClr val="7030A0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7030A0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   return Arrays.asList("first test", "second test");</a:t>
              </a:r>
              <a:endParaRPr sz="1400">
                <a:solidFill>
                  <a:srgbClr val="7030A0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7030A0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}</a:t>
              </a:r>
            </a:p>
          </p:txBody>
        </p:sp>
      </p:grpSp>
      <p:sp>
        <p:nvSpPr>
          <p:cNvPr id="305" name="Shape 305"/>
          <p:cNvSpPr/>
          <p:nvPr/>
        </p:nvSpPr>
        <p:spPr>
          <a:xfrm>
            <a:off x="303505" y="3886199"/>
            <a:ext cx="1870182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marL="711200" indent="-711200" defTabSz="457200">
              <a:buClr>
                <a:srgbClr val="003567"/>
              </a:buClr>
              <a:buSzPct val="100000"/>
              <a:buFont typeface="Wingdings"/>
              <a:buChar char="▪"/>
              <a:def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3567"/>
                </a:solidFill>
              </a:rPr>
              <a:t>Example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type="sldNum" sz="quarter" idx="2"/>
          </p:nvPr>
        </p:nvSpPr>
        <p:spPr>
          <a:xfrm>
            <a:off x="8316910" y="6627810"/>
            <a:ext cx="731840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81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308" name="Shape 308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Parameterizing testing</a:t>
            </a:r>
          </a:p>
        </p:txBody>
      </p:sp>
      <p:graphicFrame>
        <p:nvGraphicFramePr>
          <p:cNvPr id="309" name="Table 309"/>
          <p:cNvGraphicFramePr/>
          <p:nvPr/>
        </p:nvGraphicFramePr>
        <p:xfrm>
          <a:off x="3949700" y="7397750"/>
          <a:ext cx="254000" cy="10018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10" name="Shape 310"/>
          <p:cNvSpPr/>
          <p:nvPr/>
        </p:nvSpPr>
        <p:spPr>
          <a:xfrm>
            <a:off x="306089" y="1119888"/>
            <a:ext cx="5323565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marL="711200" indent="-711200" defTabSz="457200">
              <a:buClr>
                <a:srgbClr val="003567"/>
              </a:buClr>
              <a:buSzPct val="100000"/>
              <a:buFont typeface="Wingdings"/>
              <a:buChar char="▪"/>
              <a:def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3567"/>
                </a:solidFill>
              </a:rPr>
              <a:t>@Parameter - org.junit.runners</a:t>
            </a:r>
          </a:p>
        </p:txBody>
      </p:sp>
      <p:grpSp>
        <p:nvGrpSpPr>
          <p:cNvPr id="313" name="Group 313"/>
          <p:cNvGrpSpPr/>
          <p:nvPr/>
        </p:nvGrpSpPr>
        <p:grpSpPr>
          <a:xfrm>
            <a:off x="381733" y="1652143"/>
            <a:ext cx="8504888" cy="1243456"/>
            <a:chOff x="0" y="0"/>
            <a:chExt cx="8504886" cy="1243455"/>
          </a:xfrm>
        </p:grpSpPr>
        <p:sp>
          <p:nvSpPr>
            <p:cNvPr id="311" name="Shape 311"/>
            <p:cNvSpPr/>
            <p:nvPr/>
          </p:nvSpPr>
          <p:spPr>
            <a:xfrm>
              <a:off x="-1" y="-1"/>
              <a:ext cx="8504888" cy="1243457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sx="100000" sy="100000" kx="0" ky="0" algn="b" rotWithShape="0" blurRad="127000" dist="0" dir="270000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400">
                  <a:solidFill>
                    <a:srgbClr val="7030A0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pPr>
            </a:p>
          </p:txBody>
        </p:sp>
        <p:sp>
          <p:nvSpPr>
            <p:cNvPr id="312" name="Shape 312"/>
            <p:cNvSpPr/>
            <p:nvPr/>
          </p:nvSpPr>
          <p:spPr>
            <a:xfrm>
              <a:off x="-1" y="-1"/>
              <a:ext cx="8504888" cy="1071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lvl="0" defTabSz="457200"/>
              <a:r>
                <a:rPr sz="1400">
                  <a:solidFill>
                    <a:srgbClr val="7030A0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@Retention(RetentionPolicy.RUNTIME)</a:t>
              </a:r>
              <a:endParaRPr sz="1400">
                <a:solidFill>
                  <a:srgbClr val="7030A0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7030A0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@Target({ElementType.FIELD})</a:t>
              </a:r>
              <a:endParaRPr sz="1400">
                <a:solidFill>
                  <a:srgbClr val="7030A0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7030A0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public @interface Parameter {</a:t>
              </a:r>
              <a:endParaRPr sz="1400">
                <a:solidFill>
                  <a:srgbClr val="7030A0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7030A0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   int value() default 0;</a:t>
              </a:r>
              <a:endParaRPr sz="1400">
                <a:solidFill>
                  <a:srgbClr val="7030A0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7030A0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}</a:t>
              </a:r>
            </a:p>
          </p:txBody>
        </p:sp>
      </p:grpSp>
      <p:grpSp>
        <p:nvGrpSpPr>
          <p:cNvPr id="316" name="Group 316"/>
          <p:cNvGrpSpPr/>
          <p:nvPr/>
        </p:nvGrpSpPr>
        <p:grpSpPr>
          <a:xfrm>
            <a:off x="380999" y="3515679"/>
            <a:ext cx="8504888" cy="571501"/>
            <a:chOff x="0" y="0"/>
            <a:chExt cx="8504886" cy="571500"/>
          </a:xfrm>
        </p:grpSpPr>
        <p:sp>
          <p:nvSpPr>
            <p:cNvPr id="314" name="Shape 314"/>
            <p:cNvSpPr/>
            <p:nvPr/>
          </p:nvSpPr>
          <p:spPr>
            <a:xfrm>
              <a:off x="-1" y="0"/>
              <a:ext cx="8504888" cy="5715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sx="100000" sy="100000" kx="0" ky="0" algn="b" rotWithShape="0" blurRad="127000" dist="0" dir="270000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400">
                  <a:solidFill>
                    <a:srgbClr val="7030A0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pPr>
            </a:p>
          </p:txBody>
        </p:sp>
        <p:sp>
          <p:nvSpPr>
            <p:cNvPr id="315" name="Shape 315"/>
            <p:cNvSpPr/>
            <p:nvPr/>
          </p:nvSpPr>
          <p:spPr>
            <a:xfrm>
              <a:off x="-1" y="0"/>
              <a:ext cx="8504888" cy="538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lvl="0" defTabSz="457200"/>
              <a:r>
                <a:rPr sz="1400">
                  <a:solidFill>
                    <a:srgbClr val="7030A0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@Parameter(value = 1)</a:t>
              </a:r>
              <a:endParaRPr sz="1400">
                <a:solidFill>
                  <a:srgbClr val="7030A0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7030A0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public int expected;</a:t>
              </a:r>
            </a:p>
          </p:txBody>
        </p:sp>
      </p:grpSp>
      <p:sp>
        <p:nvSpPr>
          <p:cNvPr id="317" name="Shape 317"/>
          <p:cNvSpPr/>
          <p:nvPr/>
        </p:nvSpPr>
        <p:spPr>
          <a:xfrm>
            <a:off x="381733" y="2992464"/>
            <a:ext cx="1870182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marL="711200" indent="-711200" defTabSz="457200">
              <a:buClr>
                <a:srgbClr val="003567"/>
              </a:buClr>
              <a:buSzPct val="100000"/>
              <a:buFont typeface="Wingdings"/>
              <a:buChar char="▪"/>
              <a:def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3567"/>
                </a:solidFill>
              </a:rPr>
              <a:t>Example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type="sldNum" sz="quarter" idx="2"/>
          </p:nvPr>
        </p:nvSpPr>
        <p:spPr>
          <a:xfrm>
            <a:off x="8316910" y="6627810"/>
            <a:ext cx="731840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81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320" name="Shape 320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JUnit and maven integration</a:t>
            </a:r>
          </a:p>
        </p:txBody>
      </p:sp>
      <p:graphicFrame>
        <p:nvGraphicFramePr>
          <p:cNvPr id="321" name="Table 321"/>
          <p:cNvGraphicFramePr/>
          <p:nvPr/>
        </p:nvGraphicFramePr>
        <p:xfrm>
          <a:off x="3949700" y="7397750"/>
          <a:ext cx="254000" cy="10018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22" name="Shape 322"/>
          <p:cNvSpPr/>
          <p:nvPr>
            <p:ph type="body" idx="4294967295"/>
          </p:nvPr>
        </p:nvSpPr>
        <p:spPr>
          <a:xfrm>
            <a:off x="407094" y="1165225"/>
            <a:ext cx="8542785" cy="480878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i="1" sz="1600">
                <a:latin typeface="Verdana"/>
                <a:ea typeface="Verdana"/>
                <a:cs typeface="Verdana"/>
                <a:sym typeface="Verdana"/>
              </a:rPr>
              <a:t>It’s supposed to be automatic, but you still have to press the button.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1600">
                <a:latin typeface="Verdana"/>
                <a:ea typeface="Verdana"/>
                <a:cs typeface="Verdana"/>
                <a:sym typeface="Verdana"/>
              </a:rPr>
              <a:t>—John Brunner</a:t>
            </a:r>
          </a:p>
        </p:txBody>
      </p:sp>
      <p:grpSp>
        <p:nvGrpSpPr>
          <p:cNvPr id="325" name="Group 325"/>
          <p:cNvGrpSpPr/>
          <p:nvPr/>
        </p:nvGrpSpPr>
        <p:grpSpPr>
          <a:xfrm>
            <a:off x="394293" y="1739899"/>
            <a:ext cx="8355415" cy="1419079"/>
            <a:chOff x="0" y="0"/>
            <a:chExt cx="8355413" cy="1419078"/>
          </a:xfrm>
        </p:grpSpPr>
        <p:sp>
          <p:nvSpPr>
            <p:cNvPr id="323" name="Shape 323"/>
            <p:cNvSpPr/>
            <p:nvPr/>
          </p:nvSpPr>
          <p:spPr>
            <a:xfrm>
              <a:off x="-1" y="-1"/>
              <a:ext cx="8355415" cy="141907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sx="100000" sy="100000" kx="0" ky="0" algn="b" rotWithShape="0" blurRad="127000" dist="0" dir="270000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Lucida Console"/>
                  <a:ea typeface="Lucida Console"/>
                  <a:cs typeface="Lucida Console"/>
                  <a:sym typeface="Lucida Console"/>
                </a:defRPr>
              </a:pPr>
            </a:p>
          </p:txBody>
        </p:sp>
        <p:sp>
          <p:nvSpPr>
            <p:cNvPr id="324" name="Shape 324"/>
            <p:cNvSpPr/>
            <p:nvPr/>
          </p:nvSpPr>
          <p:spPr>
            <a:xfrm>
              <a:off x="-1" y="114300"/>
              <a:ext cx="8355415" cy="1066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defTabSz="457200"/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&lt;</a:t>
              </a:r>
              <a:r>
                <a:rPr sz="1400">
                  <a:solidFill>
                    <a:srgbClr val="63A35C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dependency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&gt;</a:t>
              </a:r>
              <a:endParaRPr sz="140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 &lt;</a:t>
              </a:r>
              <a:r>
                <a:rPr sz="1400">
                  <a:solidFill>
                    <a:srgbClr val="63A35C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groupId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&gt;junit&lt;/</a:t>
              </a:r>
              <a:r>
                <a:rPr sz="1400">
                  <a:solidFill>
                    <a:srgbClr val="63A35C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groupId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&gt;</a:t>
              </a:r>
              <a:endParaRPr sz="140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 &lt;</a:t>
              </a:r>
              <a:r>
                <a:rPr sz="1400">
                  <a:solidFill>
                    <a:srgbClr val="63A35C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artifactId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&gt;junit&lt;/</a:t>
              </a:r>
              <a:r>
                <a:rPr sz="1400">
                  <a:solidFill>
                    <a:srgbClr val="63A35C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artifactId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&gt;</a:t>
              </a:r>
              <a:endParaRPr sz="140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 &lt;</a:t>
              </a:r>
              <a:r>
                <a:rPr sz="1400">
                  <a:solidFill>
                    <a:srgbClr val="63A35C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version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&gt;4.12&lt;/</a:t>
              </a:r>
              <a:r>
                <a:rPr sz="1400">
                  <a:solidFill>
                    <a:srgbClr val="63A35C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version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&gt;</a:t>
              </a:r>
              <a:endParaRPr sz="140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 &lt;</a:t>
              </a:r>
              <a:r>
                <a:rPr sz="1400">
                  <a:solidFill>
                    <a:srgbClr val="63A35C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scope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&gt;test&lt;/</a:t>
              </a:r>
              <a:r>
                <a:rPr sz="1400">
                  <a:solidFill>
                    <a:srgbClr val="63A35C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scope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&gt;</a:t>
              </a:r>
              <a:endParaRPr sz="140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&lt;/</a:t>
              </a:r>
              <a:r>
                <a:rPr sz="1400">
                  <a:solidFill>
                    <a:srgbClr val="63A35C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dependency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&gt;</a:t>
              </a:r>
            </a:p>
          </p:txBody>
        </p:sp>
      </p:grpSp>
      <p:grpSp>
        <p:nvGrpSpPr>
          <p:cNvPr id="328" name="Group 328"/>
          <p:cNvGrpSpPr/>
          <p:nvPr/>
        </p:nvGrpSpPr>
        <p:grpSpPr>
          <a:xfrm>
            <a:off x="394294" y="3390900"/>
            <a:ext cx="8355411" cy="2667745"/>
            <a:chOff x="0" y="0"/>
            <a:chExt cx="8355410" cy="2667744"/>
          </a:xfrm>
        </p:grpSpPr>
        <p:sp>
          <p:nvSpPr>
            <p:cNvPr id="326" name="Shape 326"/>
            <p:cNvSpPr/>
            <p:nvPr/>
          </p:nvSpPr>
          <p:spPr>
            <a:xfrm>
              <a:off x="0" y="0"/>
              <a:ext cx="8355411" cy="266774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sx="100000" sy="100000" kx="0" ky="0" algn="b" rotWithShape="0" blurRad="127000" dist="0" dir="270000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0" y="0"/>
              <a:ext cx="8355411" cy="213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defTabSz="457200"/>
              <a:r>
                <a:rPr sz="1400">
                  <a:latin typeface="Lucida Console"/>
                  <a:ea typeface="Lucida Console"/>
                  <a:cs typeface="Lucida Console"/>
                  <a:sym typeface="Lucida Console"/>
                </a:rPr>
                <a:t>&lt;build&gt;</a:t>
              </a:r>
              <a:endParaRPr sz="1400"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latin typeface="Lucida Console"/>
                  <a:ea typeface="Lucida Console"/>
                  <a:cs typeface="Lucida Console"/>
                  <a:sym typeface="Lucida Console"/>
                </a:rPr>
                <a:t>   &lt;plugins&gt;</a:t>
              </a:r>
              <a:endParaRPr sz="1400"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latin typeface="Lucida Console"/>
                  <a:ea typeface="Lucida Console"/>
                  <a:cs typeface="Lucida Console"/>
                  <a:sym typeface="Lucida Console"/>
                </a:rPr>
                <a:t>   [...]</a:t>
              </a:r>
              <a:endParaRPr sz="1400"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latin typeface="Lucida Console"/>
                  <a:ea typeface="Lucida Console"/>
                  <a:cs typeface="Lucida Console"/>
                  <a:sym typeface="Lucida Console"/>
                </a:rPr>
                <a:t>      &lt;plugin&gt;</a:t>
              </a:r>
              <a:endParaRPr sz="1400"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latin typeface="Lucida Console"/>
                  <a:ea typeface="Lucida Console"/>
                  <a:cs typeface="Lucida Console"/>
                  <a:sym typeface="Lucida Console"/>
                </a:rPr>
                <a:t>         &lt;artifactId&gt;maven-surefire-plugin&lt;/artifactId&gt;</a:t>
              </a:r>
              <a:endParaRPr sz="1400"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latin typeface="Lucida Console"/>
                  <a:ea typeface="Lucida Console"/>
                  <a:cs typeface="Lucida Console"/>
                  <a:sym typeface="Lucida Console"/>
                </a:rPr>
                <a:t>         &lt;configuration&gt;</a:t>
              </a:r>
              <a:endParaRPr sz="1400"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latin typeface="Lucida Console"/>
                  <a:ea typeface="Lucida Console"/>
                  <a:cs typeface="Lucida Console"/>
                  <a:sym typeface="Lucida Console"/>
                </a:rPr>
                <a:t>            &lt;includes&gt;**/Test*.java&lt;/includes&gt;</a:t>
              </a:r>
              <a:endParaRPr sz="1400"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latin typeface="Lucida Console"/>
                  <a:ea typeface="Lucida Console"/>
                  <a:cs typeface="Lucida Console"/>
                  <a:sym typeface="Lucida Console"/>
                </a:rPr>
                <a:t>         &lt;/configuration&gt;</a:t>
              </a:r>
              <a:endParaRPr sz="1400"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latin typeface="Lucida Console"/>
                  <a:ea typeface="Lucida Console"/>
                  <a:cs typeface="Lucida Console"/>
                  <a:sym typeface="Lucida Console"/>
                </a:rPr>
                <a:t>      &lt;/plugin&gt;</a:t>
              </a:r>
              <a:endParaRPr sz="1400"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latin typeface="Lucida Console"/>
                  <a:ea typeface="Lucida Console"/>
                  <a:cs typeface="Lucida Console"/>
                  <a:sym typeface="Lucida Console"/>
                </a:rPr>
                <a:t>   [...]</a:t>
              </a:r>
              <a:endParaRPr sz="1400"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latin typeface="Lucida Console"/>
                  <a:ea typeface="Lucida Console"/>
                  <a:cs typeface="Lucida Console"/>
                  <a:sym typeface="Lucida Console"/>
                </a:rPr>
                <a:t>   &lt;/plugins&gt;</a:t>
              </a:r>
              <a:endParaRPr sz="1400"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latin typeface="Lucida Console"/>
                  <a:ea typeface="Lucida Console"/>
                  <a:cs typeface="Lucida Console"/>
                  <a:sym typeface="Lucida Console"/>
                </a:rPr>
                <a:t>&lt;/build&gt;</a:t>
              </a:r>
            </a:p>
          </p:txBody>
        </p:sp>
      </p:grpSp>
      <p:sp>
        <p:nvSpPr>
          <p:cNvPr id="329" name="Shape 329"/>
          <p:cNvSpPr/>
          <p:nvPr/>
        </p:nvSpPr>
        <p:spPr>
          <a:xfrm>
            <a:off x="1352123" y="6290567"/>
            <a:ext cx="175155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/>
            <a:r>
              <a:t>TODO: example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type="sldNum" sz="quarter" idx="2"/>
          </p:nvPr>
        </p:nvSpPr>
        <p:spPr>
          <a:xfrm>
            <a:off x="8316910" y="6627810"/>
            <a:ext cx="731840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81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332" name="Shape 332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JUnit and gradle integration</a:t>
            </a:r>
          </a:p>
        </p:txBody>
      </p:sp>
      <p:graphicFrame>
        <p:nvGraphicFramePr>
          <p:cNvPr id="333" name="Table 333"/>
          <p:cNvGraphicFramePr/>
          <p:nvPr/>
        </p:nvGraphicFramePr>
        <p:xfrm>
          <a:off x="3949700" y="7397750"/>
          <a:ext cx="254000" cy="10018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336" name="Group 336"/>
          <p:cNvGrpSpPr/>
          <p:nvPr/>
        </p:nvGrpSpPr>
        <p:grpSpPr>
          <a:xfrm>
            <a:off x="381000" y="1030361"/>
            <a:ext cx="8534400" cy="1331839"/>
            <a:chOff x="0" y="0"/>
            <a:chExt cx="8534400" cy="1331838"/>
          </a:xfrm>
        </p:grpSpPr>
        <p:sp>
          <p:nvSpPr>
            <p:cNvPr id="334" name="Shape 334"/>
            <p:cNvSpPr/>
            <p:nvPr/>
          </p:nvSpPr>
          <p:spPr>
            <a:xfrm>
              <a:off x="0" y="0"/>
              <a:ext cx="8534400" cy="133183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sx="100000" sy="100000" kx="0" ky="0" algn="b" rotWithShape="0" blurRad="127000" dist="0" dir="270000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Lucida Console"/>
                  <a:ea typeface="Lucida Console"/>
                  <a:cs typeface="Lucida Console"/>
                  <a:sym typeface="Lucida Console"/>
                </a:defRPr>
              </a:pPr>
            </a:p>
          </p:txBody>
        </p:sp>
        <p:sp>
          <p:nvSpPr>
            <p:cNvPr id="335" name="Shape 335"/>
            <p:cNvSpPr/>
            <p:nvPr/>
          </p:nvSpPr>
          <p:spPr>
            <a:xfrm>
              <a:off x="0" y="107273"/>
              <a:ext cx="8534400" cy="1071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lvl="0" defTabSz="457200"/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apply </a:t>
              </a:r>
              <a:r>
                <a:rPr sz="1400">
                  <a:solidFill>
                    <a:srgbClr val="0086B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plugin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: </a:t>
              </a:r>
              <a:r>
                <a:rPr sz="1400">
                  <a:solidFill>
                    <a:srgbClr val="18369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'java'</a:t>
              </a:r>
              <a:endParaRPr sz="140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endParaRPr sz="140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dependencies {</a:t>
              </a:r>
              <a:endParaRPr sz="140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 testCompile </a:t>
              </a:r>
              <a:r>
                <a:rPr sz="1400">
                  <a:solidFill>
                    <a:srgbClr val="18369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'junit:junit:4.12'</a:t>
              </a:r>
              <a:endParaRPr sz="140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}</a:t>
              </a:r>
            </a:p>
          </p:txBody>
        </p:sp>
      </p:grpSp>
      <p:sp>
        <p:nvSpPr>
          <p:cNvPr id="337" name="Shape 337"/>
          <p:cNvSpPr/>
          <p:nvPr/>
        </p:nvSpPr>
        <p:spPr>
          <a:xfrm>
            <a:off x="380999" y="2652792"/>
            <a:ext cx="7006575" cy="47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defTabSz="457200"/>
            <a:r>
              <a:rPr sz="1300">
                <a:solidFill>
                  <a:srgbClr val="323333"/>
                </a:solidFill>
                <a:latin typeface="Cambria"/>
                <a:ea typeface="Cambria"/>
                <a:cs typeface="Cambria"/>
                <a:sym typeface="Cambria"/>
              </a:rPr>
              <a:t>In order to be more Maven-like, starting in version 4.11, there is only the junit:junit artifact which </a:t>
            </a:r>
            <a:endParaRPr sz="1300">
              <a:solidFill>
                <a:srgbClr val="32333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/>
            <a:r>
              <a:rPr sz="1300">
                <a:solidFill>
                  <a:srgbClr val="323333"/>
                </a:solidFill>
                <a:latin typeface="Cambria"/>
                <a:ea typeface="Cambria"/>
                <a:cs typeface="Cambria"/>
                <a:sym typeface="Cambria"/>
              </a:rPr>
              <a:t>uses a transitive dependency on hamcrest-core</a:t>
            </a:r>
          </a:p>
        </p:txBody>
      </p:sp>
      <p:grpSp>
        <p:nvGrpSpPr>
          <p:cNvPr id="340" name="Group 340"/>
          <p:cNvGrpSpPr/>
          <p:nvPr/>
        </p:nvGrpSpPr>
        <p:grpSpPr>
          <a:xfrm>
            <a:off x="380999" y="3428999"/>
            <a:ext cx="8355415" cy="404667"/>
            <a:chOff x="0" y="0"/>
            <a:chExt cx="8355413" cy="404665"/>
          </a:xfrm>
        </p:grpSpPr>
        <p:sp>
          <p:nvSpPr>
            <p:cNvPr id="338" name="Shape 338"/>
            <p:cNvSpPr/>
            <p:nvPr/>
          </p:nvSpPr>
          <p:spPr>
            <a:xfrm>
              <a:off x="-1" y="-1"/>
              <a:ext cx="8355415" cy="40466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sx="100000" sy="100000" kx="0" ky="0" algn="b" rotWithShape="0" blurRad="127000" dist="0" dir="270000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Lucida Console"/>
                  <a:ea typeface="Lucida Console"/>
                  <a:cs typeface="Lucida Console"/>
                  <a:sym typeface="Lucida Console"/>
                </a:defRPr>
              </a:pPr>
            </a:p>
          </p:txBody>
        </p:sp>
        <p:sp>
          <p:nvSpPr>
            <p:cNvPr id="339" name="Shape 339"/>
            <p:cNvSpPr/>
            <p:nvPr/>
          </p:nvSpPr>
          <p:spPr>
            <a:xfrm>
              <a:off x="-1" y="114300"/>
              <a:ext cx="8355415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457200">
                <a:def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323333"/>
                  </a:solidFill>
                </a:rPr>
                <a:t>./gradle test</a:t>
              </a:r>
            </a:p>
          </p:txBody>
        </p:sp>
      </p:grp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type="sldNum" sz="quarter" idx="2"/>
          </p:nvPr>
        </p:nvSpPr>
        <p:spPr>
          <a:xfrm>
            <a:off x="8316910" y="6627810"/>
            <a:ext cx="731840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81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343" name="Shape 343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FIRST properties of a good test</a:t>
            </a:r>
          </a:p>
        </p:txBody>
      </p:sp>
      <p:graphicFrame>
        <p:nvGraphicFramePr>
          <p:cNvPr id="344" name="Table 344"/>
          <p:cNvGraphicFramePr/>
          <p:nvPr/>
        </p:nvGraphicFramePr>
        <p:xfrm>
          <a:off x="3949700" y="7397750"/>
          <a:ext cx="254000" cy="10018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45" name="Shape 345"/>
          <p:cNvSpPr/>
          <p:nvPr>
            <p:ph type="body" idx="4294967295"/>
          </p:nvPr>
        </p:nvSpPr>
        <p:spPr>
          <a:xfrm>
            <a:off x="407094" y="1165225"/>
            <a:ext cx="8542785" cy="53022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829733" indent="-829733" defTabSz="457200">
              <a:spcBef>
                <a:spcPts val="0"/>
              </a:spcBef>
              <a:defRPr sz="1800"/>
            </a:pPr>
            <a:r>
              <a:rPr sz="28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ast</a:t>
            </a: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829733" indent="-829733" defTabSz="457200">
              <a:spcBef>
                <a:spcPts val="0"/>
              </a:spcBef>
              <a:defRPr sz="1800"/>
            </a:pPr>
            <a:r>
              <a:rPr sz="28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solated</a:t>
            </a: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829733" indent="-829733" defTabSz="457200">
              <a:spcBef>
                <a:spcPts val="0"/>
              </a:spcBef>
              <a:defRPr sz="1800"/>
            </a:pPr>
            <a:r>
              <a:rPr sz="28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epeatable</a:t>
            </a: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829733" indent="-829733" defTabSz="457200">
              <a:spcBef>
                <a:spcPts val="0"/>
              </a:spcBef>
              <a:defRPr sz="1800"/>
            </a:pPr>
            <a:r>
              <a:rPr sz="28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elf-validating</a:t>
            </a: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829733" indent="-829733" defTabSz="457200">
              <a:spcBef>
                <a:spcPts val="0"/>
              </a:spcBef>
              <a:defRPr sz="1800"/>
            </a:pPr>
            <a:r>
              <a:rPr sz="28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imely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Num" sz="quarter" idx="2"/>
          </p:nvPr>
        </p:nvSpPr>
        <p:spPr>
          <a:xfrm>
            <a:off x="8316910" y="6627810"/>
            <a:ext cx="731840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81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115" name="Shape 115"/>
          <p:cNvSpPr/>
          <p:nvPr>
            <p:ph type="body" idx="4294967295"/>
          </p:nvPr>
        </p:nvSpPr>
        <p:spPr>
          <a:xfrm>
            <a:off x="493711" y="2989260"/>
            <a:ext cx="8202615" cy="1358903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marL="0" indent="0" algn="r">
              <a:buSzTx/>
              <a:buNone/>
              <a:defRPr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What is Unit Testing</a:t>
            </a:r>
          </a:p>
        </p:txBody>
      </p:sp>
      <p:sp>
        <p:nvSpPr>
          <p:cNvPr id="116" name="Shape 116"/>
          <p:cNvSpPr/>
          <p:nvPr/>
        </p:nvSpPr>
        <p:spPr>
          <a:xfrm>
            <a:off x="493711" y="2427285"/>
            <a:ext cx="8202615" cy="375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spcBef>
                <a:spcPts val="600"/>
              </a:spcBef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Module 1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type="sldNum" sz="quarter" idx="2"/>
          </p:nvPr>
        </p:nvSpPr>
        <p:spPr>
          <a:xfrm>
            <a:off x="8316910" y="6627810"/>
            <a:ext cx="731840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81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348" name="Shape 348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b="1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1F497D"/>
                </a:solidFill>
              </a:rPr>
              <a:t>Right-BICEP</a:t>
            </a:r>
          </a:p>
        </p:txBody>
      </p:sp>
      <p:graphicFrame>
        <p:nvGraphicFramePr>
          <p:cNvPr id="349" name="Table 349"/>
          <p:cNvGraphicFramePr/>
          <p:nvPr/>
        </p:nvGraphicFramePr>
        <p:xfrm>
          <a:off x="3949700" y="7397750"/>
          <a:ext cx="254000" cy="10018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50" name="Shape 350"/>
          <p:cNvSpPr/>
          <p:nvPr>
            <p:ph type="body" idx="4294967295"/>
          </p:nvPr>
        </p:nvSpPr>
        <p:spPr>
          <a:xfrm>
            <a:off x="407094" y="1165225"/>
            <a:ext cx="8542785" cy="545167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829733" indent="-829733" defTabSz="457200">
              <a:spcBef>
                <a:spcPts val="0"/>
              </a:spcBef>
              <a:defRPr sz="1800"/>
            </a:pPr>
            <a:r>
              <a:rPr sz="28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Right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 - Are the results </a:t>
            </a:r>
            <a:r>
              <a:rPr i="1"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right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?</a:t>
            </a: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829733" indent="-829733" defTabSz="457200">
              <a:spcBef>
                <a:spcPts val="0"/>
              </a:spcBef>
              <a:defRPr sz="1800"/>
            </a:pPr>
            <a:r>
              <a:rPr sz="28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 — Are all the </a:t>
            </a:r>
            <a:r>
              <a:rPr i="1"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boundary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 conditions correct?</a:t>
            </a: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829733" indent="-829733" defTabSz="457200">
              <a:spcBef>
                <a:spcPts val="0"/>
              </a:spcBef>
              <a:defRPr sz="1800"/>
            </a:pPr>
            <a:r>
              <a:rPr sz="28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 — Can you check </a:t>
            </a:r>
            <a:r>
              <a:rPr i="1"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inverse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 relationships?</a:t>
            </a: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829733" indent="-829733" defTabSz="457200">
              <a:spcBef>
                <a:spcPts val="0"/>
              </a:spcBef>
              <a:defRPr sz="1800"/>
            </a:pPr>
            <a:r>
              <a:rPr sz="28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 — Can you </a:t>
            </a:r>
            <a:r>
              <a:rPr i="1"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cross-check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 results using other means?</a:t>
            </a: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829733" indent="-829733" defTabSz="457200">
              <a:spcBef>
                <a:spcPts val="0"/>
              </a:spcBef>
              <a:defRPr sz="1800"/>
            </a:pPr>
            <a:r>
              <a:rPr sz="28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E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 — Can you force error conditions to happen?</a:t>
            </a: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829733" indent="-829733" defTabSz="457200">
              <a:spcBef>
                <a:spcPts val="0"/>
              </a:spcBef>
              <a:defRPr sz="1800"/>
            </a:pPr>
            <a:r>
              <a:rPr sz="28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 — Are </a:t>
            </a:r>
            <a:r>
              <a:rPr i="1"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performance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 characteristics within bounds?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type="sldNum" sz="quarter" idx="2"/>
          </p:nvPr>
        </p:nvSpPr>
        <p:spPr>
          <a:xfrm>
            <a:off x="8316910" y="6627810"/>
            <a:ext cx="731840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81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353" name="Shape 353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b="1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1F497D"/>
                </a:solidFill>
              </a:rPr>
              <a:t>Boundary conditions — CORRECT</a:t>
            </a:r>
          </a:p>
        </p:txBody>
      </p:sp>
      <p:graphicFrame>
        <p:nvGraphicFramePr>
          <p:cNvPr id="354" name="Table 354"/>
          <p:cNvGraphicFramePr/>
          <p:nvPr/>
        </p:nvGraphicFramePr>
        <p:xfrm>
          <a:off x="3949700" y="7397750"/>
          <a:ext cx="254000" cy="10018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55" name="Shape 355"/>
          <p:cNvSpPr/>
          <p:nvPr>
            <p:ph type="body" idx="4294967295"/>
          </p:nvPr>
        </p:nvSpPr>
        <p:spPr>
          <a:xfrm>
            <a:off x="407094" y="1165225"/>
            <a:ext cx="8542785" cy="545167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66725" indent="-466725" defTabSz="438911">
              <a:spcBef>
                <a:spcPts val="0"/>
              </a:spcBef>
              <a:defRPr sz="1800"/>
            </a:pPr>
            <a:r>
              <a:rPr i="1" sz="21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sz="21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onformance</a:t>
            </a:r>
            <a:r>
              <a:rPr sz="21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—Does the value conform to an expected format?</a:t>
            </a:r>
          </a:p>
          <a:p>
            <a:pPr lvl="0" defTabSz="438911">
              <a:spcBef>
                <a:spcPts val="0"/>
              </a:spcBef>
              <a:defRPr sz="1800"/>
            </a:pPr>
            <a:endParaRPr sz="210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466725" indent="-466725" defTabSz="438911">
              <a:spcBef>
                <a:spcPts val="0"/>
              </a:spcBef>
              <a:defRPr sz="1800"/>
            </a:pPr>
            <a:r>
              <a:rPr i="1" sz="21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O</a:t>
            </a:r>
            <a:r>
              <a:rPr sz="21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rdering</a:t>
            </a:r>
            <a:r>
              <a:rPr sz="21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—Is the set of values ordered or unordered as appropriate?</a:t>
            </a:r>
          </a:p>
          <a:p>
            <a:pPr lvl="0" defTabSz="438911">
              <a:spcBef>
                <a:spcPts val="0"/>
              </a:spcBef>
              <a:defRPr sz="1800"/>
            </a:pPr>
            <a:endParaRPr sz="210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466725" indent="-466725" defTabSz="438911">
              <a:spcBef>
                <a:spcPts val="0"/>
              </a:spcBef>
              <a:defRPr sz="1800"/>
            </a:pPr>
            <a:r>
              <a:rPr i="1" sz="21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sz="21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ange</a:t>
            </a:r>
            <a:r>
              <a:rPr sz="21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—Is the value within reasonable minimum and maximum values?</a:t>
            </a:r>
          </a:p>
          <a:p>
            <a:pPr lvl="0" defTabSz="438911">
              <a:spcBef>
                <a:spcPts val="0"/>
              </a:spcBef>
              <a:defRPr sz="1800"/>
            </a:pPr>
            <a:endParaRPr sz="210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466725" indent="-466725" defTabSz="438911">
              <a:spcBef>
                <a:spcPts val="0"/>
              </a:spcBef>
              <a:defRPr sz="1800"/>
            </a:pPr>
            <a:r>
              <a:rPr i="1" sz="21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sz="21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eference</a:t>
            </a:r>
            <a:r>
              <a:rPr sz="21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—Does the code reference anything external that isn’t under direct control of the code itself?</a:t>
            </a:r>
          </a:p>
          <a:p>
            <a:pPr lvl="0" defTabSz="438911">
              <a:spcBef>
                <a:spcPts val="0"/>
              </a:spcBef>
              <a:defRPr sz="1800"/>
            </a:pPr>
            <a:endParaRPr sz="210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466725" indent="-466725" defTabSz="438911">
              <a:spcBef>
                <a:spcPts val="0"/>
              </a:spcBef>
              <a:defRPr sz="1800"/>
            </a:pPr>
            <a:r>
              <a:rPr i="1" sz="21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E</a:t>
            </a:r>
            <a:r>
              <a:rPr sz="21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xistence</a:t>
            </a:r>
            <a:r>
              <a:rPr sz="21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—Does the value exist (is it non-</a:t>
            </a:r>
            <a:r>
              <a:rPr sz="2100">
                <a:solidFill>
                  <a:srgbClr val="222299"/>
                </a:solidFill>
                <a:latin typeface="Cambria"/>
                <a:ea typeface="Cambria"/>
                <a:cs typeface="Cambria"/>
                <a:sym typeface="Cambria"/>
              </a:rPr>
              <a:t>null</a:t>
            </a:r>
            <a:r>
              <a:rPr sz="21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, nonzero, present in a set, and so on)?</a:t>
            </a:r>
          </a:p>
          <a:p>
            <a:pPr lvl="0" defTabSz="438911">
              <a:spcBef>
                <a:spcPts val="0"/>
              </a:spcBef>
              <a:defRPr sz="1800"/>
            </a:pPr>
            <a:endParaRPr sz="210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466725" indent="-466725" defTabSz="438911">
              <a:spcBef>
                <a:spcPts val="0"/>
              </a:spcBef>
              <a:defRPr sz="1800"/>
            </a:pPr>
            <a:r>
              <a:rPr i="1" sz="21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sz="21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ardinality</a:t>
            </a:r>
            <a:r>
              <a:rPr sz="21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—Are there exactly enough values?</a:t>
            </a:r>
          </a:p>
          <a:p>
            <a:pPr lvl="0" defTabSz="438911">
              <a:spcBef>
                <a:spcPts val="0"/>
              </a:spcBef>
              <a:defRPr sz="1800"/>
            </a:pPr>
            <a:endParaRPr sz="210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466725" indent="-466725" defTabSz="438911">
              <a:spcBef>
                <a:spcPts val="0"/>
              </a:spcBef>
              <a:defRPr sz="1800"/>
            </a:pPr>
            <a:r>
              <a:rPr i="1" sz="21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sz="21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ime</a:t>
            </a:r>
            <a:r>
              <a:rPr sz="21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 (absolute and relative)—Is everything happening in order? At the right time? In time?</a:t>
            </a: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type="sldNum" sz="quarter" idx="2"/>
          </p:nvPr>
        </p:nvSpPr>
        <p:spPr>
          <a:xfrm>
            <a:off x="8316910" y="6627810"/>
            <a:ext cx="731840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81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358" name="Shape 358"/>
          <p:cNvSpPr/>
          <p:nvPr>
            <p:ph type="body" idx="4294967295"/>
          </p:nvPr>
        </p:nvSpPr>
        <p:spPr>
          <a:xfrm>
            <a:off x="450850" y="1411287"/>
            <a:ext cx="8477250" cy="84613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55600" indent="-355600">
              <a:buClr>
                <a:srgbClr val="404040"/>
              </a:buClr>
              <a:buSzPct val="100000"/>
              <a:buFontTx/>
              <a:buAutoNum type="arabicPeriod" startAt="1"/>
              <a:defRPr sz="2000">
                <a:solidFill>
                  <a:srgbClr val="002060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type="sldNum" sz="quarter" idx="2"/>
          </p:nvPr>
        </p:nvSpPr>
        <p:spPr>
          <a:xfrm>
            <a:off x="8316910" y="6627810"/>
            <a:ext cx="731840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81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361" name="Shape 361"/>
          <p:cNvSpPr/>
          <p:nvPr>
            <p:ph type="body" idx="4294967295"/>
          </p:nvPr>
        </p:nvSpPr>
        <p:spPr>
          <a:xfrm>
            <a:off x="450850" y="1411287"/>
            <a:ext cx="8477250" cy="22161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00378" indent="-400378" defTabSz="877822">
              <a:spcBef>
                <a:spcPts val="500"/>
              </a:spcBef>
              <a:buClr>
                <a:srgbClr val="404040"/>
              </a:buClr>
              <a:buSzPct val="100000"/>
              <a:buFontTx/>
              <a:buAutoNum type="arabicPeriod" startAt="1"/>
              <a:defRPr sz="1800"/>
            </a:pPr>
            <a:r>
              <a:rPr sz="1900">
                <a:solidFill>
                  <a:srgbClr val="002060"/>
                </a:solidFill>
              </a:rPr>
              <a:t>Pragmatic Unit Testing in Java with Junit (Pragmatic Programmers) Andy Hunt, Dave Thomas</a:t>
            </a:r>
            <a:endParaRPr sz="1700"/>
          </a:p>
          <a:p>
            <a:pPr lvl="0" marL="400378" indent="-400378" defTabSz="877822">
              <a:spcBef>
                <a:spcPts val="500"/>
              </a:spcBef>
              <a:buClr>
                <a:srgbClr val="404040"/>
              </a:buClr>
              <a:buSzPct val="100000"/>
              <a:buFontTx/>
              <a:buAutoNum type="arabicPeriod" startAt="1"/>
              <a:defRPr sz="1800"/>
            </a:pPr>
            <a:r>
              <a:rPr sz="1900">
                <a:solidFill>
                  <a:srgbClr val="002060"/>
                </a:solidFill>
              </a:rPr>
              <a:t>Growing Object-Oriented Software, Guided by Tests                     Steve Freeman, Nat Pryce</a:t>
            </a:r>
            <a:endParaRPr sz="1700"/>
          </a:p>
          <a:p>
            <a:pPr lvl="0" marL="400378" indent="-400378" defTabSz="877822">
              <a:spcBef>
                <a:spcPts val="500"/>
              </a:spcBef>
              <a:buClr>
                <a:srgbClr val="404040"/>
              </a:buClr>
              <a:buSzPct val="100000"/>
              <a:buFontTx/>
              <a:buAutoNum type="arabicPeriod" startAt="1"/>
              <a:defRPr sz="1800"/>
            </a:pPr>
            <a:r>
              <a:rPr sz="1900">
                <a:solidFill>
                  <a:srgbClr val="002060"/>
                </a:solidFill>
              </a:rPr>
              <a:t>JUnit in Action, Second Edition</a:t>
            </a:r>
            <a:br>
              <a:rPr sz="1900">
                <a:solidFill>
                  <a:srgbClr val="002060"/>
                </a:solidFill>
              </a:rPr>
            </a:br>
            <a:r>
              <a:rPr sz="1900">
                <a:solidFill>
                  <a:srgbClr val="002060"/>
                </a:solidFill>
              </a:rPr>
              <a:t>Petar Tahchiev, Felipe Leme, Vincent Massol, and Gary Gregory</a:t>
            </a:r>
          </a:p>
          <a:p>
            <a:pPr lvl="0" marL="322409" indent="-322409" defTabSz="877822">
              <a:spcBef>
                <a:spcPts val="500"/>
              </a:spcBef>
              <a:buClr>
                <a:srgbClr val="404040"/>
              </a:buClr>
              <a:buSzPct val="100000"/>
              <a:buFontTx/>
              <a:buAutoNum type="arabicPeriod" startAt="4"/>
              <a:defRPr sz="1800"/>
            </a:pPr>
            <a:r>
              <a:rPr sz="1700">
                <a:hlinkClick r:id="rId2" invalidUrl="" action="" tgtFrame="" tooltip="" history="1" highlightClick="0" endSnd="0"/>
              </a:rPr>
              <a:t>https://github.com/junit-team/junit4/wiki</a:t>
            </a:r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type="sldNum" sz="quarter" idx="2"/>
          </p:nvPr>
        </p:nvSpPr>
        <p:spPr>
          <a:xfrm>
            <a:off x="8316910" y="6627810"/>
            <a:ext cx="731840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81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</p:spTree>
  </p:cSld>
  <p:clrMapOvr>
    <a:masterClrMapping/>
  </p:clrMapOvr>
  <p:transition spd="med" advClick="1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Num" sz="quarter" idx="2"/>
          </p:nvPr>
        </p:nvSpPr>
        <p:spPr>
          <a:xfrm>
            <a:off x="8316910" y="6627810"/>
            <a:ext cx="731840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81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121" name="Shape 121"/>
          <p:cNvSpPr/>
          <p:nvPr>
            <p:ph type="title" idx="4294967295"/>
          </p:nvPr>
        </p:nvSpPr>
        <p:spPr>
          <a:xfrm>
            <a:off x="282575" y="123825"/>
            <a:ext cx="8229600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Unit testing</a:t>
            </a:r>
          </a:p>
        </p:txBody>
      </p:sp>
      <p:sp>
        <p:nvSpPr>
          <p:cNvPr id="122" name="Shape 122"/>
          <p:cNvSpPr/>
          <p:nvPr>
            <p:ph type="body" idx="4294967295"/>
          </p:nvPr>
        </p:nvSpPr>
        <p:spPr>
          <a:xfrm>
            <a:off x="282575" y="1165224"/>
            <a:ext cx="8229600" cy="512494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829733" indent="-829733">
              <a:defRPr sz="1800"/>
            </a:pPr>
            <a:r>
              <a:rPr sz="2800">
                <a:solidFill>
                  <a:srgbClr val="003567"/>
                </a:solidFill>
              </a:rPr>
              <a:t>The goal of unit testing is to segregate each part of the program and test that the individual parts are working correctly</a:t>
            </a:r>
          </a:p>
          <a:p>
            <a:pPr lvl="0">
              <a:defRPr sz="1800"/>
            </a:pPr>
            <a:endParaRPr>
              <a:solidFill>
                <a:srgbClr val="003567"/>
              </a:solidFill>
            </a:endParaRPr>
          </a:p>
          <a:p>
            <a:pPr lvl="0" marL="829733" indent="-829733">
              <a:defRPr sz="1800"/>
            </a:pPr>
            <a:r>
              <a:rPr sz="2800">
                <a:solidFill>
                  <a:srgbClr val="003567"/>
                </a:solidFill>
              </a:rPr>
              <a:t>This means that for any function or procedure when a set of inputs are given then it should return the proper values</a:t>
            </a:r>
          </a:p>
          <a:p>
            <a:pPr lvl="0">
              <a:defRPr sz="1800"/>
            </a:pPr>
            <a:endParaRPr>
              <a:solidFill>
                <a:srgbClr val="003567"/>
              </a:solidFill>
            </a:endParaRPr>
          </a:p>
          <a:p>
            <a:pPr lvl="0" marL="829733" indent="-829733">
              <a:defRPr sz="1800"/>
            </a:pPr>
            <a:r>
              <a:rPr sz="2800">
                <a:solidFill>
                  <a:srgbClr val="003567"/>
                </a:solidFill>
              </a:rPr>
              <a:t>A unit test provides a written contract that the piece of code must assure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Num" sz="quarter" idx="2"/>
          </p:nvPr>
        </p:nvSpPr>
        <p:spPr>
          <a:xfrm>
            <a:off x="8316910" y="6627810"/>
            <a:ext cx="731840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81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125" name="Shape 125"/>
          <p:cNvSpPr/>
          <p:nvPr>
            <p:ph type="title" idx="4294967295"/>
          </p:nvPr>
        </p:nvSpPr>
        <p:spPr>
          <a:xfrm>
            <a:off x="282575" y="123825"/>
            <a:ext cx="8229600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Unit testing</a:t>
            </a:r>
          </a:p>
        </p:txBody>
      </p:sp>
      <p:sp>
        <p:nvSpPr>
          <p:cNvPr id="126" name="Shape 126"/>
          <p:cNvSpPr/>
          <p:nvPr>
            <p:ph type="body" idx="4294967295"/>
          </p:nvPr>
        </p:nvSpPr>
        <p:spPr>
          <a:xfrm>
            <a:off x="282575" y="1165225"/>
            <a:ext cx="8229600" cy="43608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829733" indent="-829733">
              <a:defRPr sz="1800"/>
            </a:pPr>
            <a:r>
              <a:rPr sz="2800">
                <a:solidFill>
                  <a:srgbClr val="003567"/>
                </a:solidFill>
              </a:rPr>
              <a:t>«White Box» testing method is used for executing the unit test</a:t>
            </a:r>
          </a:p>
          <a:p>
            <a:pPr lvl="0">
              <a:defRPr sz="1800"/>
            </a:pPr>
            <a:endParaRPr>
              <a:solidFill>
                <a:srgbClr val="003567"/>
              </a:solidFill>
            </a:endParaRPr>
          </a:p>
          <a:p>
            <a:pPr lvl="0" marL="829733" indent="-829733">
              <a:defRPr sz="1800"/>
            </a:pPr>
            <a:r>
              <a:rPr sz="2800">
                <a:solidFill>
                  <a:srgbClr val="003567"/>
                </a:solidFill>
              </a:rPr>
              <a:t>Unit testing should be done before Integration testing</a:t>
            </a:r>
          </a:p>
          <a:p>
            <a:pPr lvl="0">
              <a:defRPr sz="1800"/>
            </a:pPr>
            <a:endParaRPr>
              <a:solidFill>
                <a:srgbClr val="003567"/>
              </a:solidFill>
            </a:endParaRPr>
          </a:p>
          <a:p>
            <a:pPr lvl="0" marL="829733" indent="-829733">
              <a:defRPr sz="1800"/>
            </a:pPr>
            <a:r>
              <a:rPr sz="2800">
                <a:solidFill>
                  <a:srgbClr val="003567"/>
                </a:solidFill>
              </a:rPr>
              <a:t>Unit testing should be done by the developers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Num" sz="quarter" idx="2"/>
          </p:nvPr>
        </p:nvSpPr>
        <p:spPr>
          <a:xfrm>
            <a:off x="8316910" y="6627810"/>
            <a:ext cx="731840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81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129" name="Shape 129"/>
          <p:cNvSpPr/>
          <p:nvPr>
            <p:ph type="title" idx="4294967295"/>
          </p:nvPr>
        </p:nvSpPr>
        <p:spPr>
          <a:xfrm>
            <a:off x="282575" y="123825"/>
            <a:ext cx="8229600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Why should we test?</a:t>
            </a:r>
          </a:p>
        </p:txBody>
      </p:sp>
      <p:sp>
        <p:nvSpPr>
          <p:cNvPr id="130" name="Shape 130"/>
          <p:cNvSpPr/>
          <p:nvPr>
            <p:ph type="body" idx="4294967295"/>
          </p:nvPr>
        </p:nvSpPr>
        <p:spPr>
          <a:xfrm>
            <a:off x="282575" y="1165225"/>
            <a:ext cx="8229600" cy="509245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86620" indent="-486620" defTabSz="868680">
              <a:defRPr sz="1800"/>
            </a:pPr>
            <a:r>
              <a:rPr sz="2200" u="sng">
                <a:solidFill>
                  <a:srgbClr val="003567"/>
                </a:solidFill>
              </a:rPr>
              <a:t>to decrease the numbers of defects</a:t>
            </a:r>
          </a:p>
          <a:p>
            <a:pPr lvl="1" marL="675135" indent="-402165" defTabSz="868680">
              <a:defRPr sz="1800"/>
            </a:pPr>
            <a:r>
              <a:rPr sz="2000">
                <a:solidFill>
                  <a:srgbClr val="003567"/>
                </a:solidFill>
              </a:rPr>
              <a:t>higher quality of the product</a:t>
            </a:r>
          </a:p>
          <a:p>
            <a:pPr lvl="1" marL="598724" indent="-325754" defTabSz="868680">
              <a:defRPr sz="1800"/>
            </a:pPr>
            <a:endParaRPr sz="2000">
              <a:solidFill>
                <a:srgbClr val="003567"/>
              </a:solidFill>
            </a:endParaRPr>
          </a:p>
          <a:p>
            <a:pPr lvl="0" marL="486620" indent="-486620" defTabSz="868680">
              <a:defRPr sz="1800"/>
            </a:pPr>
            <a:r>
              <a:rPr sz="2200" u="sng">
                <a:solidFill>
                  <a:srgbClr val="003567"/>
                </a:solidFill>
              </a:rPr>
              <a:t>to find the defect easier</a:t>
            </a:r>
          </a:p>
          <a:p>
            <a:pPr lvl="1" marL="675135" indent="-402165" defTabSz="868680">
              <a:defRPr sz="1800"/>
            </a:pPr>
            <a:r>
              <a:rPr sz="2000">
                <a:solidFill>
                  <a:srgbClr val="003567"/>
                </a:solidFill>
              </a:rPr>
              <a:t>unit testing allows to find problems early in the </a:t>
            </a:r>
            <a:r>
              <a:rPr sz="2000">
                <a:hlinkClick r:id="rId2" invalidUrl="" action="" tgtFrame="" tooltip="" history="1" highlightClick="0" endSnd="0"/>
              </a:rPr>
              <a:t>development cycle</a:t>
            </a:r>
            <a:endParaRPr sz="2000">
              <a:solidFill>
                <a:srgbClr val="003567"/>
              </a:solidFill>
            </a:endParaRPr>
          </a:p>
          <a:p>
            <a:pPr lvl="0" marL="325754" indent="-325754" defTabSz="868680">
              <a:defRPr sz="1800"/>
            </a:pPr>
            <a:endParaRPr sz="2200">
              <a:solidFill>
                <a:srgbClr val="003567"/>
              </a:solidFill>
            </a:endParaRPr>
          </a:p>
          <a:p>
            <a:pPr lvl="0" marL="486620" indent="-486620" defTabSz="868680">
              <a:defRPr sz="1800"/>
            </a:pPr>
            <a:r>
              <a:rPr sz="2200" u="sng">
                <a:solidFill>
                  <a:srgbClr val="003567"/>
                </a:solidFill>
              </a:rPr>
              <a:t>to increase the documentation</a:t>
            </a:r>
          </a:p>
          <a:p>
            <a:pPr lvl="1" marL="675135" indent="-402165" defTabSz="868680">
              <a:defRPr sz="1800"/>
            </a:pPr>
            <a:r>
              <a:rPr sz="2000">
                <a:solidFill>
                  <a:srgbClr val="003567"/>
                </a:solidFill>
              </a:rPr>
              <a:t>each test case or scenario is an additional source of information which describes the usage and behavior of the system</a:t>
            </a:r>
          </a:p>
          <a:p>
            <a:pPr lvl="0" marL="325754" indent="-325754" defTabSz="868680">
              <a:defRPr sz="1800"/>
            </a:pPr>
            <a:endParaRPr sz="2200">
              <a:solidFill>
                <a:srgbClr val="003567"/>
              </a:solidFill>
            </a:endParaRPr>
          </a:p>
          <a:p>
            <a:pPr lvl="0" marL="486620" indent="-486620" defTabSz="868680">
              <a:defRPr sz="1800"/>
            </a:pPr>
            <a:r>
              <a:rPr sz="2200" u="sng">
                <a:solidFill>
                  <a:srgbClr val="003567"/>
                </a:solidFill>
              </a:rPr>
              <a:t>to increase the development pace</a:t>
            </a:r>
          </a:p>
          <a:p>
            <a:pPr lvl="1" marL="675135" indent="-402165" defTabSz="868680">
              <a:defRPr sz="1800"/>
            </a:pPr>
            <a:r>
              <a:rPr sz="2000">
                <a:solidFill>
                  <a:srgbClr val="003567"/>
                </a:solidFill>
              </a:rPr>
              <a:t>reducing the technical debt on the way to deadline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sldNum" sz="quarter" idx="2"/>
          </p:nvPr>
        </p:nvSpPr>
        <p:spPr>
          <a:xfrm>
            <a:off x="8316910" y="6627810"/>
            <a:ext cx="731840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81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133" name="Shape 133"/>
          <p:cNvSpPr/>
          <p:nvPr>
            <p:ph type="body" idx="4294967295"/>
          </p:nvPr>
        </p:nvSpPr>
        <p:spPr>
          <a:xfrm>
            <a:off x="493711" y="2989260"/>
            <a:ext cx="8202615" cy="1358903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marL="0" indent="0" algn="r">
              <a:buSzTx/>
              <a:buNone/>
              <a:defRPr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Unit testing with JUnit</a:t>
            </a:r>
          </a:p>
        </p:txBody>
      </p:sp>
      <p:sp>
        <p:nvSpPr>
          <p:cNvPr id="134" name="Shape 134"/>
          <p:cNvSpPr/>
          <p:nvPr/>
        </p:nvSpPr>
        <p:spPr>
          <a:xfrm>
            <a:off x="493711" y="2427285"/>
            <a:ext cx="8202615" cy="375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spcBef>
                <a:spcPts val="600"/>
              </a:spcBef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Module 2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Num" sz="quarter" idx="2"/>
          </p:nvPr>
        </p:nvSpPr>
        <p:spPr>
          <a:xfrm>
            <a:off x="8316910" y="6627810"/>
            <a:ext cx="731840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81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139" name="Shape 139"/>
          <p:cNvSpPr/>
          <p:nvPr>
            <p:ph type="title" idx="4294967295"/>
          </p:nvPr>
        </p:nvSpPr>
        <p:spPr>
          <a:xfrm>
            <a:off x="282575" y="123825"/>
            <a:ext cx="8229600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JUnit test structure </a:t>
            </a:r>
          </a:p>
        </p:txBody>
      </p:sp>
      <p:sp>
        <p:nvSpPr>
          <p:cNvPr id="140" name="Shape 140"/>
          <p:cNvSpPr/>
          <p:nvPr>
            <p:ph type="body" idx="4294967295"/>
          </p:nvPr>
        </p:nvSpPr>
        <p:spPr>
          <a:xfrm>
            <a:off x="282575" y="1165225"/>
            <a:ext cx="8229600" cy="53022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609600" indent="-609600">
              <a:defRPr sz="1800"/>
            </a:pPr>
            <a:r>
              <a:rPr sz="32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Test case is a java class which contains a group of unit tests</a:t>
            </a:r>
          </a:p>
          <a:p>
            <a:pPr lvl="0">
              <a:defRPr sz="1800"/>
            </a:pPr>
            <a:endParaRPr sz="320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609600" indent="-609600">
              <a:defRPr sz="1800"/>
            </a:pPr>
            <a:r>
              <a:rPr sz="32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Single test case naturally belongs to some class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sldNum" sz="quarter" idx="2"/>
          </p:nvPr>
        </p:nvSpPr>
        <p:spPr>
          <a:xfrm>
            <a:off x="8316910" y="6627810"/>
            <a:ext cx="731840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81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143" name="Shape 143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JUnit test structure </a:t>
            </a:r>
          </a:p>
        </p:txBody>
      </p:sp>
      <p:graphicFrame>
        <p:nvGraphicFramePr>
          <p:cNvPr id="144" name="Table 144"/>
          <p:cNvGraphicFramePr/>
          <p:nvPr/>
        </p:nvGraphicFramePr>
        <p:xfrm>
          <a:off x="302492" y="710312"/>
          <a:ext cx="8539013" cy="565519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54000"/>
                <a:gridCol w="8285013"/>
              </a:tblGrid>
              <a:tr h="5655193">
                <a:tc>
                  <a:txBody>
                    <a:bodyPr/>
                    <a:lstStyle/>
                    <a:p>
                      <a:pPr lvl="0" defTabSz="457200">
                        <a:defRPr b="0" i="0"/>
                      </a:pPr>
                      <a:endParaRPr sz="1000">
                        <a:solidFill>
                          <a:srgbClr val="008F00"/>
                        </a:solidFill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  <a:p>
                      <a:pPr lvl="0" defTabSz="457200">
                        <a:defRPr b="0" i="0"/>
                      </a:pPr>
                      <a:br>
                        <a:rPr sz="1000">
                          <a:solidFill>
                            <a:srgbClr val="008F00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>
                          <a:solidFill>
                            <a:srgbClr val="008F00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1</a:t>
                      </a:r>
                      <a:br>
                        <a:rPr sz="1000">
                          <a:solidFill>
                            <a:srgbClr val="008F00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>
                          <a:solidFill>
                            <a:srgbClr val="008F00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2</a:t>
                      </a:r>
                      <a:endParaRPr>
                        <a:sym typeface="Helvetica"/>
                      </a:endParaRPr>
                    </a:p>
                    <a:p>
                      <a:pPr lvl="0" defTabSz="457200">
                        <a:defRPr b="0" i="0"/>
                      </a:pPr>
                      <a:r>
                        <a:rPr sz="1000">
                          <a:solidFill>
                            <a:srgbClr val="008F00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3</a:t>
                      </a:r>
                      <a:endParaRPr>
                        <a:sym typeface="Helvetica"/>
                      </a:endParaRPr>
                    </a:p>
                    <a:p>
                      <a:pPr lvl="0" defTabSz="457200">
                        <a:defRPr b="0" i="0"/>
                      </a:pPr>
                      <a:endParaRPr sz="1000">
                        <a:solidFill>
                          <a:srgbClr val="008F00"/>
                        </a:solidFill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  <a:p>
                      <a:pPr lvl="0" defTabSz="457200">
                        <a:defRPr b="0" i="0"/>
                      </a:pPr>
                      <a:endParaRPr sz="1000">
                        <a:solidFill>
                          <a:srgbClr val="008F00"/>
                        </a:solidFill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  <a:p>
                      <a:pPr lvl="0" defTabSz="457200">
                        <a:defRPr b="0" i="0"/>
                      </a:pPr>
                      <a:r>
                        <a:rPr sz="1000">
                          <a:solidFill>
                            <a:srgbClr val="008F00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4</a:t>
                      </a:r>
                      <a:endParaRPr>
                        <a:sym typeface="Helvetica"/>
                      </a:endParaRPr>
                    </a:p>
                    <a:p>
                      <a:pPr lvl="0" defTabSz="457200">
                        <a:defRPr b="0" i="0"/>
                      </a:pPr>
                      <a:endParaRPr sz="1000">
                        <a:solidFill>
                          <a:srgbClr val="008F00"/>
                        </a:solidFill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  <a:p>
                      <a:pPr lvl="0" defTabSz="457200">
                        <a:defRPr b="0" i="0"/>
                      </a:pPr>
                      <a:r>
                        <a:rPr sz="1000">
                          <a:solidFill>
                            <a:srgbClr val="008F00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5</a:t>
                      </a:r>
                      <a:endParaRPr>
                        <a:sym typeface="Helvetica"/>
                      </a:endParaRPr>
                    </a:p>
                    <a:p>
                      <a:pPr lvl="0" defTabSz="457200">
                        <a:defRPr b="0" i="0"/>
                      </a:pPr>
                      <a:r>
                        <a:rPr sz="1000">
                          <a:solidFill>
                            <a:srgbClr val="008F00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6</a:t>
                      </a:r>
                      <a:endParaRPr>
                        <a:sym typeface="Helvetica"/>
                      </a:endParaRPr>
                    </a:p>
                    <a:p>
                      <a:pPr lvl="0" defTabSz="457200">
                        <a:defRPr b="0" i="0"/>
                      </a:pPr>
                      <a:endParaRPr sz="1000">
                        <a:solidFill>
                          <a:srgbClr val="008F00"/>
                        </a:solidFill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  <a:p>
                      <a:pPr lvl="0" defTabSz="457200">
                        <a:defRPr b="0" i="0"/>
                      </a:pPr>
                      <a:endParaRPr sz="1000">
                        <a:solidFill>
                          <a:srgbClr val="008F00"/>
                        </a:solidFill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  <a:p>
                      <a:pPr lvl="0" defTabSz="457200">
                        <a:defRPr b="0" i="0"/>
                      </a:pPr>
                      <a:endParaRPr sz="1000">
                        <a:solidFill>
                          <a:srgbClr val="008F00"/>
                        </a:solidFill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  <a:p>
                      <a:pPr lvl="0" defTabSz="457200">
                        <a:defRPr b="0" i="0"/>
                      </a:pPr>
                      <a:r>
                        <a:rPr sz="1000">
                          <a:solidFill>
                            <a:srgbClr val="008F00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7</a:t>
                      </a:r>
                      <a:endParaRPr>
                        <a:sym typeface="Helvetica"/>
                      </a:endParaRPr>
                    </a:p>
                    <a:p>
                      <a:pPr lvl="0" defTabSz="457200">
                        <a:defRPr b="0" i="0"/>
                      </a:pPr>
                      <a:r>
                        <a:rPr sz="1000">
                          <a:solidFill>
                            <a:srgbClr val="008F00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8</a:t>
                      </a:r>
                      <a:endParaRPr>
                        <a:sym typeface="Helvetica"/>
                      </a:endParaRPr>
                    </a:p>
                    <a:p>
                      <a:pPr lvl="0" defTabSz="457200">
                        <a:defRPr b="0" i="0"/>
                      </a:pPr>
                      <a:endParaRPr sz="1000">
                        <a:solidFill>
                          <a:srgbClr val="008F00"/>
                        </a:solidFill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  <a:p>
                      <a:pPr lvl="0" defTabSz="457200">
                        <a:defRPr b="0" i="0"/>
                      </a:pPr>
                      <a:endParaRPr sz="1000">
                        <a:solidFill>
                          <a:srgbClr val="008F00"/>
                        </a:solidFill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  <a:p>
                      <a:pPr lvl="0" defTabSz="457200">
                        <a:defRPr b="0" i="0"/>
                      </a:pPr>
                      <a:endParaRPr sz="1000">
                        <a:solidFill>
                          <a:srgbClr val="008F00"/>
                        </a:solidFill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  <a:p>
                      <a:pPr lvl="0" defTabSz="457200">
                        <a:defRPr b="0" i="0"/>
                      </a:pPr>
                      <a:endParaRPr sz="1000">
                        <a:solidFill>
                          <a:srgbClr val="008F00"/>
                        </a:solidFill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  <a:p>
                      <a:pPr lvl="0" defTabSz="457200">
                        <a:defRPr b="0" i="0"/>
                      </a:pPr>
                      <a:endParaRPr sz="1000">
                        <a:solidFill>
                          <a:srgbClr val="008F00"/>
                        </a:solidFill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  <a:p>
                      <a:pPr lvl="0" defTabSz="457200">
                        <a:defRPr b="0" i="0"/>
                      </a:pPr>
                      <a:endParaRPr sz="1000">
                        <a:solidFill>
                          <a:srgbClr val="008F00"/>
                        </a:solidFill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  <a:p>
                      <a:pPr lvl="0" defTabSz="457200">
                        <a:defRPr b="0" i="0"/>
                      </a:pPr>
                      <a:endParaRPr sz="1000">
                        <a:solidFill>
                          <a:srgbClr val="008F00"/>
                        </a:solidFill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  <a:p>
                      <a:pPr lvl="0" defTabSz="457200">
                        <a:defRPr b="0" i="0"/>
                      </a:pPr>
                      <a:endParaRPr sz="1000">
                        <a:solidFill>
                          <a:srgbClr val="008F00"/>
                        </a:solidFill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  <a:p>
                      <a:pPr lvl="0" defTabSz="457200">
                        <a:defRPr b="0" i="0"/>
                      </a:pPr>
                      <a:r>
                        <a:rPr sz="1000">
                          <a:solidFill>
                            <a:srgbClr val="008F00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9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b="0" i="0"/>
                      </a:pPr>
                      <a:r>
                        <a:rPr sz="1000">
                          <a:solidFill>
                            <a:srgbClr val="011993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package </a:t>
                      </a: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io.tc.junit;</a:t>
                      </a:r>
                      <a:b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b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>
                          <a:solidFill>
                            <a:srgbClr val="011993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import </a:t>
                      </a:r>
                      <a:r>
                        <a:rPr sz="1000">
                          <a:solidFill>
                            <a:srgbClr val="3F97FF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org.junit.Test</a:t>
                      </a: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;</a:t>
                      </a:r>
                      <a:b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>
                          <a:solidFill>
                            <a:srgbClr val="011993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import </a:t>
                      </a:r>
                      <a:r>
                        <a:rPr sz="1000">
                          <a:solidFill>
                            <a:srgbClr val="3F97FF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org.junit.runner.RunWith</a:t>
                      </a: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;</a:t>
                      </a:r>
                      <a:b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>
                          <a:solidFill>
                            <a:srgbClr val="011993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import </a:t>
                      </a: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org.junit.runners.JUnit4;</a:t>
                      </a:r>
                      <a:b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>
                          <a:solidFill>
                            <a:srgbClr val="011993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import </a:t>
                      </a: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st.pr.strategy.Person;</a:t>
                      </a:r>
                      <a:b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>
                          <a:solidFill>
                            <a:srgbClr val="011993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import </a:t>
                      </a: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st.pr.validator.ValidationResult;</a:t>
                      </a:r>
                      <a:b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>
                          <a:solidFill>
                            <a:srgbClr val="011993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import </a:t>
                      </a: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st.pr.validator.Validator;</a:t>
                      </a:r>
                      <a:b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>
                          <a:solidFill>
                            <a:srgbClr val="011993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import </a:t>
                      </a: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java.util.Set;</a:t>
                      </a:r>
                      <a:b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>
                          <a:solidFill>
                            <a:srgbClr val="011993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import static </a:t>
                      </a: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org.junit.Assert.assertEquals;</a:t>
                      </a:r>
                      <a:b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b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>
                          <a:solidFill>
                            <a:srgbClr val="3F97FF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@RunWith</a:t>
                      </a: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(JUnit4.</a:t>
                      </a:r>
                      <a:r>
                        <a:rPr sz="1000">
                          <a:solidFill>
                            <a:srgbClr val="011993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class</a:t>
                      </a: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)</a:t>
                      </a:r>
                      <a:b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>
                          <a:solidFill>
                            <a:srgbClr val="011993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public class </a:t>
                      </a: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PersonValidatorTest {</a:t>
                      </a:r>
                      <a:endParaRPr>
                        <a:sym typeface="Helvetica"/>
                      </a:endParaRPr>
                    </a:p>
                    <a:p>
                      <a:pPr lvl="0" defTabSz="457200">
                        <a:defRPr b="0" i="0"/>
                      </a:pPr>
                      <a:br>
                        <a:rPr>
                          <a:sym typeface="Helvetica"/>
                        </a:rPr>
                      </a:b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    </a:t>
                      </a:r>
                      <a:r>
                        <a:rPr sz="1000">
                          <a:solidFill>
                            <a:srgbClr val="011993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private </a:t>
                      </a: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Validator&lt;Person&gt; </a:t>
                      </a:r>
                      <a:r>
                        <a:rPr sz="1000">
                          <a:solidFill>
                            <a:srgbClr val="1F5EB5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validator </a:t>
                      </a: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= PersonMandatoryFieldsValidator.getInstance();</a:t>
                      </a:r>
                      <a:b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b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    </a:t>
                      </a:r>
                      <a:r>
                        <a:rPr sz="1000">
                          <a:solidFill>
                            <a:srgbClr val="3F97FF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@Test</a:t>
                      </a:r>
                      <a:br>
                        <a:rPr sz="1000">
                          <a:solidFill>
                            <a:srgbClr val="3F97FF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>
                          <a:solidFill>
                            <a:srgbClr val="3F97FF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    </a:t>
                      </a:r>
                      <a:r>
                        <a:rPr sz="1000">
                          <a:solidFill>
                            <a:srgbClr val="011993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public void </a:t>
                      </a: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firstNameIsEmpty_validationError() {</a:t>
                      </a:r>
                      <a:b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        Person p = </a:t>
                      </a:r>
                      <a:r>
                        <a:rPr sz="1000">
                          <a:solidFill>
                            <a:srgbClr val="011993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new </a:t>
                      </a: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Person();</a:t>
                      </a:r>
                      <a:b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        p.setFirstName(</a:t>
                      </a:r>
                      <a:r>
                        <a:rPr sz="1000">
                          <a:solidFill>
                            <a:srgbClr val="779DC6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""</a:t>
                      </a: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);</a:t>
                      </a:r>
                      <a:endParaRPr>
                        <a:sym typeface="Helvetica"/>
                      </a:endParaRPr>
                    </a:p>
                    <a:p>
                      <a:pPr lvl="0" defTabSz="457200">
                        <a:defRPr b="0" i="0"/>
                      </a:pPr>
                      <a:br>
                        <a:rPr>
                          <a:sym typeface="Helvetica"/>
                        </a:rPr>
                      </a:b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        </a:t>
                      </a:r>
                      <a:r>
                        <a:rPr sz="1000">
                          <a:solidFill>
                            <a:srgbClr val="1F5EB5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validator</a:t>
                      </a: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.validate(p);</a:t>
                      </a:r>
                      <a:b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b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        Set&lt;ValidationResult&gt; validationErrors = </a:t>
                      </a:r>
                      <a:r>
                        <a:rPr sz="1000">
                          <a:solidFill>
                            <a:srgbClr val="1F5EB5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validator</a:t>
                      </a: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.getErrors();</a:t>
                      </a:r>
                      <a:b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b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        assertEquals(</a:t>
                      </a:r>
                      <a:endParaRPr>
                        <a:sym typeface="Helvetica"/>
                      </a:endParaRPr>
                    </a:p>
                    <a:p>
                      <a:pPr lvl="0" defTabSz="457200">
                        <a:defRPr b="0" i="0"/>
                      </a:pP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                </a:t>
                      </a:r>
                      <a:r>
                        <a:rPr sz="1000">
                          <a:solidFill>
                            <a:srgbClr val="779DC6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"Validation result should be as expected"</a:t>
                      </a: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,</a:t>
                      </a:r>
                      <a:b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                validationErrors.stream()</a:t>
                      </a:r>
                      <a:b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                        .map(ValidationResult::getMessage)</a:t>
                      </a:r>
                      <a:b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                        .filter(m -&gt; m.equals(</a:t>
                      </a:r>
                      <a:r>
                        <a:rPr sz="1000">
                          <a:solidFill>
                            <a:srgbClr val="779DC6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"First name should not be empty"</a:t>
                      </a: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))</a:t>
                      </a:r>
                      <a:b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                        .count(),</a:t>
                      </a:r>
                      <a:b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                </a:t>
                      </a:r>
                      <a:r>
                        <a:rPr sz="1000">
                          <a:solidFill>
                            <a:srgbClr val="0433FF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1</a:t>
                      </a: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);</a:t>
                      </a:r>
                      <a:b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    }</a:t>
                      </a:r>
                      <a:endParaRPr>
                        <a:sym typeface="Helvetica"/>
                      </a:endParaRPr>
                    </a:p>
                    <a:p>
                      <a:pPr lvl="0" defTabSz="457200">
                        <a:defRPr b="0" i="0"/>
                      </a:pP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}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47" name="Group 147"/>
          <p:cNvGrpSpPr/>
          <p:nvPr/>
        </p:nvGrpSpPr>
        <p:grpSpPr>
          <a:xfrm>
            <a:off x="2895599" y="2837445"/>
            <a:ext cx="3495120" cy="201711"/>
            <a:chOff x="0" y="0"/>
            <a:chExt cx="3495118" cy="201709"/>
          </a:xfrm>
        </p:grpSpPr>
        <p:sp>
          <p:nvSpPr>
            <p:cNvPr id="145" name="Shape 145"/>
            <p:cNvSpPr/>
            <p:nvPr/>
          </p:nvSpPr>
          <p:spPr>
            <a:xfrm>
              <a:off x="-1" y="0"/>
              <a:ext cx="3495120" cy="201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69" y="0"/>
                  </a:moveTo>
                  <a:cubicBezTo>
                    <a:pt x="2019" y="0"/>
                    <a:pt x="1815" y="1829"/>
                    <a:pt x="1815" y="4085"/>
                  </a:cubicBezTo>
                  <a:lnTo>
                    <a:pt x="1815" y="6638"/>
                  </a:lnTo>
                  <a:lnTo>
                    <a:pt x="0" y="11106"/>
                  </a:lnTo>
                  <a:lnTo>
                    <a:pt x="1815" y="15574"/>
                  </a:lnTo>
                  <a:lnTo>
                    <a:pt x="1815" y="17515"/>
                  </a:lnTo>
                  <a:cubicBezTo>
                    <a:pt x="1815" y="19771"/>
                    <a:pt x="2019" y="21600"/>
                    <a:pt x="2269" y="21600"/>
                  </a:cubicBezTo>
                  <a:lnTo>
                    <a:pt x="21146" y="21600"/>
                  </a:lnTo>
                  <a:cubicBezTo>
                    <a:pt x="21397" y="21600"/>
                    <a:pt x="21600" y="19771"/>
                    <a:pt x="21600" y="17515"/>
                  </a:cubicBezTo>
                  <a:lnTo>
                    <a:pt x="21600" y="4085"/>
                  </a:lnTo>
                  <a:cubicBezTo>
                    <a:pt x="21600" y="1829"/>
                    <a:pt x="21397" y="0"/>
                    <a:pt x="21146" y="0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rgbClr val="004281"/>
              </a:solidFill>
              <a:prstDash val="solid"/>
              <a:miter lim="400000"/>
            </a:ln>
            <a:effectLst>
              <a:outerShdw sx="100000" sy="100000" kx="0" ky="0" algn="b" rotWithShape="0" blurRad="127000" dist="0" dir="270000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>
                  <a:latin typeface="Corsiva Hebrew"/>
                  <a:ea typeface="Corsiva Hebrew"/>
                  <a:cs typeface="Corsiva Hebrew"/>
                  <a:sym typeface="Corsiva Hebrew"/>
                </a:defRPr>
              </a:pPr>
            </a:p>
          </p:txBody>
        </p:sp>
        <p:sp>
          <p:nvSpPr>
            <p:cNvPr id="146" name="Shape 146"/>
            <p:cNvSpPr/>
            <p:nvPr/>
          </p:nvSpPr>
          <p:spPr>
            <a:xfrm>
              <a:off x="0" y="0"/>
              <a:ext cx="3495118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1200">
                  <a:solidFill>
                    <a:srgbClr val="005493"/>
                  </a:solidFill>
                  <a:latin typeface="Cambria"/>
                  <a:ea typeface="Cambria"/>
                  <a:cs typeface="Cambria"/>
                  <a:sym typeface="Cambri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005493"/>
                  </a:solidFill>
                </a:rPr>
                <a:t>Test class for the target class</a:t>
              </a:r>
            </a:p>
          </p:txBody>
        </p:sp>
      </p:grpSp>
      <p:grpSp>
        <p:nvGrpSpPr>
          <p:cNvPr id="150" name="Group 150"/>
          <p:cNvGrpSpPr/>
          <p:nvPr/>
        </p:nvGrpSpPr>
        <p:grpSpPr>
          <a:xfrm>
            <a:off x="4674156" y="3454456"/>
            <a:ext cx="3383365" cy="184668"/>
            <a:chOff x="0" y="0"/>
            <a:chExt cx="3383364" cy="184667"/>
          </a:xfrm>
        </p:grpSpPr>
        <p:sp>
          <p:nvSpPr>
            <p:cNvPr id="148" name="Shape 148"/>
            <p:cNvSpPr/>
            <p:nvPr/>
          </p:nvSpPr>
          <p:spPr>
            <a:xfrm>
              <a:off x="-1" y="0"/>
              <a:ext cx="3383366" cy="184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7" y="0"/>
                  </a:moveTo>
                  <a:cubicBezTo>
                    <a:pt x="1803" y="0"/>
                    <a:pt x="1622" y="1829"/>
                    <a:pt x="1622" y="4085"/>
                  </a:cubicBezTo>
                  <a:lnTo>
                    <a:pt x="1622" y="6638"/>
                  </a:lnTo>
                  <a:lnTo>
                    <a:pt x="0" y="11106"/>
                  </a:lnTo>
                  <a:lnTo>
                    <a:pt x="1622" y="15574"/>
                  </a:lnTo>
                  <a:lnTo>
                    <a:pt x="1622" y="17515"/>
                  </a:lnTo>
                  <a:cubicBezTo>
                    <a:pt x="1622" y="19771"/>
                    <a:pt x="1803" y="21600"/>
                    <a:pt x="2027" y="21600"/>
                  </a:cubicBezTo>
                  <a:lnTo>
                    <a:pt x="21195" y="21600"/>
                  </a:lnTo>
                  <a:cubicBezTo>
                    <a:pt x="21418" y="21600"/>
                    <a:pt x="21600" y="19771"/>
                    <a:pt x="21600" y="17515"/>
                  </a:cubicBezTo>
                  <a:lnTo>
                    <a:pt x="21600" y="4085"/>
                  </a:lnTo>
                  <a:cubicBezTo>
                    <a:pt x="21600" y="1829"/>
                    <a:pt x="21418" y="0"/>
                    <a:pt x="21195" y="0"/>
                  </a:cubicBezTo>
                  <a:lnTo>
                    <a:pt x="2027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rgbClr val="004281"/>
              </a:solidFill>
              <a:prstDash val="solid"/>
              <a:miter lim="400000"/>
            </a:ln>
            <a:effectLst>
              <a:outerShdw sx="100000" sy="100000" kx="0" ky="0" algn="b" rotWithShape="0" blurRad="127000" dist="0" dir="270000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Corsiva Hebrew"/>
                  <a:ea typeface="Corsiva Hebrew"/>
                  <a:cs typeface="Corsiva Hebrew"/>
                  <a:sym typeface="Corsiva Hebrew"/>
                </a:defRPr>
              </a:pPr>
            </a:p>
          </p:txBody>
        </p:sp>
        <p:sp>
          <p:nvSpPr>
            <p:cNvPr id="149" name="Shape 149"/>
            <p:cNvSpPr/>
            <p:nvPr/>
          </p:nvSpPr>
          <p:spPr>
            <a:xfrm>
              <a:off x="457201" y="1"/>
              <a:ext cx="2636910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1200">
                  <a:solidFill>
                    <a:srgbClr val="005493"/>
                  </a:solidFill>
                  <a:latin typeface="Cambria"/>
                  <a:ea typeface="Cambria"/>
                  <a:cs typeface="Cambria"/>
                  <a:sym typeface="Cambri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005493"/>
                  </a:solidFill>
                </a:rPr>
                <a:t>Method is considered as test by JUnit</a:t>
              </a:r>
            </a:p>
          </p:txBody>
        </p:sp>
      </p:grpSp>
      <p:grpSp>
        <p:nvGrpSpPr>
          <p:cNvPr id="153" name="Group 153"/>
          <p:cNvGrpSpPr/>
          <p:nvPr/>
        </p:nvGrpSpPr>
        <p:grpSpPr>
          <a:xfrm>
            <a:off x="4884370" y="4740531"/>
            <a:ext cx="3173150" cy="184668"/>
            <a:chOff x="0" y="0"/>
            <a:chExt cx="3173148" cy="184666"/>
          </a:xfrm>
        </p:grpSpPr>
        <p:sp>
          <p:nvSpPr>
            <p:cNvPr id="151" name="Shape 151"/>
            <p:cNvSpPr/>
            <p:nvPr/>
          </p:nvSpPr>
          <p:spPr>
            <a:xfrm>
              <a:off x="0" y="1"/>
              <a:ext cx="3173150" cy="184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7" y="0"/>
                  </a:moveTo>
                  <a:cubicBezTo>
                    <a:pt x="1803" y="0"/>
                    <a:pt x="1622" y="1829"/>
                    <a:pt x="1622" y="4085"/>
                  </a:cubicBezTo>
                  <a:lnTo>
                    <a:pt x="1622" y="6638"/>
                  </a:lnTo>
                  <a:lnTo>
                    <a:pt x="0" y="11106"/>
                  </a:lnTo>
                  <a:lnTo>
                    <a:pt x="1622" y="15574"/>
                  </a:lnTo>
                  <a:lnTo>
                    <a:pt x="1622" y="17515"/>
                  </a:lnTo>
                  <a:cubicBezTo>
                    <a:pt x="1622" y="19771"/>
                    <a:pt x="1803" y="21600"/>
                    <a:pt x="2027" y="21600"/>
                  </a:cubicBezTo>
                  <a:lnTo>
                    <a:pt x="21195" y="21600"/>
                  </a:lnTo>
                  <a:cubicBezTo>
                    <a:pt x="21418" y="21600"/>
                    <a:pt x="21600" y="19771"/>
                    <a:pt x="21600" y="17515"/>
                  </a:cubicBezTo>
                  <a:lnTo>
                    <a:pt x="21600" y="4085"/>
                  </a:lnTo>
                  <a:cubicBezTo>
                    <a:pt x="21600" y="1829"/>
                    <a:pt x="21418" y="0"/>
                    <a:pt x="21195" y="0"/>
                  </a:cubicBezTo>
                  <a:lnTo>
                    <a:pt x="2027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rgbClr val="004281"/>
              </a:solidFill>
              <a:prstDash val="solid"/>
              <a:miter lim="400000"/>
            </a:ln>
            <a:effectLst>
              <a:outerShdw sx="100000" sy="100000" kx="0" ky="0" algn="b" rotWithShape="0" blurRad="127000" dist="0" dir="270000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Corsiva Hebrew"/>
                  <a:ea typeface="Corsiva Hebrew"/>
                  <a:cs typeface="Corsiva Hebrew"/>
                  <a:sym typeface="Corsiva Hebrew"/>
                </a:defRPr>
              </a:pPr>
            </a:p>
          </p:txBody>
        </p:sp>
        <p:sp>
          <p:nvSpPr>
            <p:cNvPr id="152" name="Shape 152"/>
            <p:cNvSpPr/>
            <p:nvPr/>
          </p:nvSpPr>
          <p:spPr>
            <a:xfrm>
              <a:off x="403235" y="0"/>
              <a:ext cx="2547203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1200">
                  <a:solidFill>
                    <a:srgbClr val="005493"/>
                  </a:solidFill>
                  <a:latin typeface="Cambria"/>
                  <a:ea typeface="Cambria"/>
                  <a:cs typeface="Cambria"/>
                  <a:sym typeface="Cambri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005493"/>
                  </a:solidFill>
                </a:rPr>
                <a:t>Checking whether result is expected</a:t>
              </a:r>
            </a:p>
          </p:txBody>
        </p:sp>
      </p:grpSp>
      <p:grpSp>
        <p:nvGrpSpPr>
          <p:cNvPr id="156" name="Group 156"/>
          <p:cNvGrpSpPr/>
          <p:nvPr/>
        </p:nvGrpSpPr>
        <p:grpSpPr>
          <a:xfrm>
            <a:off x="3160123" y="1143000"/>
            <a:ext cx="3890805" cy="335759"/>
            <a:chOff x="0" y="0"/>
            <a:chExt cx="3890803" cy="335758"/>
          </a:xfrm>
        </p:grpSpPr>
        <p:sp>
          <p:nvSpPr>
            <p:cNvPr id="154" name="Shape 154"/>
            <p:cNvSpPr/>
            <p:nvPr/>
          </p:nvSpPr>
          <p:spPr>
            <a:xfrm>
              <a:off x="-1" y="0"/>
              <a:ext cx="3890805" cy="335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79" y="0"/>
                  </a:moveTo>
                  <a:cubicBezTo>
                    <a:pt x="1583" y="0"/>
                    <a:pt x="1423" y="1829"/>
                    <a:pt x="1423" y="4085"/>
                  </a:cubicBezTo>
                  <a:lnTo>
                    <a:pt x="1423" y="6638"/>
                  </a:lnTo>
                  <a:lnTo>
                    <a:pt x="0" y="11106"/>
                  </a:lnTo>
                  <a:lnTo>
                    <a:pt x="1423" y="15574"/>
                  </a:lnTo>
                  <a:lnTo>
                    <a:pt x="1423" y="17515"/>
                  </a:lnTo>
                  <a:cubicBezTo>
                    <a:pt x="1423" y="19771"/>
                    <a:pt x="1583" y="21600"/>
                    <a:pt x="1779" y="21600"/>
                  </a:cubicBezTo>
                  <a:lnTo>
                    <a:pt x="21244" y="21600"/>
                  </a:lnTo>
                  <a:cubicBezTo>
                    <a:pt x="21441" y="21600"/>
                    <a:pt x="21600" y="19771"/>
                    <a:pt x="21600" y="17515"/>
                  </a:cubicBezTo>
                  <a:lnTo>
                    <a:pt x="21600" y="4085"/>
                  </a:lnTo>
                  <a:cubicBezTo>
                    <a:pt x="21600" y="1829"/>
                    <a:pt x="21441" y="0"/>
                    <a:pt x="21244" y="0"/>
                  </a:cubicBezTo>
                  <a:lnTo>
                    <a:pt x="1779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rgbClr val="004281"/>
              </a:solidFill>
              <a:prstDash val="solid"/>
              <a:miter lim="400000"/>
            </a:ln>
            <a:effectLst>
              <a:outerShdw sx="100000" sy="100000" kx="0" ky="0" algn="b" rotWithShape="0" blurRad="127000" dist="0" dir="270000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Corsiva Hebrew"/>
                  <a:ea typeface="Corsiva Hebrew"/>
                  <a:cs typeface="Corsiva Hebrew"/>
                  <a:sym typeface="Corsiva Hebrew"/>
                </a:defRPr>
              </a:pPr>
            </a:p>
          </p:txBody>
        </p:sp>
        <p:sp>
          <p:nvSpPr>
            <p:cNvPr id="155" name="Shape 155"/>
            <p:cNvSpPr/>
            <p:nvPr/>
          </p:nvSpPr>
          <p:spPr>
            <a:xfrm>
              <a:off x="481775" y="75546"/>
              <a:ext cx="2927254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1200">
                  <a:solidFill>
                    <a:srgbClr val="005493"/>
                  </a:solidFill>
                  <a:latin typeface="Cambria"/>
                  <a:ea typeface="Cambria"/>
                  <a:cs typeface="Cambria"/>
                  <a:sym typeface="Cambri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005493"/>
                  </a:solidFill>
                </a:rPr>
                <a:t>The standard runners are all in this package</a:t>
              </a:r>
            </a:p>
          </p:txBody>
        </p:sp>
      </p:grpSp>
      <p:pic>
        <p:nvPicPr>
          <p:cNvPr id="157" name="image2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9134" y="2970303"/>
            <a:ext cx="1406466" cy="306297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4281"/>
      </a:accent1>
      <a:accent2>
        <a:srgbClr val="296DAD"/>
      </a:accent2>
      <a:accent3>
        <a:srgbClr val="8F8F8F"/>
      </a:accent3>
      <a:accent4>
        <a:srgbClr val="707070"/>
      </a:accent4>
      <a:accent5>
        <a:srgbClr val="AAB0C0"/>
      </a:accent5>
      <a:accent6>
        <a:srgbClr val="25639D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4281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4281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4281"/>
      </a:accent1>
      <a:accent2>
        <a:srgbClr val="296DAD"/>
      </a:accent2>
      <a:accent3>
        <a:srgbClr val="8F8F8F"/>
      </a:accent3>
      <a:accent4>
        <a:srgbClr val="707070"/>
      </a:accent4>
      <a:accent5>
        <a:srgbClr val="AAB0C0"/>
      </a:accent5>
      <a:accent6>
        <a:srgbClr val="25639D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4281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4281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