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9144000" cy="6858000"/>
  <p:notesSz cx="6858000" cy="9144000"/>
  <p:defaultTextStyle>
    <a:lvl1pPr>
      <a:defRPr>
        <a:latin typeface="+mn-lt"/>
        <a:ea typeface="+mn-ea"/>
        <a:cs typeface="+mn-cs"/>
        <a:sym typeface="Helvetica"/>
      </a:defRPr>
    </a:lvl1pPr>
    <a:lvl2pPr>
      <a:defRPr>
        <a:latin typeface="+mn-lt"/>
        <a:ea typeface="+mn-ea"/>
        <a:cs typeface="+mn-cs"/>
        <a:sym typeface="Helvetica"/>
      </a:defRPr>
    </a:lvl2pPr>
    <a:lvl3pPr>
      <a:defRPr>
        <a:latin typeface="+mn-lt"/>
        <a:ea typeface="+mn-ea"/>
        <a:cs typeface="+mn-cs"/>
        <a:sym typeface="Helvetica"/>
      </a:defRPr>
    </a:lvl3pPr>
    <a:lvl4pPr>
      <a:defRPr>
        <a:latin typeface="+mn-lt"/>
        <a:ea typeface="+mn-ea"/>
        <a:cs typeface="+mn-cs"/>
        <a:sym typeface="Helvetica"/>
      </a:defRPr>
    </a:lvl4pPr>
    <a:lvl5pPr>
      <a:defRPr>
        <a:latin typeface="+mn-lt"/>
        <a:ea typeface="+mn-ea"/>
        <a:cs typeface="+mn-cs"/>
        <a:sym typeface="Helvetica"/>
      </a:defRPr>
    </a:lvl5pPr>
    <a:lvl6pPr>
      <a:defRPr>
        <a:latin typeface="+mn-lt"/>
        <a:ea typeface="+mn-ea"/>
        <a:cs typeface="+mn-cs"/>
        <a:sym typeface="Helvetica"/>
      </a:defRPr>
    </a:lvl6pPr>
    <a:lvl7pPr>
      <a:defRPr>
        <a:latin typeface="+mn-lt"/>
        <a:ea typeface="+mn-ea"/>
        <a:cs typeface="+mn-cs"/>
        <a:sym typeface="Helvetica"/>
      </a:defRPr>
    </a:lvl7pPr>
    <a:lvl8pPr>
      <a:defRPr>
        <a:latin typeface="+mn-lt"/>
        <a:ea typeface="+mn-ea"/>
        <a:cs typeface="+mn-cs"/>
        <a:sym typeface="Helvetica"/>
      </a:defRPr>
    </a:lvl8pPr>
    <a:lvl9pPr>
      <a:defRPr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DD7"/>
          </a:solidFill>
        </a:fill>
      </a:tcStyle>
    </a:wholeTbl>
    <a:band2H>
      <a:tcTxStyle b="def" i="def"/>
      <a:tcStyle>
        <a:tcBdr/>
        <a:fill>
          <a:solidFill>
            <a:srgbClr val="E6E8EC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4281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4281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4281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BD2DE"/>
          </a:solidFill>
        </a:fill>
      </a:tcStyle>
    </a:wholeTbl>
    <a:band2H>
      <a:tcTxStyle b="def" i="def"/>
      <a:tcStyle>
        <a:tcBdr/>
        <a:fill>
          <a:solidFill>
            <a:srgbClr val="E7EAE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5639D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5639D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5639D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281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281"/>
          </a:solidFill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3" name="Shape 10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Первый слайд </a:t>
            </a:r>
            <a:r>
              <a:rPr b="1" sz="1200">
                <a:latin typeface="Calibri"/>
                <a:ea typeface="Calibri"/>
                <a:cs typeface="Calibri"/>
                <a:sym typeface="Calibri"/>
              </a:rPr>
              <a:t>всего курса.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1" sz="1200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Слайд опционален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Для презентации, содержащей несколько модулей (т.е. разделитель частей презентации)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2" name="Shape 1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1" sz="1200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Слайд опционален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Для презентации, содержащей несколько модулей (т.е. разделитель частей презентации)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6.pn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hyperlink" Target="https://inthr.luxoft.com/IntHRWebApp/aspx_PTC/CreateRequestTraining.aspx?Context=0" TargetMode="External"/><Relationship Id="rId4" Type="http://schemas.openxmlformats.org/officeDocument/2006/relationships/hyperlink" Target="http://luxtown.luxoft.com/Training_new_en/Home/Pages/LuxoftTraining.aspx" TargetMode="External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3.jpeg"/><Relationship Id="rId8" Type="http://schemas.openxmlformats.org/officeDocument/2006/relationships/hyperlink" Target="http://www.luxoft-training.ru/about" TargetMode="External"/><Relationship Id="rId9" Type="http://schemas.openxmlformats.org/officeDocument/2006/relationships/hyperlink" Target="http://www.luxoft-training.ru/timetable" TargetMode="External"/><Relationship Id="rId10" Type="http://schemas.openxmlformats.org/officeDocument/2006/relationships/hyperlink" Target="http://www.luxoft-training.ru/training/catalog_directions" TargetMode="External"/><Relationship Id="rId11" Type="http://schemas.openxmlformats.org/officeDocument/2006/relationships/hyperlink" Target="http://www.luxoft-training.ru/contacts" TargetMode="External"/><Relationship Id="rId12" Type="http://schemas.openxmlformats.org/officeDocument/2006/relationships/image" Target="../media/image11.png"/><Relationship Id="rId13" Type="http://schemas.openxmlformats.org/officeDocument/2006/relationships/hyperlink" Target="http://www.facebook.com/TrainingCenterLuxoft" TargetMode="External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jpeg"/><Relationship Id="rId4" Type="http://schemas.openxmlformats.org/officeDocument/2006/relationships/image" Target="../media/image2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9" name="Shape 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Текст заголовка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Уровень текста 1</a:t>
            </a:r>
            <a:endParaRPr sz="2800"/>
          </a:p>
          <a:p>
            <a:pPr lvl="1">
              <a:defRPr sz="1800"/>
            </a:pPr>
            <a:r>
              <a:rPr sz="2800"/>
              <a:t>Уровень текста 2</a:t>
            </a:r>
            <a:endParaRPr sz="2800"/>
          </a:p>
          <a:p>
            <a:pPr lvl="2">
              <a:defRPr sz="1800"/>
            </a:pPr>
            <a:r>
              <a:rPr sz="2800"/>
              <a:t>Уровень текста 3</a:t>
            </a:r>
            <a:endParaRPr sz="2800"/>
          </a:p>
          <a:p>
            <a:pPr lvl="3">
              <a:defRPr sz="1800"/>
            </a:pPr>
            <a:r>
              <a:rPr sz="2800"/>
              <a:t>Уровень текста 4</a:t>
            </a:r>
            <a:endParaRPr sz="2800"/>
          </a:p>
          <a:p>
            <a:pPr lvl="4">
              <a:defRPr sz="1800"/>
            </a:pPr>
            <a:r>
              <a:rPr sz="2800"/>
              <a:t>Уровень текста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Текст заголовка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Уровень текста 1</a:t>
            </a:r>
            <a:endParaRPr sz="2800"/>
          </a:p>
          <a:p>
            <a:pPr lvl="1">
              <a:defRPr sz="1800"/>
            </a:pPr>
            <a:r>
              <a:rPr sz="2800"/>
              <a:t>Уровень текста 2</a:t>
            </a:r>
            <a:endParaRPr sz="2800"/>
          </a:p>
          <a:p>
            <a:pPr lvl="2">
              <a:defRPr sz="1800"/>
            </a:pPr>
            <a:r>
              <a:rPr sz="2800"/>
              <a:t>Уровень текста 3</a:t>
            </a:r>
            <a:endParaRPr sz="2800"/>
          </a:p>
          <a:p>
            <a:pPr lvl="3">
              <a:defRPr sz="1800"/>
            </a:pPr>
            <a:r>
              <a:rPr sz="2800"/>
              <a:t>Уровень текста 4</a:t>
            </a:r>
            <a:endParaRPr sz="2800"/>
          </a:p>
          <a:p>
            <a:pPr lvl="4">
              <a:defRPr sz="1800"/>
            </a:pPr>
            <a:r>
              <a:rPr sz="2800"/>
              <a:t>Уровень текста 5</a:t>
            </a:r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57" name="image1.jpeg" descr="prezentacja 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Shape 58"/>
          <p:cNvSpPr/>
          <p:nvPr/>
        </p:nvSpPr>
        <p:spPr>
          <a:xfrm flipH="1">
            <a:off x="8748711" y="2427286"/>
            <a:ext cx="395289" cy="1506539"/>
          </a:xfrm>
          <a:prstGeom prst="rect">
            <a:avLst/>
          </a:prstGeom>
          <a:solidFill>
            <a:srgbClr val="F3702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59" name="image3.png" descr="3 Quadrant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48575" y="346075"/>
            <a:ext cx="1092200" cy="1406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60" name="image6.png" descr="qr-code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84361" y="2486025"/>
            <a:ext cx="1409702" cy="1409700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Текст заголовка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Уровень текста 1</a:t>
            </a:r>
            <a:endParaRPr sz="2800"/>
          </a:p>
          <a:p>
            <a:pPr lvl="1">
              <a:defRPr sz="1800"/>
            </a:pPr>
            <a:r>
              <a:rPr sz="2800"/>
              <a:t>Уровень текста 2</a:t>
            </a:r>
            <a:endParaRPr sz="2800"/>
          </a:p>
          <a:p>
            <a:pPr lvl="2">
              <a:defRPr sz="1800"/>
            </a:pPr>
            <a:r>
              <a:rPr sz="2800"/>
              <a:t>Уровень текста 3</a:t>
            </a:r>
            <a:endParaRPr sz="2800"/>
          </a:p>
          <a:p>
            <a:pPr lvl="3">
              <a:defRPr sz="1800"/>
            </a:pPr>
            <a:r>
              <a:rPr sz="2800"/>
              <a:t>Уровень текста 4</a:t>
            </a:r>
            <a:endParaRPr sz="2800"/>
          </a:p>
          <a:p>
            <a:pPr lvl="4">
              <a:defRPr sz="1800"/>
            </a:pPr>
            <a:r>
              <a:rPr sz="2800"/>
              <a:t>Уровень текста 5</a:t>
            </a: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65" name="image8.png" descr="D:\Картинки, клипарты\Знаки, пиктограммы, логотипы\= Пиктограммы\sleek-xp-basic-icons\PNG\Document Writ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41275" y="93661"/>
            <a:ext cx="952500" cy="952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68" name="image1.jpeg" descr="prezentacja 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image3.png" descr="3 Quadrant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48575" y="346075"/>
            <a:ext cx="1092200" cy="1406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70" name="image4.png" descr="Luxoft_Logo_white.g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0850" y="190500"/>
            <a:ext cx="2197100" cy="1198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image9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27100" y="274636"/>
            <a:ext cx="7515225" cy="9534527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/>
        </p:nvSpPr>
        <p:spPr>
          <a:xfrm>
            <a:off x="1652586" y="1752600"/>
            <a:ext cx="6057903" cy="574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287336" indent="-287336" algn="ctr">
              <a:spcBef>
                <a:spcPts val="700"/>
              </a:spcBef>
              <a:defRPr b="1" sz="3200">
                <a:solidFill>
                  <a:srgbClr val="FFFFFF"/>
                </a:solidFill>
                <a:latin typeface="a_FuturaRoundDemi"/>
                <a:ea typeface="a_FuturaRoundDemi"/>
                <a:cs typeface="a_FuturaRoundDemi"/>
                <a:sym typeface="a_FuturaRoundDem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Благодарю за внимание!</a:t>
            </a:r>
          </a:p>
        </p:txBody>
      </p:sp>
      <p:sp>
        <p:nvSpPr>
          <p:cNvPr id="73" name="Shape 73"/>
          <p:cNvSpPr/>
          <p:nvPr/>
        </p:nvSpPr>
        <p:spPr>
          <a:xfrm>
            <a:off x="3503612" y="4011612"/>
            <a:ext cx="2332039" cy="574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287336" indent="-287336" algn="ctr">
              <a:spcBef>
                <a:spcPts val="700"/>
              </a:spcBef>
              <a:defRPr b="1" sz="3200">
                <a:solidFill>
                  <a:srgbClr val="FFFFFF"/>
                </a:solidFill>
                <a:latin typeface="a_FuturaRoundDemi"/>
                <a:ea typeface="a_FuturaRoundDemi"/>
                <a:cs typeface="a_FuturaRoundDemi"/>
                <a:sym typeface="a_FuturaRoundDemi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200">
                <a:solidFill>
                  <a:srgbClr val="FFFFFF"/>
                </a:solidFill>
              </a:rPr>
              <a:t>Вопросы?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76" name="image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4000" y="1438275"/>
            <a:ext cx="3432175" cy="1433513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hape 77"/>
          <p:cNvSpPr/>
          <p:nvPr/>
        </p:nvSpPr>
        <p:spPr>
          <a:xfrm>
            <a:off x="361906" y="1369967"/>
            <a:ext cx="3405102" cy="3470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gradFill>
            <a:gsLst>
              <a:gs pos="0">
                <a:srgbClr val="E1E3EB"/>
              </a:gs>
              <a:gs pos="36000">
                <a:srgbClr val="558ED5"/>
              </a:gs>
              <a:gs pos="100000">
                <a:srgbClr val="1F497D"/>
              </a:gs>
            </a:gsLst>
            <a:lin ang="13200000"/>
          </a:gradFill>
          <a:ln w="38100">
            <a:solidFill>
              <a:srgbClr val="FFFFFF"/>
            </a:solidFill>
            <a:round/>
          </a:ln>
          <a:effectLst>
            <a:outerShdw sx="100000" sy="100000" kx="0" ky="0" algn="b" rotWithShape="0" blurRad="38100" dist="20000" dir="5400000">
              <a:srgbClr val="000000">
                <a:alpha val="37998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8" name="Shape 78"/>
          <p:cNvSpPr/>
          <p:nvPr/>
        </p:nvSpPr>
        <p:spPr>
          <a:xfrm>
            <a:off x="2130425" y="2801936"/>
            <a:ext cx="1420813" cy="617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/>
            <a:r>
              <a:rPr>
                <a:latin typeface="Arial Bold"/>
                <a:ea typeface="Arial Bold"/>
                <a:cs typeface="Arial Bold"/>
                <a:sym typeface="Arial Bold"/>
                <a:hlinkClick r:id="rId3" invalidUrl="" action="" tgtFrame="" tooltip="" history="1" highlightClick="0" endSnd="0"/>
              </a:rPr>
              <a:t>IntHR</a:t>
            </a:r>
            <a:endParaRPr>
              <a:latin typeface="Arial Bold"/>
              <a:ea typeface="Arial Bold"/>
              <a:cs typeface="Arial Bold"/>
              <a:sym typeface="Arial Bold"/>
            </a:endParaRPr>
          </a:p>
          <a:p>
            <a:pPr lvl="0"/>
            <a:r>
              <a:rPr>
                <a:latin typeface="Arial Bold"/>
                <a:ea typeface="Arial Bold"/>
                <a:cs typeface="Arial Bold"/>
                <a:sym typeface="Arial Bold"/>
                <a:hlinkClick r:id="rId4" invalidUrl="" action="" tgtFrame="" tooltip="" history="1" highlightClick="0" endSnd="0"/>
              </a:rPr>
              <a:t>Luxtown</a:t>
            </a:r>
          </a:p>
        </p:txBody>
      </p:sp>
      <p:pic>
        <p:nvPicPr>
          <p:cNvPr id="79" name="image11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133725" y="944562"/>
            <a:ext cx="2822575" cy="579438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image12.png" descr="C:\Documents and Settings\Administrator\Pulpit\logo pomaranczowe tlo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82712" y="1638300"/>
            <a:ext cx="1393826" cy="509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image13.jpeg"/>
          <p:cNvPicPr/>
          <p:nvPr/>
        </p:nvPicPr>
        <p:blipFill>
          <a:blip r:embed="rId7">
            <a:extLst/>
          </a:blip>
          <a:srcRect l="0" t="0" r="34164" b="14814"/>
          <a:stretch>
            <a:fillRect/>
          </a:stretch>
        </p:blipFill>
        <p:spPr>
          <a:xfrm>
            <a:off x="4322762" y="2870200"/>
            <a:ext cx="4429127" cy="34163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0" dir="0">
              <a:srgbClr val="000000">
                <a:alpha val="69999"/>
              </a:srgbClr>
            </a:outerShdw>
          </a:effectLst>
        </p:spPr>
      </p:pic>
      <p:sp>
        <p:nvSpPr>
          <p:cNvPr id="82" name="Shape 82"/>
          <p:cNvSpPr/>
          <p:nvPr/>
        </p:nvSpPr>
        <p:spPr>
          <a:xfrm>
            <a:off x="4597400" y="3603625"/>
            <a:ext cx="3803650" cy="1788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spcBef>
                <a:spcPts val="200"/>
              </a:spcBef>
            </a:pPr>
            <a:r>
              <a:rPr sz="14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Информация об учебном центре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200"/>
              </a:spcBef>
            </a:pPr>
            <a:r>
              <a:rPr sz="1200">
                <a:latin typeface="Arial Bold"/>
                <a:ea typeface="Arial Bold"/>
                <a:cs typeface="Arial Bold"/>
                <a:sym typeface="Arial Bold"/>
                <a:hlinkClick r:id="rId8" invalidUrl="" action="" tgtFrame="" tooltip="" history="1" highlightClick="0" endSnd="0"/>
              </a:rPr>
              <a:t>www.luxoft-training.ru/about</a:t>
            </a:r>
            <a:endParaRPr sz="1200">
              <a:solidFill>
                <a:srgbClr val="FFFFFF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lvl="0">
              <a:spcBef>
                <a:spcPts val="200"/>
              </a:spcBef>
            </a:pPr>
            <a:r>
              <a:rPr sz="14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Расписание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200"/>
              </a:spcBef>
            </a:pPr>
            <a:r>
              <a:rPr sz="1200">
                <a:latin typeface="Arial Bold"/>
                <a:ea typeface="Arial Bold"/>
                <a:cs typeface="Arial Bold"/>
                <a:sym typeface="Arial Bold"/>
                <a:hlinkClick r:id="rId9" invalidUrl="" action="" tgtFrame="" tooltip="" history="1" highlightClick="0" endSnd="0"/>
              </a:rPr>
              <a:t>www.luxoft-training.ru/timetable</a:t>
            </a:r>
            <a:endParaRPr sz="1200">
              <a:solidFill>
                <a:srgbClr val="1F5282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lvl="0">
              <a:spcBef>
                <a:spcPts val="200"/>
              </a:spcBef>
            </a:pPr>
            <a:r>
              <a:rPr sz="14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Каталог курсов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200"/>
              </a:spcBef>
            </a:pPr>
            <a:r>
              <a:rPr sz="1200">
                <a:latin typeface="Arial Bold"/>
                <a:ea typeface="Arial Bold"/>
                <a:cs typeface="Arial Bold"/>
                <a:sym typeface="Arial Bold"/>
                <a:hlinkClick r:id="rId10" invalidUrl="" action="" tgtFrame="" tooltip="" history="1" highlightClick="0" endSnd="0"/>
              </a:rPr>
              <a:t>www.luxoft-training.ru/training/catalog_directions</a:t>
            </a:r>
            <a:endParaRPr sz="1200">
              <a:solidFill>
                <a:srgbClr val="FFFFFF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lvl="0">
              <a:spcBef>
                <a:spcPts val="200"/>
              </a:spcBef>
            </a:pPr>
            <a:r>
              <a:rPr sz="14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Контакты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200"/>
              </a:spcBef>
            </a:pPr>
            <a:r>
              <a:rPr sz="1200">
                <a:latin typeface="Arial Bold"/>
                <a:ea typeface="Arial Bold"/>
                <a:cs typeface="Arial Bold"/>
                <a:sym typeface="Arial Bold"/>
                <a:hlinkClick r:id="rId11" invalidUrl="" action="" tgtFrame="" tooltip="" history="1" highlightClick="0" endSnd="0"/>
              </a:rPr>
              <a:t>www.luxoft-training.ru/contacts</a:t>
            </a:r>
          </a:p>
        </p:txBody>
      </p:sp>
      <p:pic>
        <p:nvPicPr>
          <p:cNvPr id="83" name="image14.png"/>
          <p:cNvPicPr/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702175" y="5526087"/>
            <a:ext cx="422275" cy="425452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Shape 84"/>
          <p:cNvSpPr/>
          <p:nvPr/>
        </p:nvSpPr>
        <p:spPr>
          <a:xfrm>
            <a:off x="5157787" y="5721350"/>
            <a:ext cx="3476627" cy="264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latin typeface="Arial Bold"/>
                <a:ea typeface="Arial Bold"/>
                <a:cs typeface="Arial Bold"/>
                <a:sym typeface="Arial Bold"/>
                <a:hlinkClick r:id="rId13" invalidUrl="" action="" tgtFrame="" tooltip="" history="1" highlightClick="0" endSnd="0"/>
              </a:defRPr>
            </a:lvl1pPr>
          </a:lstStyle>
          <a:p>
            <a:pPr lvl="0">
              <a:defRPr sz="1800"/>
            </a:pPr>
            <a:r>
              <a:rPr sz="1200">
                <a:hlinkClick r:id="rId13" invalidUrl="" action="" tgtFrame="" tooltip="" history="1" highlightClick="0" endSnd="0"/>
              </a:rPr>
              <a:t>www.facebook.com/TrainingCenterLuxoft</a:t>
            </a:r>
          </a:p>
        </p:txBody>
      </p:sp>
      <p:pic>
        <p:nvPicPr>
          <p:cNvPr id="85" name="image15.png"/>
          <p:cNvPicPr/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286125" y="1401762"/>
            <a:ext cx="2151064" cy="1023938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image16.png"/>
          <p:cNvPicPr/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3322637" y="1438275"/>
            <a:ext cx="1017589" cy="142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image17.png"/>
          <p:cNvPicPr/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414337" y="2189161"/>
            <a:ext cx="3176589" cy="603252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/>
        </p:nvSpPr>
        <p:spPr>
          <a:xfrm>
            <a:off x="541337" y="2679700"/>
            <a:ext cx="1638301" cy="541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spcBef>
                <a:spcPts val="200"/>
              </a:spcBef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Расписание, курсы, тренеры</a:t>
            </a:r>
          </a:p>
        </p:txBody>
      </p:sp>
      <p:sp>
        <p:nvSpPr>
          <p:cNvPr id="89" name="Shape 89"/>
          <p:cNvSpPr/>
          <p:nvPr/>
        </p:nvSpPr>
        <p:spPr>
          <a:xfrm>
            <a:off x="833437" y="3538537"/>
            <a:ext cx="1363663" cy="999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spcBef>
                <a:spcPts val="200"/>
              </a:spcBef>
              <a:defRPr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FFFFFF"/>
                </a:solidFill>
              </a:rPr>
              <a:t>Условия обучения, логистика, контакты</a:t>
            </a:r>
          </a:p>
        </p:txBody>
      </p:sp>
      <p:sp>
        <p:nvSpPr>
          <p:cNvPr id="90" name="Shape 90"/>
          <p:cNvSpPr/>
          <p:nvPr/>
        </p:nvSpPr>
        <p:spPr>
          <a:xfrm>
            <a:off x="2154236" y="3878262"/>
            <a:ext cx="1420814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Bold"/>
                <a:ea typeface="Arial Bold"/>
                <a:cs typeface="Arial Bold"/>
                <a:sym typeface="Arial Bold"/>
                <a:hlinkClick r:id="rId4" invalidUrl="" action="" tgtFrame="" tooltip="" history="1" highlightClick="0" endSnd="0"/>
              </a:defRPr>
            </a:lvl1pPr>
          </a:lstStyle>
          <a:p>
            <a:pPr lvl="0">
              <a:defRPr u="none">
                <a:solidFill>
                  <a:srgbClr val="000000"/>
                </a:solidFill>
                <a:uFillTx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Luxtown</a:t>
            </a:r>
          </a:p>
        </p:txBody>
      </p:sp>
      <p:pic>
        <p:nvPicPr>
          <p:cNvPr id="91" name="image18.png"/>
          <p:cNvPicPr/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5354637" y="1360487"/>
            <a:ext cx="1057277" cy="1057276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/>
        </p:nvSpPr>
        <p:spPr>
          <a:xfrm>
            <a:off x="288925" y="366972"/>
            <a:ext cx="8696325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800">
                <a:solidFill>
                  <a:srgbClr val="002060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060"/>
                </a:solidFill>
              </a:rPr>
              <a:t>Информационные ресурсы Luxoft Training</a:t>
            </a:r>
          </a:p>
        </p:txBody>
      </p:sp>
      <p:pic>
        <p:nvPicPr>
          <p:cNvPr id="93" name="image19.png"/>
          <p:cNvPicPr/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3316287" y="2346325"/>
            <a:ext cx="1017589" cy="3968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96" name="image20.png" descr="D:\Картинки, клипарты\Знаки, пиктограммы, логотипы\= Пиктограммы\sleek-xp-basic-icons\PNG\Attach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5400" y="68261"/>
            <a:ext cx="952500" cy="952502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hape 97"/>
          <p:cNvSpPr/>
          <p:nvPr/>
        </p:nvSpPr>
        <p:spPr>
          <a:xfrm>
            <a:off x="901700" y="319086"/>
            <a:ext cx="8026400" cy="47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/>
            <a:r>
              <a:rPr sz="2600">
                <a:solidFill>
                  <a:srgbClr val="002060"/>
                </a:solidFill>
                <a:latin typeface="Arial Bold"/>
                <a:ea typeface="Arial Bold"/>
                <a:cs typeface="Arial Bold"/>
                <a:sym typeface="Arial Bold"/>
              </a:rPr>
              <a:t>Дополнительные</a:t>
            </a:r>
            <a:r>
              <a:rPr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2600">
                <a:solidFill>
                  <a:srgbClr val="002060"/>
                </a:solidFill>
                <a:latin typeface="Arial Bold"/>
                <a:ea typeface="Arial Bold"/>
                <a:cs typeface="Arial Bold"/>
                <a:sym typeface="Arial Bold"/>
              </a:rPr>
              <a:t>материалы и информация</a:t>
            </a:r>
          </a:p>
        </p:txBody>
      </p:sp>
    </p:spTree>
  </p:cSld>
  <p:clrMapOvr>
    <a:masterClrMapping/>
  </p:clrMapOvr>
  <p:transition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100" name="Shape 100"/>
          <p:cNvSpPr/>
          <p:nvPr/>
        </p:nvSpPr>
        <p:spPr>
          <a:xfrm>
            <a:off x="1127124" y="319086"/>
            <a:ext cx="7612065" cy="474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600">
                <a:solidFill>
                  <a:srgbClr val="002060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002060"/>
                </a:solidFill>
              </a:rPr>
              <a:t>Рекомендуемая литература</a:t>
            </a:r>
          </a:p>
        </p:txBody>
      </p:sp>
      <p:pic>
        <p:nvPicPr>
          <p:cNvPr id="101" name="image21.png" descr="D:\Картинки, клипарты\Книги, документы, диаграммы\books-clipart - без фона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212" y="255586"/>
            <a:ext cx="1014413" cy="7556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13" name="image1.jpeg" descr="prezentacja 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image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7362" y="2139950"/>
            <a:ext cx="3200401" cy="320675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/>
          <p:nvPr/>
        </p:nvSpPr>
        <p:spPr>
          <a:xfrm flipH="1">
            <a:off x="8748711" y="2427286"/>
            <a:ext cx="395289" cy="2473327"/>
          </a:xfrm>
          <a:prstGeom prst="rect">
            <a:avLst/>
          </a:prstGeom>
          <a:solidFill>
            <a:srgbClr val="F3702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6" name="image3.png" descr="3 Quadrants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48575" y="346075"/>
            <a:ext cx="1092200" cy="1406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image4.png" descr="Luxoft_Logo_white.gi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0850" y="190500"/>
            <a:ext cx="2197100" cy="11985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20" name="Shape 20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rgbClr val="F36F2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1" name="image5.png" descr="F:\prezentacjav3\szblonu\kwadrat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43811" y="285750"/>
            <a:ext cx="1000127" cy="1095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image1.jpeg" descr="prezentacja 1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4311" y="0"/>
            <a:ext cx="892969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hape 23"/>
          <p:cNvSpPr/>
          <p:nvPr/>
        </p:nvSpPr>
        <p:spPr>
          <a:xfrm flipH="1">
            <a:off x="8724900" y="2427286"/>
            <a:ext cx="246064" cy="1920877"/>
          </a:xfrm>
          <a:prstGeom prst="rect">
            <a:avLst/>
          </a:prstGeom>
          <a:solidFill>
            <a:srgbClr val="F36F2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4" name="image3.png" descr="3 Quadrants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48575" y="346075"/>
            <a:ext cx="1092200" cy="14065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31" name="Shape 31"/>
          <p:cNvSpPr/>
          <p:nvPr/>
        </p:nvSpPr>
        <p:spPr>
          <a:xfrm flipH="1">
            <a:off x="508000" y="1392237"/>
            <a:ext cx="177800" cy="792164"/>
          </a:xfrm>
          <a:prstGeom prst="rect">
            <a:avLst/>
          </a:prstGeom>
          <a:solidFill>
            <a:srgbClr val="00428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2" name="Shape 32"/>
          <p:cNvSpPr/>
          <p:nvPr/>
        </p:nvSpPr>
        <p:spPr>
          <a:xfrm flipH="1">
            <a:off x="504825" y="2257425"/>
            <a:ext cx="184152" cy="798514"/>
          </a:xfrm>
          <a:prstGeom prst="rect">
            <a:avLst/>
          </a:prstGeom>
          <a:solidFill>
            <a:srgbClr val="00428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" name="Shape 33"/>
          <p:cNvSpPr/>
          <p:nvPr/>
        </p:nvSpPr>
        <p:spPr>
          <a:xfrm flipH="1">
            <a:off x="501650" y="3121025"/>
            <a:ext cx="184152" cy="790575"/>
          </a:xfrm>
          <a:prstGeom prst="rect">
            <a:avLst/>
          </a:prstGeom>
          <a:solidFill>
            <a:srgbClr val="00428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4" name="Shape 34"/>
          <p:cNvSpPr/>
          <p:nvPr/>
        </p:nvSpPr>
        <p:spPr>
          <a:xfrm flipH="1">
            <a:off x="501650" y="3986212"/>
            <a:ext cx="184152" cy="785814"/>
          </a:xfrm>
          <a:prstGeom prst="rect">
            <a:avLst/>
          </a:prstGeom>
          <a:solidFill>
            <a:srgbClr val="00428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" name="Shape 35"/>
          <p:cNvSpPr/>
          <p:nvPr/>
        </p:nvSpPr>
        <p:spPr>
          <a:xfrm flipH="1">
            <a:off x="508000" y="4841875"/>
            <a:ext cx="177800" cy="800100"/>
          </a:xfrm>
          <a:prstGeom prst="rect">
            <a:avLst/>
          </a:prstGeom>
          <a:solidFill>
            <a:srgbClr val="00428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" name="Shape 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Текст заголовка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Уровень текста 1</a:t>
            </a:r>
            <a:endParaRPr sz="2800"/>
          </a:p>
          <a:p>
            <a:pPr lvl="1">
              <a:defRPr sz="1800"/>
            </a:pPr>
            <a:r>
              <a:rPr sz="2800"/>
              <a:t>Уровень текста 2</a:t>
            </a:r>
            <a:endParaRPr sz="2800"/>
          </a:p>
          <a:p>
            <a:pPr lvl="2">
              <a:defRPr sz="1800"/>
            </a:pPr>
            <a:r>
              <a:rPr sz="2800"/>
              <a:t>Уровень текста 3</a:t>
            </a:r>
            <a:endParaRPr sz="2800"/>
          </a:p>
          <a:p>
            <a:pPr lvl="3">
              <a:defRPr sz="1800"/>
            </a:pPr>
            <a:r>
              <a:rPr sz="2800"/>
              <a:t>Уровень текста 4</a:t>
            </a:r>
            <a:endParaRPr sz="2800"/>
          </a:p>
          <a:p>
            <a:pPr lvl="4">
              <a:defRPr sz="1800"/>
            </a:pPr>
            <a:r>
              <a:rPr sz="2800"/>
              <a:t>Уровень текста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40" name="Shape 40"/>
          <p:cNvSpPr/>
          <p:nvPr/>
        </p:nvSpPr>
        <p:spPr>
          <a:xfrm>
            <a:off x="0" y="142875"/>
            <a:ext cx="214313" cy="6000750"/>
          </a:xfrm>
          <a:prstGeom prst="rect">
            <a:avLst/>
          </a:prstGeom>
          <a:solidFill>
            <a:srgbClr val="00428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Текст заголовка</a:t>
            </a:r>
          </a:p>
        </p:txBody>
      </p:sp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Уровень текста 1</a:t>
            </a:r>
            <a:endParaRPr sz="2800"/>
          </a:p>
          <a:p>
            <a:pPr lvl="1">
              <a:defRPr sz="1800"/>
            </a:pPr>
            <a:r>
              <a:rPr sz="2800"/>
              <a:t>Уровень текста 2</a:t>
            </a:r>
            <a:endParaRPr sz="2800"/>
          </a:p>
          <a:p>
            <a:pPr lvl="2">
              <a:defRPr sz="1800"/>
            </a:pPr>
            <a:r>
              <a:rPr sz="2800"/>
              <a:t>Уровень текста 3</a:t>
            </a:r>
            <a:endParaRPr sz="2800"/>
          </a:p>
          <a:p>
            <a:pPr lvl="3">
              <a:defRPr sz="1800"/>
            </a:pPr>
            <a:r>
              <a:rPr sz="2800"/>
              <a:t>Уровень текста 4</a:t>
            </a:r>
            <a:endParaRPr sz="2800"/>
          </a:p>
          <a:p>
            <a:pPr lvl="4">
              <a:defRPr sz="1800"/>
            </a:pPr>
            <a:r>
              <a:rPr sz="2800"/>
              <a:t>Уровень текста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Текст заголовка</a:t>
            </a:r>
          </a:p>
        </p:txBody>
      </p:sp>
      <p:sp>
        <p:nvSpPr>
          <p:cNvPr id="46" name="Shape 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Уровень текста 1</a:t>
            </a:r>
            <a:endParaRPr sz="2800"/>
          </a:p>
          <a:p>
            <a:pPr lvl="1">
              <a:defRPr sz="1800"/>
            </a:pPr>
            <a:r>
              <a:rPr sz="2800"/>
              <a:t>Уровень текста 2</a:t>
            </a:r>
            <a:endParaRPr sz="2800"/>
          </a:p>
          <a:p>
            <a:pPr lvl="2">
              <a:defRPr sz="1800"/>
            </a:pPr>
            <a:r>
              <a:rPr sz="2800"/>
              <a:t>Уровень текста 3</a:t>
            </a:r>
            <a:endParaRPr sz="2800"/>
          </a:p>
          <a:p>
            <a:pPr lvl="3">
              <a:defRPr sz="1800"/>
            </a:pPr>
            <a:r>
              <a:rPr sz="2800"/>
              <a:t>Уровень текста 4</a:t>
            </a:r>
            <a:endParaRPr sz="2800"/>
          </a:p>
          <a:p>
            <a:pPr lvl="4">
              <a:defRPr sz="1800"/>
            </a:pPr>
            <a:r>
              <a:rPr sz="2800"/>
              <a:t>Уровень текста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Текст заголовка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Уровень текста 1</a:t>
            </a:r>
            <a:endParaRPr sz="2800"/>
          </a:p>
          <a:p>
            <a:pPr lvl="1">
              <a:defRPr sz="1800"/>
            </a:pPr>
            <a:r>
              <a:rPr sz="2800"/>
              <a:t>Уровень текста 2</a:t>
            </a:r>
            <a:endParaRPr sz="2800"/>
          </a:p>
          <a:p>
            <a:pPr lvl="2">
              <a:defRPr sz="1800"/>
            </a:pPr>
            <a:r>
              <a:rPr sz="2800"/>
              <a:t>Уровень текста 3</a:t>
            </a:r>
            <a:endParaRPr sz="2800"/>
          </a:p>
          <a:p>
            <a:pPr lvl="3">
              <a:defRPr sz="1800"/>
            </a:pPr>
            <a:r>
              <a:rPr sz="2800"/>
              <a:t>Уровень текста 4</a:t>
            </a:r>
            <a:endParaRPr sz="2800"/>
          </a:p>
          <a:p>
            <a:pPr lvl="4">
              <a:defRPr sz="1800"/>
            </a:pPr>
            <a:r>
              <a:rPr sz="2800"/>
              <a:t>Уровень текста 5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214313" cy="6858000"/>
          </a:xfrm>
          <a:prstGeom prst="rect">
            <a:avLst/>
          </a:prstGeom>
          <a:solidFill>
            <a:srgbClr val="1F497D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" name="Shape 3"/>
          <p:cNvSpPr/>
          <p:nvPr/>
        </p:nvSpPr>
        <p:spPr>
          <a:xfrm rot="16200000">
            <a:off x="-610196" y="6049397"/>
            <a:ext cx="1383875" cy="226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FFFFFF"/>
                </a:solidFill>
              </a:rPr>
              <a:t>© Luxoft Training 2013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316911" y="6627811"/>
            <a:ext cx="266974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latin typeface="Myriad Pro"/>
                <a:ea typeface="Myriad Pro"/>
                <a:cs typeface="Myriad Pro"/>
                <a:sym typeface="Myriad Pro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5" name="Shape 5"/>
          <p:cNvSpPr/>
          <p:nvPr>
            <p:ph type="title"/>
          </p:nvPr>
        </p:nvSpPr>
        <p:spPr>
          <a:xfrm>
            <a:off x="282575" y="0"/>
            <a:ext cx="8229600" cy="1128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Текст заголовка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282575" y="1168400"/>
            <a:ext cx="8229600" cy="568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 sz="1800"/>
            </a:pPr>
            <a:r>
              <a:rPr sz="2800"/>
              <a:t>Уровень текста 1</a:t>
            </a:r>
            <a:endParaRPr sz="2800"/>
          </a:p>
          <a:p>
            <a:pPr lvl="1">
              <a:defRPr sz="1800"/>
            </a:pPr>
            <a:r>
              <a:rPr sz="2800"/>
              <a:t>Уровень текста 2</a:t>
            </a:r>
            <a:endParaRPr sz="2800"/>
          </a:p>
          <a:p>
            <a:pPr lvl="2">
              <a:defRPr sz="1800"/>
            </a:pPr>
            <a:r>
              <a:rPr sz="2800"/>
              <a:t>Уровень текста 3</a:t>
            </a:r>
            <a:endParaRPr sz="2800"/>
          </a:p>
          <a:p>
            <a:pPr lvl="3">
              <a:defRPr sz="1800"/>
            </a:pPr>
            <a:r>
              <a:rPr sz="2800"/>
              <a:t>Уровень текста 4</a:t>
            </a:r>
            <a:endParaRPr sz="2800"/>
          </a:p>
          <a:p>
            <a:pPr lvl="4">
              <a:defRPr sz="1800"/>
            </a:pPr>
            <a:r>
              <a:rPr sz="2800"/>
              <a:t>Уровень текста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spd="med" advClick="1"/>
  <p:txStyles>
    <p:titleStyle>
      <a:lvl1pPr>
        <a:defRPr sz="2800">
          <a:solidFill>
            <a:srgbClr val="1F497D"/>
          </a:solidFill>
          <a:latin typeface="Arial Bold"/>
          <a:ea typeface="Arial Bold"/>
          <a:cs typeface="Arial Bold"/>
          <a:sym typeface="Arial Bold"/>
        </a:defRPr>
      </a:lvl1pPr>
      <a:lvl2pPr>
        <a:defRPr sz="2800">
          <a:solidFill>
            <a:srgbClr val="1F497D"/>
          </a:solidFill>
          <a:latin typeface="Arial Bold"/>
          <a:ea typeface="Arial Bold"/>
          <a:cs typeface="Arial Bold"/>
          <a:sym typeface="Arial Bold"/>
        </a:defRPr>
      </a:lvl2pPr>
      <a:lvl3pPr>
        <a:defRPr sz="2800">
          <a:solidFill>
            <a:srgbClr val="1F497D"/>
          </a:solidFill>
          <a:latin typeface="Arial Bold"/>
          <a:ea typeface="Arial Bold"/>
          <a:cs typeface="Arial Bold"/>
          <a:sym typeface="Arial Bold"/>
        </a:defRPr>
      </a:lvl3pPr>
      <a:lvl4pPr>
        <a:defRPr sz="2800">
          <a:solidFill>
            <a:srgbClr val="1F497D"/>
          </a:solidFill>
          <a:latin typeface="Arial Bold"/>
          <a:ea typeface="Arial Bold"/>
          <a:cs typeface="Arial Bold"/>
          <a:sym typeface="Arial Bold"/>
        </a:defRPr>
      </a:lvl4pPr>
      <a:lvl5pPr>
        <a:defRPr sz="2800">
          <a:solidFill>
            <a:srgbClr val="1F497D"/>
          </a:solidFill>
          <a:latin typeface="Arial Bold"/>
          <a:ea typeface="Arial Bold"/>
          <a:cs typeface="Arial Bold"/>
          <a:sym typeface="Arial Bold"/>
        </a:defRPr>
      </a:lvl5pPr>
      <a:lvl6pPr>
        <a:defRPr sz="2800">
          <a:solidFill>
            <a:srgbClr val="1F497D"/>
          </a:solidFill>
          <a:latin typeface="Arial Bold"/>
          <a:ea typeface="Arial Bold"/>
          <a:cs typeface="Arial Bold"/>
          <a:sym typeface="Arial Bold"/>
        </a:defRPr>
      </a:lvl6pPr>
      <a:lvl7pPr>
        <a:defRPr sz="2800">
          <a:solidFill>
            <a:srgbClr val="1F497D"/>
          </a:solidFill>
          <a:latin typeface="Arial Bold"/>
          <a:ea typeface="Arial Bold"/>
          <a:cs typeface="Arial Bold"/>
          <a:sym typeface="Arial Bold"/>
        </a:defRPr>
      </a:lvl7pPr>
      <a:lvl8pPr>
        <a:defRPr sz="2800">
          <a:solidFill>
            <a:srgbClr val="1F497D"/>
          </a:solidFill>
          <a:latin typeface="Arial Bold"/>
          <a:ea typeface="Arial Bold"/>
          <a:cs typeface="Arial Bold"/>
          <a:sym typeface="Arial Bold"/>
        </a:defRPr>
      </a:lvl8pPr>
      <a:lvl9pPr>
        <a:defRPr sz="2800">
          <a:solidFill>
            <a:srgbClr val="1F497D"/>
          </a:solidFill>
          <a:latin typeface="Arial Bold"/>
          <a:ea typeface="Arial Bold"/>
          <a:cs typeface="Arial Bold"/>
          <a:sym typeface="Arial Bold"/>
        </a:defRPr>
      </a:lvl9pPr>
    </p:titleStyle>
    <p:bodyStyle>
      <a:lvl1pPr marL="342900" indent="-342900">
        <a:spcBef>
          <a:spcPts val="600"/>
        </a:spcBef>
        <a:buClr>
          <a:srgbClr val="1A8FFF"/>
        </a:buClr>
        <a:buSzPct val="125000"/>
        <a:buFont typeface="Wingdings"/>
        <a:buChar char="▪"/>
        <a:defRPr sz="2800">
          <a:latin typeface="Arial"/>
          <a:ea typeface="Arial"/>
          <a:cs typeface="Arial"/>
          <a:sym typeface="Arial"/>
        </a:defRPr>
      </a:lvl1pPr>
      <a:lvl2pPr marL="622563" indent="-335226">
        <a:spcBef>
          <a:spcPts val="600"/>
        </a:spcBef>
        <a:buClr>
          <a:srgbClr val="1A8FFF"/>
        </a:buClr>
        <a:buSzPct val="125000"/>
        <a:buFont typeface="Wingdings"/>
        <a:buChar char="▪"/>
        <a:defRPr sz="2800">
          <a:latin typeface="Arial"/>
          <a:ea typeface="Arial"/>
          <a:cs typeface="Arial"/>
          <a:sym typeface="Arial"/>
        </a:defRPr>
      </a:lvl2pPr>
      <a:lvl3pPr marL="978535" indent="-402272">
        <a:spcBef>
          <a:spcPts val="600"/>
        </a:spcBef>
        <a:buClr>
          <a:srgbClr val="1A8FFF"/>
        </a:buClr>
        <a:buSzPct val="100000"/>
        <a:buFont typeface="Wingdings"/>
        <a:buChar char="▪"/>
        <a:defRPr sz="2800">
          <a:latin typeface="Arial"/>
          <a:ea typeface="Arial"/>
          <a:cs typeface="Arial"/>
          <a:sym typeface="Arial"/>
        </a:defRPr>
      </a:lvl3pPr>
      <a:lvl4pPr marL="1310569" indent="-446969">
        <a:spcBef>
          <a:spcPts val="600"/>
        </a:spcBef>
        <a:buClr>
          <a:srgbClr val="1A8FFF"/>
        </a:buClr>
        <a:buSzPct val="100000"/>
        <a:buFont typeface="Wingdings"/>
        <a:buChar char="▪"/>
        <a:defRPr sz="2800">
          <a:latin typeface="Arial"/>
          <a:ea typeface="Arial"/>
          <a:cs typeface="Arial"/>
          <a:sym typeface="Arial"/>
        </a:defRPr>
      </a:lvl4pPr>
      <a:lvl5pPr marL="1692275" indent="-400050">
        <a:spcBef>
          <a:spcPts val="600"/>
        </a:spcBef>
        <a:buClr>
          <a:srgbClr val="1A8FFF"/>
        </a:buClr>
        <a:buSzPct val="100000"/>
        <a:buFont typeface="Wingdings"/>
        <a:buChar char="▪"/>
        <a:defRPr sz="2800">
          <a:latin typeface="Arial"/>
          <a:ea typeface="Arial"/>
          <a:cs typeface="Arial"/>
          <a:sym typeface="Arial"/>
        </a:defRPr>
      </a:lvl5pPr>
      <a:lvl6pPr marL="2149475" indent="-400050">
        <a:spcBef>
          <a:spcPts val="600"/>
        </a:spcBef>
        <a:buClr>
          <a:srgbClr val="1A8FFF"/>
        </a:buClr>
        <a:buSzPct val="100000"/>
        <a:buFont typeface="Wingdings"/>
        <a:buChar char="•"/>
        <a:defRPr sz="2800">
          <a:latin typeface="Arial"/>
          <a:ea typeface="Arial"/>
          <a:cs typeface="Arial"/>
          <a:sym typeface="Arial"/>
        </a:defRPr>
      </a:lvl6pPr>
      <a:lvl7pPr marL="2606675" indent="-400050">
        <a:spcBef>
          <a:spcPts val="600"/>
        </a:spcBef>
        <a:buClr>
          <a:srgbClr val="1A8FFF"/>
        </a:buClr>
        <a:buSzPct val="100000"/>
        <a:buFont typeface="Wingdings"/>
        <a:buChar char="•"/>
        <a:defRPr sz="2800">
          <a:latin typeface="Arial"/>
          <a:ea typeface="Arial"/>
          <a:cs typeface="Arial"/>
          <a:sym typeface="Arial"/>
        </a:defRPr>
      </a:lvl7pPr>
      <a:lvl8pPr marL="3063875" indent="-400050">
        <a:spcBef>
          <a:spcPts val="600"/>
        </a:spcBef>
        <a:buClr>
          <a:srgbClr val="1A8FFF"/>
        </a:buClr>
        <a:buSzPct val="100000"/>
        <a:buFont typeface="Wingdings"/>
        <a:buChar char="•"/>
        <a:defRPr sz="2800">
          <a:latin typeface="Arial"/>
          <a:ea typeface="Arial"/>
          <a:cs typeface="Arial"/>
          <a:sym typeface="Arial"/>
        </a:defRPr>
      </a:lvl8pPr>
      <a:lvl9pPr marL="3521075" indent="-400050">
        <a:spcBef>
          <a:spcPts val="600"/>
        </a:spcBef>
        <a:buClr>
          <a:srgbClr val="1A8FFF"/>
        </a:buClr>
        <a:buSzPct val="100000"/>
        <a:buFont typeface="Wingdings"/>
        <a:buChar char="•"/>
        <a:defRPr sz="2800">
          <a:latin typeface="Arial"/>
          <a:ea typeface="Arial"/>
          <a:cs typeface="Arial"/>
          <a:sym typeface="Arial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Myriad Pro"/>
        </a:defRPr>
      </a:lvl1pPr>
      <a:lvl2pPr>
        <a:defRPr>
          <a:solidFill>
            <a:schemeClr val="tx1"/>
          </a:solidFill>
          <a:latin typeface="+mn-lt"/>
          <a:ea typeface="+mn-ea"/>
          <a:cs typeface="+mn-cs"/>
          <a:sym typeface="Myriad Pro"/>
        </a:defRPr>
      </a:lvl2pPr>
      <a:lvl3pPr>
        <a:defRPr>
          <a:solidFill>
            <a:schemeClr val="tx1"/>
          </a:solidFill>
          <a:latin typeface="+mn-lt"/>
          <a:ea typeface="+mn-ea"/>
          <a:cs typeface="+mn-cs"/>
          <a:sym typeface="Myriad Pro"/>
        </a:defRPr>
      </a:lvl3pPr>
      <a:lvl4pPr>
        <a:defRPr>
          <a:solidFill>
            <a:schemeClr val="tx1"/>
          </a:solidFill>
          <a:latin typeface="+mn-lt"/>
          <a:ea typeface="+mn-ea"/>
          <a:cs typeface="+mn-cs"/>
          <a:sym typeface="Myriad Pro"/>
        </a:defRPr>
      </a:lvl4pPr>
      <a:lvl5pPr>
        <a:defRPr>
          <a:solidFill>
            <a:schemeClr val="tx1"/>
          </a:solidFill>
          <a:latin typeface="+mn-lt"/>
          <a:ea typeface="+mn-ea"/>
          <a:cs typeface="+mn-cs"/>
          <a:sym typeface="Myriad Pro"/>
        </a:defRPr>
      </a:lvl5pPr>
      <a:lvl6pPr>
        <a:defRPr>
          <a:solidFill>
            <a:schemeClr val="tx1"/>
          </a:solidFill>
          <a:latin typeface="+mn-lt"/>
          <a:ea typeface="+mn-ea"/>
          <a:cs typeface="+mn-cs"/>
          <a:sym typeface="Myriad Pro"/>
        </a:defRPr>
      </a:lvl6pPr>
      <a:lvl7pPr>
        <a:defRPr>
          <a:solidFill>
            <a:schemeClr val="tx1"/>
          </a:solidFill>
          <a:latin typeface="+mn-lt"/>
          <a:ea typeface="+mn-ea"/>
          <a:cs typeface="+mn-cs"/>
          <a:sym typeface="Myriad Pro"/>
        </a:defRPr>
      </a:lvl7pPr>
      <a:lvl8pPr>
        <a:defRPr>
          <a:solidFill>
            <a:schemeClr val="tx1"/>
          </a:solidFill>
          <a:latin typeface="+mn-lt"/>
          <a:ea typeface="+mn-ea"/>
          <a:cs typeface="+mn-cs"/>
          <a:sym typeface="Myriad Pro"/>
        </a:defRPr>
      </a:lvl8pPr>
      <a:lvl9pPr>
        <a:defRPr>
          <a:solidFill>
            <a:schemeClr val="tx1"/>
          </a:solidFill>
          <a:latin typeface="+mn-lt"/>
          <a:ea typeface="+mn-ea"/>
          <a:cs typeface="+mn-cs"/>
          <a:sym typeface="Myriad Pr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junit-team/junit4/wiki/Test-fixtures" TargetMode="Externa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bmp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mailto:aparkhomenko@luxoft.com" TargetMode="Externa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bmp"/><Relationship Id="rId3" Type="http://schemas.openxmlformats.org/officeDocument/2006/relationships/image" Target="../media/image3.bmp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bmp"/><Relationship Id="rId3" Type="http://schemas.openxmlformats.org/officeDocument/2006/relationships/image" Target="../media/image4.bmp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tobyweston/simple-excel" TargetMode="External"/><Relationship Id="rId3" Type="http://schemas.openxmlformats.org/officeDocument/2006/relationships/hyperlink" Target="https://github.com/hertzsprung/hamcrest-json" TargetMode="External"/><Relationship Id="rId4" Type="http://schemas.openxmlformats.org/officeDocument/2006/relationships/hyperlink" Target="https://code.google.com/p/xml-matchers/" TargetMode="Externa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hyperlink" Target="https://github.com/junit-team/junit4/wiki" TargetMode="Externa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en.wikipedia.org/wiki/Development_cycle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106" name="Shape 106"/>
          <p:cNvSpPr/>
          <p:nvPr>
            <p:ph type="body" idx="4294967295"/>
          </p:nvPr>
        </p:nvSpPr>
        <p:spPr>
          <a:xfrm>
            <a:off x="3967162" y="4562475"/>
            <a:ext cx="4795838" cy="33813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algn="r" defTabSz="777240">
              <a:spcBef>
                <a:spcPts val="500"/>
              </a:spcBef>
              <a:buSzTx/>
              <a:buNone/>
              <a:defRPr sz="17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pPr>
          </a:p>
        </p:txBody>
      </p:sp>
      <p:sp>
        <p:nvSpPr>
          <p:cNvPr id="107" name="Shape 107"/>
          <p:cNvSpPr/>
          <p:nvPr>
            <p:ph type="title" idx="4294967295"/>
          </p:nvPr>
        </p:nvSpPr>
        <p:spPr>
          <a:xfrm>
            <a:off x="3962400" y="2784475"/>
            <a:ext cx="4794250" cy="17526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Introduction to JUnit</a:t>
            </a:r>
          </a:p>
        </p:txBody>
      </p:sp>
      <p:sp>
        <p:nvSpPr>
          <p:cNvPr id="108" name="Shape 108"/>
          <p:cNvSpPr/>
          <p:nvPr/>
        </p:nvSpPr>
        <p:spPr>
          <a:xfrm>
            <a:off x="3967162" y="2371191"/>
            <a:ext cx="4794252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600"/>
              </a:spcBef>
              <a:defRPr sz="2800">
                <a:solidFill>
                  <a:srgbClr val="F36E2B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36E2B"/>
                </a:solidFill>
              </a:rPr>
              <a:t>JVA-011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149" name="Shape 149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JUnit test structure </a:t>
            </a:r>
          </a:p>
        </p:txBody>
      </p:sp>
      <p:graphicFrame>
        <p:nvGraphicFramePr>
          <p:cNvPr id="150" name="Table 150"/>
          <p:cNvGraphicFramePr/>
          <p:nvPr/>
        </p:nvGraphicFramePr>
        <p:xfrm>
          <a:off x="302492" y="710312"/>
          <a:ext cx="8539014" cy="1157046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54000"/>
                <a:gridCol w="8285013"/>
              </a:tblGrid>
              <a:tr h="5785230">
                <a:tc>
                  <a:txBody>
                    <a:bodyPr/>
                    <a:lstStyle/>
                    <a:p>
                      <a:pPr lvl="0" defTabSz="457200">
                        <a:defRPr b="0" i="0"/>
                      </a:pPr>
                      <a:endParaRPr sz="1000">
                        <a:solidFill>
                          <a:srgbClr val="008F00"/>
                        </a:solidFill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  <a:p>
                      <a:pPr lvl="0" defTabSz="457200">
                        <a:defRPr b="0" i="0"/>
                      </a:pPr>
                      <a:br>
                        <a:rPr sz="1000">
                          <a:solidFill>
                            <a:srgbClr val="008F00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>
                          <a:solidFill>
                            <a:srgbClr val="008F00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1</a:t>
                      </a:r>
                      <a:br>
                        <a:rPr sz="1000">
                          <a:solidFill>
                            <a:srgbClr val="008F00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>
                          <a:solidFill>
                            <a:srgbClr val="008F00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2</a:t>
                      </a:r>
                      <a:endParaRPr sz="1000">
                        <a:solidFill>
                          <a:srgbClr val="008F00"/>
                        </a:solidFill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  <a:p>
                      <a:pPr lvl="0" defTabSz="457200">
                        <a:defRPr b="0" i="0"/>
                      </a:pPr>
                      <a:r>
                        <a:rPr sz="1000">
                          <a:solidFill>
                            <a:srgbClr val="008F00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3</a:t>
                      </a:r>
                      <a:endParaRPr sz="1000">
                        <a:solidFill>
                          <a:srgbClr val="008F00"/>
                        </a:solidFill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  <a:p>
                      <a:pPr lvl="0" defTabSz="457200">
                        <a:defRPr b="0" i="0"/>
                      </a:pPr>
                      <a:endParaRPr sz="1000">
                        <a:solidFill>
                          <a:srgbClr val="008F00"/>
                        </a:solidFill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  <a:p>
                      <a:pPr lvl="0" defTabSz="457200">
                        <a:defRPr b="0" i="0"/>
                      </a:pPr>
                      <a:endParaRPr sz="1000">
                        <a:solidFill>
                          <a:srgbClr val="008F00"/>
                        </a:solidFill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  <a:p>
                      <a:pPr lvl="0" defTabSz="457200">
                        <a:defRPr b="0" i="0"/>
                      </a:pPr>
                      <a:r>
                        <a:rPr sz="1000">
                          <a:solidFill>
                            <a:srgbClr val="008F00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4</a:t>
                      </a:r>
                      <a:endParaRPr sz="1000">
                        <a:solidFill>
                          <a:srgbClr val="008F00"/>
                        </a:solidFill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  <a:p>
                      <a:pPr lvl="0" defTabSz="457200">
                        <a:defRPr b="0" i="0"/>
                      </a:pPr>
                      <a:endParaRPr sz="1000">
                        <a:solidFill>
                          <a:srgbClr val="008F00"/>
                        </a:solidFill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  <a:p>
                      <a:pPr lvl="0" defTabSz="457200">
                        <a:defRPr b="0" i="0"/>
                      </a:pPr>
                      <a:r>
                        <a:rPr sz="1000">
                          <a:solidFill>
                            <a:srgbClr val="008F00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5</a:t>
                      </a:r>
                      <a:endParaRPr sz="1000">
                        <a:solidFill>
                          <a:srgbClr val="008F00"/>
                        </a:solidFill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  <a:p>
                      <a:pPr lvl="0" defTabSz="457200">
                        <a:defRPr b="0" i="0"/>
                      </a:pPr>
                      <a:r>
                        <a:rPr sz="1000">
                          <a:solidFill>
                            <a:srgbClr val="008F00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6</a:t>
                      </a:r>
                      <a:endParaRPr sz="1000">
                        <a:solidFill>
                          <a:srgbClr val="008F00"/>
                        </a:solidFill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  <a:p>
                      <a:pPr lvl="0" defTabSz="457200">
                        <a:defRPr b="0" i="0"/>
                      </a:pPr>
                      <a:endParaRPr sz="1000">
                        <a:solidFill>
                          <a:srgbClr val="008F00"/>
                        </a:solidFill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  <a:p>
                      <a:pPr lvl="0" defTabSz="457200">
                        <a:defRPr b="0" i="0"/>
                      </a:pPr>
                      <a:endParaRPr sz="1000">
                        <a:solidFill>
                          <a:srgbClr val="008F00"/>
                        </a:solidFill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  <a:p>
                      <a:pPr lvl="0" defTabSz="457200">
                        <a:defRPr b="0" i="0"/>
                      </a:pPr>
                      <a:endParaRPr sz="1000">
                        <a:solidFill>
                          <a:srgbClr val="008F00"/>
                        </a:solidFill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  <a:p>
                      <a:pPr lvl="0" defTabSz="457200">
                        <a:defRPr b="0" i="0"/>
                      </a:pPr>
                      <a:r>
                        <a:rPr sz="1000">
                          <a:solidFill>
                            <a:srgbClr val="008F00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7</a:t>
                      </a:r>
                      <a:endParaRPr sz="1000">
                        <a:solidFill>
                          <a:srgbClr val="008F00"/>
                        </a:solidFill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  <a:p>
                      <a:pPr lvl="0" defTabSz="457200">
                        <a:defRPr b="0" i="0"/>
                      </a:pPr>
                      <a:r>
                        <a:rPr sz="1000">
                          <a:solidFill>
                            <a:srgbClr val="008F00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8</a:t>
                      </a:r>
                      <a:endParaRPr sz="1000">
                        <a:solidFill>
                          <a:srgbClr val="008F00"/>
                        </a:solidFill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  <a:p>
                      <a:pPr lvl="0" defTabSz="457200">
                        <a:defRPr b="0" i="0"/>
                      </a:pPr>
                      <a:endParaRPr sz="1000">
                        <a:solidFill>
                          <a:srgbClr val="008F00"/>
                        </a:solidFill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  <a:p>
                      <a:pPr lvl="0" defTabSz="457200">
                        <a:defRPr b="0" i="0"/>
                      </a:pPr>
                      <a:endParaRPr sz="1000">
                        <a:solidFill>
                          <a:srgbClr val="008F00"/>
                        </a:solidFill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  <a:p>
                      <a:pPr lvl="0" defTabSz="457200">
                        <a:defRPr b="0" i="0"/>
                      </a:pPr>
                      <a:endParaRPr sz="1000">
                        <a:solidFill>
                          <a:srgbClr val="008F00"/>
                        </a:solidFill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  <a:p>
                      <a:pPr lvl="0" defTabSz="457200">
                        <a:defRPr b="0" i="0"/>
                      </a:pPr>
                      <a:endParaRPr sz="1000">
                        <a:solidFill>
                          <a:srgbClr val="008F00"/>
                        </a:solidFill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  <a:p>
                      <a:pPr lvl="0" defTabSz="457200">
                        <a:defRPr b="0" i="0"/>
                      </a:pPr>
                      <a:endParaRPr sz="1000">
                        <a:solidFill>
                          <a:srgbClr val="008F00"/>
                        </a:solidFill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  <a:p>
                      <a:pPr lvl="0" defTabSz="457200">
                        <a:defRPr b="0" i="0"/>
                      </a:pPr>
                      <a:endParaRPr sz="1000">
                        <a:solidFill>
                          <a:srgbClr val="008F00"/>
                        </a:solidFill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  <a:p>
                      <a:pPr lvl="0" defTabSz="457200">
                        <a:defRPr b="0" i="0"/>
                      </a:pPr>
                      <a:endParaRPr sz="1000">
                        <a:solidFill>
                          <a:srgbClr val="008F00"/>
                        </a:solidFill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  <a:p>
                      <a:pPr lvl="0" defTabSz="457200">
                        <a:defRPr b="0" i="0"/>
                      </a:pPr>
                      <a:endParaRPr sz="1000">
                        <a:solidFill>
                          <a:srgbClr val="008F00"/>
                        </a:solidFill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  <a:p>
                      <a:pPr lvl="0" defTabSz="457200">
                        <a:defRPr b="0" i="0"/>
                      </a:pPr>
                      <a:r>
                        <a:rPr sz="1000">
                          <a:solidFill>
                            <a:srgbClr val="008F00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9</a:t>
                      </a:r>
                      <a:endParaRPr sz="1000">
                        <a:solidFill>
                          <a:srgbClr val="008F00"/>
                        </a:solidFill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457200">
                        <a:defRPr b="0" i="0"/>
                      </a:pPr>
                      <a:r>
                        <a:rPr sz="1000">
                          <a:solidFill>
                            <a:srgbClr val="011993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package </a:t>
                      </a: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io.tc.junit;</a:t>
                      </a:r>
                      <a:b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b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>
                          <a:solidFill>
                            <a:srgbClr val="011993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import </a:t>
                      </a:r>
                      <a:r>
                        <a:rPr sz="1000">
                          <a:solidFill>
                            <a:srgbClr val="3F97FF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org.junit.Test</a:t>
                      </a: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;</a:t>
                      </a:r>
                      <a:b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>
                          <a:solidFill>
                            <a:srgbClr val="011993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import </a:t>
                      </a:r>
                      <a:r>
                        <a:rPr sz="1000">
                          <a:solidFill>
                            <a:srgbClr val="3F97FF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org.junit.runner.RunWith</a:t>
                      </a: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;</a:t>
                      </a:r>
                      <a:b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>
                          <a:solidFill>
                            <a:srgbClr val="011993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import </a:t>
                      </a: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org.junit.runners.JUnit4;</a:t>
                      </a:r>
                      <a:b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>
                          <a:solidFill>
                            <a:srgbClr val="011993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import </a:t>
                      </a: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st.pr.strategy.Person;</a:t>
                      </a:r>
                      <a:b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>
                          <a:solidFill>
                            <a:srgbClr val="011993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import </a:t>
                      </a: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st.pr.validator.ValidationResult;</a:t>
                      </a:r>
                      <a:b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>
                          <a:solidFill>
                            <a:srgbClr val="011993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import </a:t>
                      </a: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st.pr.validator.Validator;</a:t>
                      </a:r>
                      <a:b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>
                          <a:solidFill>
                            <a:srgbClr val="011993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import </a:t>
                      </a: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java.util.Set;</a:t>
                      </a:r>
                      <a:b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>
                          <a:solidFill>
                            <a:srgbClr val="011993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import static </a:t>
                      </a: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org.junit.Assert.assertEquals;</a:t>
                      </a:r>
                      <a:b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b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>
                          <a:solidFill>
                            <a:srgbClr val="3F97FF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@RunWith</a:t>
                      </a: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(JUnit4.</a:t>
                      </a:r>
                      <a:r>
                        <a:rPr sz="1000">
                          <a:solidFill>
                            <a:srgbClr val="011993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class</a:t>
                      </a: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)</a:t>
                      </a:r>
                      <a:b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>
                          <a:solidFill>
                            <a:srgbClr val="011993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public class </a:t>
                      </a: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PersonValidatorTest {</a:t>
                      </a:r>
                      <a:endParaRPr>
                        <a:sym typeface="Helvetica"/>
                      </a:endParaRPr>
                    </a:p>
                    <a:p>
                      <a:pPr lvl="0" defTabSz="457200">
                        <a:defRPr b="0" i="0"/>
                      </a:pPr>
                      <a:br>
                        <a:rPr>
                          <a:sym typeface="Helvetica"/>
                        </a:rPr>
                      </a:b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    </a:t>
                      </a:r>
                      <a:r>
                        <a:rPr sz="1000">
                          <a:solidFill>
                            <a:srgbClr val="011993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private </a:t>
                      </a: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Validator&lt;Person&gt; </a:t>
                      </a:r>
                      <a:r>
                        <a:rPr sz="1000">
                          <a:solidFill>
                            <a:srgbClr val="1F5EB5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validator </a:t>
                      </a: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= PersonMandatoryFieldsValidator.getInstance();</a:t>
                      </a:r>
                      <a:b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b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    </a:t>
                      </a:r>
                      <a:r>
                        <a:rPr sz="1000">
                          <a:solidFill>
                            <a:srgbClr val="3F97FF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@Test</a:t>
                      </a:r>
                      <a:br>
                        <a:rPr sz="1000">
                          <a:solidFill>
                            <a:srgbClr val="3F97FF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>
                          <a:solidFill>
                            <a:srgbClr val="3F97FF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    </a:t>
                      </a:r>
                      <a:r>
                        <a:rPr sz="1000">
                          <a:solidFill>
                            <a:srgbClr val="011993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public void </a:t>
                      </a: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firstNameIsEmpty_validationError() {</a:t>
                      </a:r>
                      <a:b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        Person p = </a:t>
                      </a:r>
                      <a:r>
                        <a:rPr sz="1000">
                          <a:solidFill>
                            <a:srgbClr val="011993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new </a:t>
                      </a: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Person();</a:t>
                      </a:r>
                      <a:b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        p.setFirstName(</a:t>
                      </a:r>
                      <a:r>
                        <a:rPr sz="1000">
                          <a:solidFill>
                            <a:srgbClr val="779DC6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""</a:t>
                      </a: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);</a:t>
                      </a:r>
                      <a:endParaRPr sz="1000">
                        <a:latin typeface="Lucida Console"/>
                        <a:ea typeface="Lucida Console"/>
                        <a:cs typeface="Lucida Console"/>
                        <a:sym typeface="Lucida Console"/>
                      </a:endParaRPr>
                    </a:p>
                    <a:p>
                      <a:pPr lvl="0" defTabSz="457200">
                        <a:defRPr b="0" i="0"/>
                      </a:pPr>
                      <a:b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        </a:t>
                      </a:r>
                      <a:r>
                        <a:rPr sz="1000">
                          <a:solidFill>
                            <a:srgbClr val="1F5EB5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validator</a:t>
                      </a: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.validate(p);</a:t>
                      </a:r>
                      <a:b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b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        Set&lt;ValidationResult&gt; validationErrors = </a:t>
                      </a:r>
                      <a:r>
                        <a:rPr sz="1000">
                          <a:solidFill>
                            <a:srgbClr val="1F5EB5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validator</a:t>
                      </a: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.getErrors();</a:t>
                      </a:r>
                      <a:b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b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        assertEquals(</a:t>
                      </a:r>
                      <a:endParaRPr>
                        <a:sym typeface="Helvetica"/>
                      </a:endParaRPr>
                    </a:p>
                    <a:p>
                      <a:pPr lvl="0" defTabSz="457200">
                        <a:defRPr b="0" i="0"/>
                      </a:pP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                </a:t>
                      </a:r>
                      <a:r>
                        <a:rPr sz="1000">
                          <a:solidFill>
                            <a:srgbClr val="779DC6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"Validation result should be as expected"</a:t>
                      </a: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,</a:t>
                      </a:r>
                      <a:b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                validationErrors.stream()</a:t>
                      </a:r>
                      <a:b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                        .map(ValidationResult::getMessage)</a:t>
                      </a:r>
                      <a:b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                        .filter(m -&gt; m.equals(</a:t>
                      </a:r>
                      <a:r>
                        <a:rPr sz="1000">
                          <a:solidFill>
                            <a:srgbClr val="779DC6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"First name should not be empty"</a:t>
                      </a: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))</a:t>
                      </a:r>
                      <a:b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                        .count(),</a:t>
                      </a:r>
                      <a:b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                </a:t>
                      </a:r>
                      <a:r>
                        <a:rPr sz="1000">
                          <a:solidFill>
                            <a:srgbClr val="0433FF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1</a:t>
                      </a: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);</a:t>
                      </a:r>
                      <a:b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</a:b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    }</a:t>
                      </a:r>
                      <a:endParaRPr>
                        <a:sym typeface="Helvetica"/>
                      </a:endParaRPr>
                    </a:p>
                    <a:p>
                      <a:pPr lvl="0" defTabSz="457200">
                        <a:defRPr b="0" i="0"/>
                      </a:pP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>}</a:t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785230">
                <a:tc>
                  <a:txBody>
                    <a:bodyPr/>
                    <a:lstStyle/>
                    <a:p>
                      <a:pPr lvl="0" defTabSz="457200">
                        <a:defRPr b="0" i="0"/>
                      </a:pPr>
                      <a:r>
                        <a:rPr sz="1000">
                          <a:solidFill>
                            <a:srgbClr val="008F00"/>
                          </a:solidFill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/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r>
                        <a:rPr sz="1000">
                          <a:latin typeface="Lucida Console"/>
                          <a:ea typeface="Lucida Console"/>
                          <a:cs typeface="Lucida Console"/>
                          <a:sym typeface="Lucida Console"/>
                        </a:rPr>
                        <a:t/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53" name="Group 153"/>
          <p:cNvGrpSpPr/>
          <p:nvPr/>
        </p:nvGrpSpPr>
        <p:grpSpPr>
          <a:xfrm>
            <a:off x="2895600" y="2955754"/>
            <a:ext cx="3495118" cy="219162"/>
            <a:chOff x="0" y="0"/>
            <a:chExt cx="3495117" cy="219161"/>
          </a:xfrm>
        </p:grpSpPr>
        <p:sp>
          <p:nvSpPr>
            <p:cNvPr id="151" name="Shape 151"/>
            <p:cNvSpPr/>
            <p:nvPr/>
          </p:nvSpPr>
          <p:spPr>
            <a:xfrm>
              <a:off x="0" y="0"/>
              <a:ext cx="3495118" cy="201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69" y="0"/>
                  </a:moveTo>
                  <a:cubicBezTo>
                    <a:pt x="2019" y="0"/>
                    <a:pt x="1815" y="1829"/>
                    <a:pt x="1815" y="4085"/>
                  </a:cubicBezTo>
                  <a:lnTo>
                    <a:pt x="1815" y="6638"/>
                  </a:lnTo>
                  <a:lnTo>
                    <a:pt x="0" y="11106"/>
                  </a:lnTo>
                  <a:lnTo>
                    <a:pt x="1815" y="15574"/>
                  </a:lnTo>
                  <a:lnTo>
                    <a:pt x="1815" y="17515"/>
                  </a:lnTo>
                  <a:cubicBezTo>
                    <a:pt x="1815" y="19771"/>
                    <a:pt x="2019" y="21600"/>
                    <a:pt x="2269" y="21600"/>
                  </a:cubicBezTo>
                  <a:lnTo>
                    <a:pt x="21146" y="21600"/>
                  </a:lnTo>
                  <a:cubicBezTo>
                    <a:pt x="21397" y="21600"/>
                    <a:pt x="21600" y="19771"/>
                    <a:pt x="21600" y="17515"/>
                  </a:cubicBezTo>
                  <a:lnTo>
                    <a:pt x="21600" y="4085"/>
                  </a:lnTo>
                  <a:cubicBezTo>
                    <a:pt x="21600" y="1829"/>
                    <a:pt x="21397" y="0"/>
                    <a:pt x="21146" y="0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rgbClr val="004281"/>
              </a:solidFill>
              <a:prstDash val="solid"/>
              <a:miter lim="400000"/>
            </a:ln>
            <a:effectLst>
              <a:outerShdw sx="100000" sy="100000" kx="0" ky="0" algn="b" rotWithShape="0" blurRad="127000" dist="0" dir="270000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>
                  <a:latin typeface="Corsiva Hebrew"/>
                  <a:ea typeface="Corsiva Hebrew"/>
                  <a:cs typeface="Corsiva Hebrew"/>
                  <a:sym typeface="Corsiva Hebrew"/>
                </a:defRPr>
              </a:pPr>
            </a:p>
          </p:txBody>
        </p:sp>
        <p:sp>
          <p:nvSpPr>
            <p:cNvPr id="152" name="Shape 152"/>
            <p:cNvSpPr/>
            <p:nvPr/>
          </p:nvSpPr>
          <p:spPr>
            <a:xfrm>
              <a:off x="0" y="0"/>
              <a:ext cx="3495117" cy="2191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1300">
                  <a:solidFill>
                    <a:srgbClr val="005493"/>
                  </a:solidFill>
                  <a:latin typeface="Corsiva Hebrew"/>
                  <a:ea typeface="Corsiva Hebrew"/>
                  <a:cs typeface="Corsiva Hebrew"/>
                  <a:sym typeface="Corsiva Hebrew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300">
                  <a:solidFill>
                    <a:srgbClr val="005493"/>
                  </a:solidFill>
                </a:rPr>
                <a:t>Test class for the target class</a:t>
              </a:r>
            </a:p>
          </p:txBody>
        </p:sp>
      </p:grpSp>
      <p:grpSp>
        <p:nvGrpSpPr>
          <p:cNvPr id="156" name="Group 156"/>
          <p:cNvGrpSpPr/>
          <p:nvPr/>
        </p:nvGrpSpPr>
        <p:grpSpPr>
          <a:xfrm>
            <a:off x="1529319" y="3531344"/>
            <a:ext cx="3383362" cy="335758"/>
            <a:chOff x="0" y="0"/>
            <a:chExt cx="3383360" cy="335757"/>
          </a:xfrm>
        </p:grpSpPr>
        <p:sp>
          <p:nvSpPr>
            <p:cNvPr id="154" name="Shape 154"/>
            <p:cNvSpPr/>
            <p:nvPr/>
          </p:nvSpPr>
          <p:spPr>
            <a:xfrm>
              <a:off x="-1" y="0"/>
              <a:ext cx="3383362" cy="335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7" y="0"/>
                  </a:moveTo>
                  <a:cubicBezTo>
                    <a:pt x="1803" y="0"/>
                    <a:pt x="1622" y="1829"/>
                    <a:pt x="1622" y="4085"/>
                  </a:cubicBezTo>
                  <a:lnTo>
                    <a:pt x="1622" y="6638"/>
                  </a:lnTo>
                  <a:lnTo>
                    <a:pt x="0" y="11106"/>
                  </a:lnTo>
                  <a:lnTo>
                    <a:pt x="1622" y="15574"/>
                  </a:lnTo>
                  <a:lnTo>
                    <a:pt x="1622" y="17515"/>
                  </a:lnTo>
                  <a:cubicBezTo>
                    <a:pt x="1622" y="19771"/>
                    <a:pt x="1803" y="21600"/>
                    <a:pt x="2027" y="21600"/>
                  </a:cubicBezTo>
                  <a:lnTo>
                    <a:pt x="21195" y="21600"/>
                  </a:lnTo>
                  <a:cubicBezTo>
                    <a:pt x="21418" y="21600"/>
                    <a:pt x="21600" y="19771"/>
                    <a:pt x="21600" y="17515"/>
                  </a:cubicBezTo>
                  <a:lnTo>
                    <a:pt x="21600" y="4085"/>
                  </a:lnTo>
                  <a:cubicBezTo>
                    <a:pt x="21600" y="1829"/>
                    <a:pt x="21418" y="0"/>
                    <a:pt x="21195" y="0"/>
                  </a:cubicBezTo>
                  <a:lnTo>
                    <a:pt x="2027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rgbClr val="004281"/>
              </a:solidFill>
              <a:prstDash val="solid"/>
              <a:miter lim="400000"/>
            </a:ln>
            <a:effectLst>
              <a:outerShdw sx="100000" sy="100000" kx="0" ky="0" algn="b" rotWithShape="0" blurRad="127000" dist="0" dir="270000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Corsiva Hebrew"/>
                  <a:ea typeface="Corsiva Hebrew"/>
                  <a:cs typeface="Corsiva Hebrew"/>
                  <a:sym typeface="Corsiva Hebrew"/>
                </a:defRPr>
              </a:pPr>
            </a:p>
          </p:txBody>
        </p:sp>
        <p:sp>
          <p:nvSpPr>
            <p:cNvPr id="155" name="Shape 155"/>
            <p:cNvSpPr/>
            <p:nvPr/>
          </p:nvSpPr>
          <p:spPr>
            <a:xfrm>
              <a:off x="-1" y="-1"/>
              <a:ext cx="3383362" cy="2191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1300">
                  <a:solidFill>
                    <a:srgbClr val="005493"/>
                  </a:solidFill>
                  <a:latin typeface="Corsiva Hebrew"/>
                  <a:ea typeface="Corsiva Hebrew"/>
                  <a:cs typeface="Corsiva Hebrew"/>
                  <a:sym typeface="Corsiva Hebrew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300">
                  <a:solidFill>
                    <a:srgbClr val="005493"/>
                  </a:solidFill>
                </a:rPr>
                <a:t>Method is considered as test by JUnit</a:t>
              </a:r>
            </a:p>
          </p:txBody>
        </p:sp>
      </p:grpSp>
      <p:grpSp>
        <p:nvGrpSpPr>
          <p:cNvPr id="159" name="Group 159"/>
          <p:cNvGrpSpPr/>
          <p:nvPr/>
        </p:nvGrpSpPr>
        <p:grpSpPr>
          <a:xfrm>
            <a:off x="5742251" y="5152132"/>
            <a:ext cx="3383362" cy="335758"/>
            <a:chOff x="0" y="0"/>
            <a:chExt cx="3383360" cy="335757"/>
          </a:xfrm>
        </p:grpSpPr>
        <p:sp>
          <p:nvSpPr>
            <p:cNvPr id="157" name="Shape 157"/>
            <p:cNvSpPr/>
            <p:nvPr/>
          </p:nvSpPr>
          <p:spPr>
            <a:xfrm>
              <a:off x="0" y="0"/>
              <a:ext cx="3383361" cy="335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27" y="0"/>
                  </a:moveTo>
                  <a:cubicBezTo>
                    <a:pt x="1803" y="0"/>
                    <a:pt x="1622" y="1829"/>
                    <a:pt x="1622" y="4085"/>
                  </a:cubicBezTo>
                  <a:lnTo>
                    <a:pt x="1622" y="6638"/>
                  </a:lnTo>
                  <a:lnTo>
                    <a:pt x="0" y="11106"/>
                  </a:lnTo>
                  <a:lnTo>
                    <a:pt x="1622" y="15574"/>
                  </a:lnTo>
                  <a:lnTo>
                    <a:pt x="1622" y="17515"/>
                  </a:lnTo>
                  <a:cubicBezTo>
                    <a:pt x="1622" y="19771"/>
                    <a:pt x="1803" y="21600"/>
                    <a:pt x="2027" y="21600"/>
                  </a:cubicBezTo>
                  <a:lnTo>
                    <a:pt x="21195" y="21600"/>
                  </a:lnTo>
                  <a:cubicBezTo>
                    <a:pt x="21418" y="21600"/>
                    <a:pt x="21600" y="19771"/>
                    <a:pt x="21600" y="17515"/>
                  </a:cubicBezTo>
                  <a:lnTo>
                    <a:pt x="21600" y="4085"/>
                  </a:lnTo>
                  <a:cubicBezTo>
                    <a:pt x="21600" y="1829"/>
                    <a:pt x="21418" y="0"/>
                    <a:pt x="21195" y="0"/>
                  </a:cubicBezTo>
                  <a:lnTo>
                    <a:pt x="2027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rgbClr val="004281"/>
              </a:solidFill>
              <a:prstDash val="solid"/>
              <a:miter lim="400000"/>
            </a:ln>
            <a:effectLst>
              <a:outerShdw sx="100000" sy="100000" kx="0" ky="0" algn="b" rotWithShape="0" blurRad="127000" dist="0" dir="270000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Corsiva Hebrew"/>
                  <a:ea typeface="Corsiva Hebrew"/>
                  <a:cs typeface="Corsiva Hebrew"/>
                  <a:sym typeface="Corsiva Hebrew"/>
                </a:defRPr>
              </a:pPr>
            </a:p>
          </p:txBody>
        </p:sp>
        <p:sp>
          <p:nvSpPr>
            <p:cNvPr id="158" name="Shape 158"/>
            <p:cNvSpPr/>
            <p:nvPr/>
          </p:nvSpPr>
          <p:spPr>
            <a:xfrm>
              <a:off x="0" y="-1"/>
              <a:ext cx="3383361" cy="2191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1300">
                  <a:solidFill>
                    <a:srgbClr val="005493"/>
                  </a:solidFill>
                  <a:latin typeface="Corsiva Hebrew"/>
                  <a:ea typeface="Corsiva Hebrew"/>
                  <a:cs typeface="Corsiva Hebrew"/>
                  <a:sym typeface="Corsiva Hebrew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300">
                  <a:solidFill>
                    <a:srgbClr val="005493"/>
                  </a:solidFill>
                </a:rPr>
                <a:t>Checking whether result is expected</a:t>
              </a:r>
            </a:p>
          </p:txBody>
        </p:sp>
      </p:grpSp>
      <p:grpSp>
        <p:nvGrpSpPr>
          <p:cNvPr id="162" name="Group 162"/>
          <p:cNvGrpSpPr/>
          <p:nvPr/>
        </p:nvGrpSpPr>
        <p:grpSpPr>
          <a:xfrm>
            <a:off x="3729197" y="1346944"/>
            <a:ext cx="3854849" cy="335758"/>
            <a:chOff x="0" y="0"/>
            <a:chExt cx="3854848" cy="335757"/>
          </a:xfrm>
        </p:grpSpPr>
        <p:sp>
          <p:nvSpPr>
            <p:cNvPr id="160" name="Shape 160"/>
            <p:cNvSpPr/>
            <p:nvPr/>
          </p:nvSpPr>
          <p:spPr>
            <a:xfrm>
              <a:off x="-1" y="0"/>
              <a:ext cx="3854849" cy="335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79" y="0"/>
                  </a:moveTo>
                  <a:cubicBezTo>
                    <a:pt x="1583" y="0"/>
                    <a:pt x="1423" y="1829"/>
                    <a:pt x="1423" y="4085"/>
                  </a:cubicBezTo>
                  <a:lnTo>
                    <a:pt x="1423" y="6638"/>
                  </a:lnTo>
                  <a:lnTo>
                    <a:pt x="0" y="11106"/>
                  </a:lnTo>
                  <a:lnTo>
                    <a:pt x="1423" y="15574"/>
                  </a:lnTo>
                  <a:lnTo>
                    <a:pt x="1423" y="17515"/>
                  </a:lnTo>
                  <a:cubicBezTo>
                    <a:pt x="1423" y="19771"/>
                    <a:pt x="1583" y="21600"/>
                    <a:pt x="1779" y="21600"/>
                  </a:cubicBezTo>
                  <a:lnTo>
                    <a:pt x="21244" y="21600"/>
                  </a:lnTo>
                  <a:cubicBezTo>
                    <a:pt x="21441" y="21600"/>
                    <a:pt x="21600" y="19771"/>
                    <a:pt x="21600" y="17515"/>
                  </a:cubicBezTo>
                  <a:lnTo>
                    <a:pt x="21600" y="4085"/>
                  </a:lnTo>
                  <a:cubicBezTo>
                    <a:pt x="21600" y="1829"/>
                    <a:pt x="21441" y="0"/>
                    <a:pt x="21244" y="0"/>
                  </a:cubicBezTo>
                  <a:lnTo>
                    <a:pt x="1779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rgbClr val="004281"/>
              </a:solidFill>
              <a:prstDash val="solid"/>
              <a:miter lim="400000"/>
            </a:ln>
            <a:effectLst>
              <a:outerShdw sx="100000" sy="100000" kx="0" ky="0" algn="b" rotWithShape="0" blurRad="127000" dist="0" dir="270000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Corsiva Hebrew"/>
                  <a:ea typeface="Corsiva Hebrew"/>
                  <a:cs typeface="Corsiva Hebrew"/>
                  <a:sym typeface="Corsiva Hebrew"/>
                </a:defRPr>
              </a:pPr>
            </a:p>
          </p:txBody>
        </p:sp>
        <p:sp>
          <p:nvSpPr>
            <p:cNvPr id="161" name="Shape 161"/>
            <p:cNvSpPr/>
            <p:nvPr/>
          </p:nvSpPr>
          <p:spPr>
            <a:xfrm>
              <a:off x="-1" y="-1"/>
              <a:ext cx="3854850" cy="2191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sz="1300">
                  <a:solidFill>
                    <a:srgbClr val="005493"/>
                  </a:solidFill>
                  <a:latin typeface="Corsiva Hebrew"/>
                  <a:ea typeface="Corsiva Hebrew"/>
                  <a:cs typeface="Corsiva Hebrew"/>
                  <a:sym typeface="Corsiva Hebrew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300">
                  <a:solidFill>
                    <a:srgbClr val="005493"/>
                  </a:solidFill>
                </a:rPr>
                <a:t>The standard runners are all in this package</a:t>
              </a:r>
            </a:p>
          </p:txBody>
        </p:sp>
      </p:grpSp>
      <p:pic>
        <p:nvPicPr>
          <p:cNvPr id="163" name="image2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2934" y="2894104"/>
            <a:ext cx="1482666" cy="306296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166" name="Shape 166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Running the test</a:t>
            </a:r>
          </a:p>
        </p:txBody>
      </p:sp>
      <p:graphicFrame>
        <p:nvGraphicFramePr>
          <p:cNvPr id="167" name="Table 167"/>
          <p:cNvGraphicFramePr/>
          <p:nvPr/>
        </p:nvGraphicFramePr>
        <p:xfrm>
          <a:off x="3949700" y="7397750"/>
          <a:ext cx="254000" cy="10018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r>
                        <a:rPr b="1" i="1" sz="2000">
                          <a:sym typeface="Helvetica"/>
                        </a:rPr>
                        <a:t/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170" name="Group 170"/>
          <p:cNvGrpSpPr/>
          <p:nvPr/>
        </p:nvGrpSpPr>
        <p:grpSpPr>
          <a:xfrm>
            <a:off x="338385" y="1041400"/>
            <a:ext cx="8661004" cy="672307"/>
            <a:chOff x="0" y="0"/>
            <a:chExt cx="8661003" cy="672306"/>
          </a:xfrm>
        </p:grpSpPr>
        <p:sp>
          <p:nvSpPr>
            <p:cNvPr id="168" name="Shape 168"/>
            <p:cNvSpPr/>
            <p:nvPr/>
          </p:nvSpPr>
          <p:spPr>
            <a:xfrm>
              <a:off x="0" y="0"/>
              <a:ext cx="8661004" cy="672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sx="100000" sy="100000" kx="0" ky="0" algn="b" rotWithShape="0" blurRad="127000" dist="0" dir="270000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>
                  <a:latin typeface="Courier"/>
                  <a:ea typeface="Courier"/>
                  <a:cs typeface="Courier"/>
                  <a:sym typeface="Courier"/>
                </a:defRPr>
              </a:pPr>
            </a:p>
          </p:txBody>
        </p:sp>
        <p:sp>
          <p:nvSpPr>
            <p:cNvPr id="169" name="Shape 169"/>
            <p:cNvSpPr/>
            <p:nvPr/>
          </p:nvSpPr>
          <p:spPr>
            <a:xfrm>
              <a:off x="0" y="0"/>
              <a:ext cx="8661004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457200">
                <a:defRPr sz="16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 lvl="0">
                <a:defRPr sz="1800"/>
              </a:pPr>
              <a:r>
                <a:rPr sz="1600"/>
                <a:t>bash-3.2$ javac -cp .:junit-4.12.jar -sourcepath lessons/src/ lessons/src/io/tc/junit/PersonValidatorTest.java -Xlint:unchecked -d out</a:t>
              </a:r>
            </a:p>
          </p:txBody>
        </p:sp>
      </p:grpSp>
      <p:grpSp>
        <p:nvGrpSpPr>
          <p:cNvPr id="173" name="Group 173"/>
          <p:cNvGrpSpPr/>
          <p:nvPr/>
        </p:nvGrpSpPr>
        <p:grpSpPr>
          <a:xfrm>
            <a:off x="338385" y="2044699"/>
            <a:ext cx="8661004" cy="2194969"/>
            <a:chOff x="0" y="0"/>
            <a:chExt cx="8661003" cy="2194967"/>
          </a:xfrm>
        </p:grpSpPr>
        <p:sp>
          <p:nvSpPr>
            <p:cNvPr id="171" name="Shape 171"/>
            <p:cNvSpPr/>
            <p:nvPr/>
          </p:nvSpPr>
          <p:spPr>
            <a:xfrm>
              <a:off x="0" y="0"/>
              <a:ext cx="8661004" cy="21949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sx="100000" sy="100000" kx="0" ky="0" algn="b" rotWithShape="0" blurRad="127000" dist="0" dir="270000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2" name="Shape 172"/>
            <p:cNvSpPr/>
            <p:nvPr/>
          </p:nvSpPr>
          <p:spPr>
            <a:xfrm>
              <a:off x="0" y="0"/>
              <a:ext cx="8661004" cy="193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defTabSz="457200"/>
              <a:r>
                <a:rPr sz="1600">
                  <a:latin typeface="Courier"/>
                  <a:ea typeface="Courier"/>
                  <a:cs typeface="Courier"/>
                  <a:sym typeface="Courier"/>
                </a:rPr>
                <a:t>bash-3.2$ java -cp out:junit-4.12.jar:hamcrest-core-1.3.jar org.junit.runner.JUnitCore io.tc.junit.PersonValidatorTest 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/>
              <a:endParaRPr sz="1600">
                <a:latin typeface="Courier"/>
                <a:ea typeface="Courier"/>
                <a:cs typeface="Courier"/>
                <a:sym typeface="Courier"/>
              </a:endParaRPr>
            </a:p>
            <a:p>
              <a:pPr lvl="0" defTabSz="457200"/>
              <a:r>
                <a:rPr sz="1600">
                  <a:latin typeface="Courier"/>
                  <a:ea typeface="Courier"/>
                  <a:cs typeface="Courier"/>
                  <a:sym typeface="Courier"/>
                </a:rPr>
                <a:t>JUnit version 4.12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/>
              <a:r>
                <a:rPr sz="1600">
                  <a:latin typeface="Courier"/>
                  <a:ea typeface="Courier"/>
                  <a:cs typeface="Courier"/>
                  <a:sym typeface="Courier"/>
                </a:rPr>
                <a:t>.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/>
              <a:r>
                <a:rPr sz="1600">
                  <a:latin typeface="Courier"/>
                  <a:ea typeface="Courier"/>
                  <a:cs typeface="Courier"/>
                  <a:sym typeface="Courier"/>
                </a:rPr>
                <a:t>Time: 0,04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/>
              <a:endParaRPr sz="1600">
                <a:latin typeface="Courier"/>
                <a:ea typeface="Courier"/>
                <a:cs typeface="Courier"/>
                <a:sym typeface="Courier"/>
              </a:endParaRPr>
            </a:p>
            <a:p>
              <a:pPr lvl="0" defTabSz="457200"/>
              <a:r>
                <a:rPr sz="1600">
                  <a:latin typeface="Courier"/>
                  <a:ea typeface="Courier"/>
                  <a:cs typeface="Courier"/>
                  <a:sym typeface="Courier"/>
                </a:rPr>
                <a:t>OK (1 test)</a:t>
              </a:r>
            </a:p>
          </p:txBody>
        </p:sp>
      </p:grp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176" name="Shape 176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Running the test in IDE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179" name="Shape 179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b="1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1F497D"/>
                </a:solidFill>
              </a:rPr>
              <a:t>JUnit basics</a:t>
            </a:r>
          </a:p>
        </p:txBody>
      </p:sp>
      <p:graphicFrame>
        <p:nvGraphicFramePr>
          <p:cNvPr id="180" name="Table 180"/>
          <p:cNvGraphicFramePr/>
          <p:nvPr/>
        </p:nvGraphicFramePr>
        <p:xfrm>
          <a:off x="3949700" y="7397750"/>
          <a:ext cx="254000" cy="10018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r>
                        <a:rPr b="1" i="1" sz="2000">
                          <a:sym typeface="Helvetica"/>
                        </a:rPr>
                        <a:t/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81" name="Shape 181"/>
          <p:cNvSpPr/>
          <p:nvPr>
            <p:ph type="body" idx="4294967295"/>
          </p:nvPr>
        </p:nvSpPr>
        <p:spPr>
          <a:xfrm>
            <a:off x="631825" y="1165225"/>
            <a:ext cx="7880350" cy="53022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95300" indent="-495300" defTabSz="457200">
              <a:spcBef>
                <a:spcPts val="0"/>
              </a:spcBef>
              <a:defRPr sz="1800"/>
            </a:pPr>
            <a:r>
              <a:rPr sz="26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Each java method which represents a single test is marked as </a:t>
            </a:r>
            <a:r>
              <a:rPr sz="26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@Test</a:t>
            </a:r>
          </a:p>
          <a:p>
            <a:pPr lvl="0" defTabSz="457200">
              <a:spcBef>
                <a:spcPts val="0"/>
              </a:spcBef>
              <a:defRPr sz="1800"/>
            </a:pPr>
            <a:endParaRPr sz="2600">
              <a:solidFill>
                <a:srgbClr val="94175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495300" indent="-495300" defTabSz="457200">
              <a:spcBef>
                <a:spcPts val="0"/>
              </a:spcBef>
              <a:defRPr sz="1800"/>
            </a:pPr>
            <a:r>
              <a:rPr sz="26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Different</a:t>
            </a:r>
            <a:r>
              <a:rPr sz="26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 Test Runners </a:t>
            </a:r>
            <a:r>
              <a:rPr sz="26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are used to execute the test</a:t>
            </a:r>
          </a:p>
          <a:p>
            <a:pPr lvl="0" defTabSz="457200">
              <a:spcBef>
                <a:spcPts val="0"/>
              </a:spcBef>
              <a:defRPr sz="1800"/>
            </a:pPr>
            <a:endParaRPr sz="260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495300" indent="-495300" defTabSz="457200">
              <a:spcBef>
                <a:spcPts val="0"/>
              </a:spcBef>
              <a:defRPr sz="1800"/>
            </a:pPr>
            <a:r>
              <a:rPr sz="26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Test could be ignored using </a:t>
            </a:r>
            <a:r>
              <a:rPr sz="26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@Ignore</a:t>
            </a:r>
            <a:r>
              <a:rPr sz="26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 annotation.</a:t>
            </a:r>
          </a:p>
          <a:p>
            <a:pPr lvl="0" defTabSz="457200">
              <a:spcBef>
                <a:spcPts val="0"/>
              </a:spcBef>
              <a:defRPr sz="1800"/>
            </a:pPr>
            <a:endParaRPr sz="260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495300" indent="-495300" defTabSz="457200">
              <a:spcBef>
                <a:spcPts val="0"/>
              </a:spcBef>
              <a:defRPr sz="1800"/>
            </a:pPr>
            <a:r>
              <a:rPr sz="26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Expected and actual results compares using </a:t>
            </a:r>
            <a:r>
              <a:rPr sz="26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Assertions — assertTrue, assertEquals</a:t>
            </a:r>
            <a:r>
              <a:rPr sz="26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, etc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184" name="Shape 184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b="1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1F497D"/>
                </a:solidFill>
              </a:rPr>
              <a:t>Test fixtures</a:t>
            </a:r>
          </a:p>
        </p:txBody>
      </p:sp>
      <p:graphicFrame>
        <p:nvGraphicFramePr>
          <p:cNvPr id="185" name="Table 185"/>
          <p:cNvGraphicFramePr/>
          <p:nvPr/>
        </p:nvGraphicFramePr>
        <p:xfrm>
          <a:off x="3949700" y="7397750"/>
          <a:ext cx="254000" cy="10018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r>
                        <a:rPr b="1" i="1" sz="2000">
                          <a:sym typeface="Helvetica"/>
                        </a:rPr>
                        <a:t/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86" name="Shape 186"/>
          <p:cNvSpPr/>
          <p:nvPr>
            <p:ph type="body" idx="4294967295"/>
          </p:nvPr>
        </p:nvSpPr>
        <p:spPr>
          <a:xfrm>
            <a:off x="631825" y="1165225"/>
            <a:ext cx="7880350" cy="53022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57200" indent="-457200" defTabSz="457200">
              <a:spcBef>
                <a:spcPts val="0"/>
              </a:spcBef>
              <a:defRPr sz="1800"/>
            </a:pPr>
            <a:r>
              <a:rPr sz="24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Text </a:t>
            </a:r>
            <a:r>
              <a:rPr b="1" sz="24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fixture</a:t>
            </a:r>
            <a:r>
              <a:rPr sz="24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 is a fixed state of a set of objects used as a baseline for running tests.</a:t>
            </a:r>
          </a:p>
          <a:p>
            <a:pPr lvl="0" defTabSz="457200">
              <a:spcBef>
                <a:spcPts val="0"/>
              </a:spcBef>
              <a:defRPr sz="1800"/>
            </a:pPr>
            <a:endParaRPr sz="240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457200" indent="-457200" defTabSz="457200">
              <a:spcBef>
                <a:spcPts val="0"/>
              </a:spcBef>
              <a:defRPr sz="1800"/>
            </a:pPr>
            <a:r>
              <a:rPr b="1" sz="24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Examples</a:t>
            </a:r>
            <a:r>
              <a:rPr sz="24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</a:p>
          <a:p>
            <a:pPr lvl="1" marL="734306" indent="-446969" defTabSz="457200">
              <a:spcBef>
                <a:spcPts val="0"/>
              </a:spcBef>
              <a:defRPr sz="1800"/>
            </a:pPr>
            <a:r>
              <a:rPr sz="24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preparation of input data and setup/creation of fake or mock objects</a:t>
            </a:r>
          </a:p>
          <a:p>
            <a:pPr lvl="0" defTabSz="457200">
              <a:spcBef>
                <a:spcPts val="0"/>
              </a:spcBef>
              <a:defRPr sz="1800"/>
            </a:pPr>
            <a:endParaRPr sz="240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1" marL="734306" indent="-446969" defTabSz="457200">
              <a:spcBef>
                <a:spcPts val="0"/>
              </a:spcBef>
              <a:defRPr sz="1800"/>
            </a:pPr>
            <a:r>
              <a:rPr sz="24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loading a database with a specific, known set of data</a:t>
            </a:r>
          </a:p>
          <a:p>
            <a:pPr lvl="0" defTabSz="457200">
              <a:spcBef>
                <a:spcPts val="0"/>
              </a:spcBef>
              <a:defRPr sz="1800"/>
            </a:pPr>
            <a:endParaRPr sz="240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1" marL="734306" indent="-446969" defTabSz="457200">
              <a:spcBef>
                <a:spcPts val="0"/>
              </a:spcBef>
              <a:defRPr sz="1800"/>
            </a:pPr>
            <a:r>
              <a:rPr sz="24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copying a specific known set of files creating a test fixture will create a set of objects initialized to certain states.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189" name="Shape 189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b="1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1F497D"/>
                </a:solidFill>
              </a:rPr>
              <a:t>Test fixtures</a:t>
            </a:r>
          </a:p>
        </p:txBody>
      </p:sp>
      <p:graphicFrame>
        <p:nvGraphicFramePr>
          <p:cNvPr id="190" name="Table 190"/>
          <p:cNvGraphicFramePr/>
          <p:nvPr/>
        </p:nvGraphicFramePr>
        <p:xfrm>
          <a:off x="3949700" y="7397750"/>
          <a:ext cx="254000" cy="10018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r>
                        <a:rPr b="1" i="1" sz="2000">
                          <a:sym typeface="Helvetica"/>
                        </a:rPr>
                        <a:t/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91" name="Shape 191"/>
          <p:cNvSpPr/>
          <p:nvPr>
            <p:ph type="body" idx="4294967295"/>
          </p:nvPr>
        </p:nvSpPr>
        <p:spPr>
          <a:xfrm>
            <a:off x="631825" y="1165225"/>
            <a:ext cx="7880350" cy="53022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33400" indent="-533400" defTabSz="457200">
              <a:spcBef>
                <a:spcPts val="0"/>
              </a:spcBef>
              <a:defRPr sz="1800"/>
            </a:pP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Test classes can have fixture</a:t>
            </a: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1" marL="808801" indent="-521464" defTabSz="457200">
              <a:spcBef>
                <a:spcPts val="0"/>
              </a:spcBef>
              <a:defRPr sz="1800"/>
            </a:pP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run before or after every test</a:t>
            </a: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1" marL="808801" indent="-521464" defTabSz="457200">
              <a:spcBef>
                <a:spcPts val="0"/>
              </a:spcBef>
              <a:defRPr sz="1800"/>
            </a:pP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run before and after only once for all test methods in a class</a:t>
            </a:r>
          </a:p>
          <a:p>
            <a:pPr lvl="1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533400" indent="-533400" defTabSz="457200">
              <a:spcBef>
                <a:spcPts val="0"/>
              </a:spcBef>
              <a:defRPr sz="1800"/>
            </a:pP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Fixtures:</a:t>
            </a:r>
          </a:p>
          <a:p>
            <a:pPr lvl="1" marL="808801" indent="-521464" defTabSz="457200">
              <a:spcBef>
                <a:spcPts val="0"/>
              </a:spcBef>
              <a:defRPr sz="1800"/>
            </a:pP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class-level: </a:t>
            </a:r>
            <a:r>
              <a:rPr sz="28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@BeforeClass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sz="28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@AfterClass</a:t>
            </a: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1" marL="808801" indent="-521464" defTabSz="457200">
              <a:spcBef>
                <a:spcPts val="0"/>
              </a:spcBef>
              <a:defRPr sz="1800"/>
            </a:pP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method-level: </a:t>
            </a:r>
            <a:r>
              <a:rPr sz="28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@Before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sz="28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@After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194" name="Shape 194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Test fixtures</a:t>
            </a:r>
          </a:p>
        </p:txBody>
      </p:sp>
      <p:graphicFrame>
        <p:nvGraphicFramePr>
          <p:cNvPr id="195" name="Table 195"/>
          <p:cNvGraphicFramePr/>
          <p:nvPr/>
        </p:nvGraphicFramePr>
        <p:xfrm>
          <a:off x="3949700" y="7397750"/>
          <a:ext cx="254000" cy="10018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r>
                        <a:rPr b="1" i="1" sz="2000">
                          <a:sym typeface="Helvetica"/>
                        </a:rPr>
                        <a:t/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96" name="Shape 196"/>
          <p:cNvSpPr/>
          <p:nvPr>
            <p:ph type="body" idx="4294967295"/>
          </p:nvPr>
        </p:nvSpPr>
        <p:spPr>
          <a:xfrm>
            <a:off x="631825" y="1165225"/>
            <a:ext cx="7880350" cy="53022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00050" indent="-400050" defTabSz="457200">
              <a:spcBef>
                <a:spcPts val="0"/>
              </a:spcBef>
              <a:defRPr sz="1800"/>
            </a:pPr>
            <a:r>
              <a:rPr sz="2800">
                <a:solidFill>
                  <a:srgbClr val="003567"/>
                </a:solidFill>
              </a:rPr>
              <a:t>Examples</a:t>
            </a:r>
          </a:p>
          <a:p>
            <a:pPr lvl="0" marL="257175" indent="-257175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</a:endParaRPr>
          </a:p>
          <a:p>
            <a:pPr lvl="0" marL="400050" indent="-400050" defTabSz="457200">
              <a:spcBef>
                <a:spcPts val="0"/>
              </a:spcBef>
              <a:defRPr sz="1800"/>
            </a:pPr>
            <a:r>
              <a:rPr sz="2800">
                <a:hlinkClick r:id="rId2" invalidUrl="" action="" tgtFrame="" tooltip="" history="1" highlightClick="0" endSnd="0"/>
              </a:rPr>
              <a:t>https://github.com/junit-team/junit4/wiki/Test-fixtures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199" name="Shape 199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b="1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1F497D"/>
                </a:solidFill>
              </a:rPr>
              <a:t>Ignoring a Test</a:t>
            </a:r>
          </a:p>
        </p:txBody>
      </p:sp>
      <p:graphicFrame>
        <p:nvGraphicFramePr>
          <p:cNvPr id="200" name="Table 200"/>
          <p:cNvGraphicFramePr/>
          <p:nvPr/>
        </p:nvGraphicFramePr>
        <p:xfrm>
          <a:off x="3949700" y="7397750"/>
          <a:ext cx="254000" cy="10018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r>
                        <a:rPr b="1" i="1" sz="2000">
                          <a:sym typeface="Helvetica"/>
                        </a:rPr>
                        <a:t/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01" name="Shape 201"/>
          <p:cNvSpPr/>
          <p:nvPr>
            <p:ph type="body" idx="4294967295"/>
          </p:nvPr>
        </p:nvSpPr>
        <p:spPr>
          <a:xfrm>
            <a:off x="407093" y="1165225"/>
            <a:ext cx="7572476" cy="53022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33400" indent="-533400" defTabSz="457200">
              <a:spcBef>
                <a:spcPts val="0"/>
              </a:spcBef>
              <a:defRPr sz="1800"/>
            </a:pP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Delete the @Test annotation — that test will not be reported </a:t>
            </a: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533400" indent="-533400" defTabSz="457200">
              <a:spcBef>
                <a:spcPts val="0"/>
              </a:spcBef>
              <a:defRPr sz="1800"/>
            </a:pP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Add the </a:t>
            </a:r>
            <a:r>
              <a:rPr sz="28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@Ignore 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annotation in front or after @Test — number of ignored tests will be reported</a:t>
            </a:r>
          </a:p>
        </p:txBody>
      </p:sp>
      <p:grpSp>
        <p:nvGrpSpPr>
          <p:cNvPr id="204" name="Group 204"/>
          <p:cNvGrpSpPr/>
          <p:nvPr/>
        </p:nvGrpSpPr>
        <p:grpSpPr>
          <a:xfrm>
            <a:off x="427284" y="4203700"/>
            <a:ext cx="8568385" cy="1740694"/>
            <a:chOff x="0" y="0"/>
            <a:chExt cx="8568383" cy="1740693"/>
          </a:xfrm>
        </p:grpSpPr>
        <p:sp>
          <p:nvSpPr>
            <p:cNvPr id="202" name="Shape 202"/>
            <p:cNvSpPr/>
            <p:nvPr/>
          </p:nvSpPr>
          <p:spPr>
            <a:xfrm>
              <a:off x="-1" y="0"/>
              <a:ext cx="8568385" cy="174069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sx="100000" sy="100000" kx="0" ky="0" algn="b" rotWithShape="0" blurRad="127000" dist="0" dir="270000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03" name="Shape 203"/>
            <p:cNvSpPr/>
            <p:nvPr/>
          </p:nvSpPr>
          <p:spPr>
            <a:xfrm>
              <a:off x="-1" y="0"/>
              <a:ext cx="8568385" cy="160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defTabSz="457200"/>
              <a:r>
                <a:rPr sz="1500">
                  <a:solidFill>
                    <a:srgbClr val="323333"/>
                  </a:solidFill>
                  <a:latin typeface="Courier"/>
                  <a:ea typeface="Courier"/>
                  <a:cs typeface="Courier"/>
                  <a:sym typeface="Courier"/>
                </a:rPr>
                <a:t>@Ignore(</a:t>
              </a:r>
              <a:r>
                <a:rPr sz="1500">
                  <a:solidFill>
                    <a:srgbClr val="183691"/>
                  </a:solidFill>
                  <a:latin typeface="Courier"/>
                  <a:ea typeface="Courier"/>
                  <a:cs typeface="Courier"/>
                  <a:sym typeface="Courier"/>
                </a:rPr>
                <a:t>"Test is ignored as a demonstration"</a:t>
              </a:r>
              <a:r>
                <a:rPr sz="1500">
                  <a:solidFill>
                    <a:srgbClr val="323333"/>
                  </a:solidFill>
                  <a:latin typeface="Courier"/>
                  <a:ea typeface="Courier"/>
                  <a:cs typeface="Courier"/>
                  <a:sym typeface="Courier"/>
                </a:rPr>
                <a:t>)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/>
              <a:r>
                <a:rPr sz="1500">
                  <a:solidFill>
                    <a:srgbClr val="323333"/>
                  </a:solidFill>
                  <a:latin typeface="Courier"/>
                  <a:ea typeface="Courier"/>
                  <a:cs typeface="Courier"/>
                  <a:sym typeface="Courier"/>
                </a:rPr>
                <a:t>@Test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/>
              <a:r>
                <a:rPr sz="1500">
                  <a:solidFill>
                    <a:srgbClr val="A71D5D"/>
                  </a:solidFill>
                  <a:latin typeface="Courier"/>
                  <a:ea typeface="Courier"/>
                  <a:cs typeface="Courier"/>
                  <a:sym typeface="Courier"/>
                </a:rPr>
                <a:t>public</a:t>
              </a:r>
              <a:r>
                <a:rPr sz="1500">
                  <a:solidFill>
                    <a:srgbClr val="323333"/>
                  </a:solidFill>
                  <a:latin typeface="Courier"/>
                  <a:ea typeface="Courier"/>
                  <a:cs typeface="Courier"/>
                  <a:sym typeface="Courier"/>
                </a:rPr>
                <a:t> </a:t>
              </a:r>
              <a:r>
                <a:rPr sz="1500">
                  <a:solidFill>
                    <a:srgbClr val="A71D5D"/>
                  </a:solidFill>
                  <a:latin typeface="Courier"/>
                  <a:ea typeface="Courier"/>
                  <a:cs typeface="Courier"/>
                  <a:sym typeface="Courier"/>
                </a:rPr>
                <a:t>void</a:t>
              </a:r>
              <a:r>
                <a:rPr sz="1500">
                  <a:solidFill>
                    <a:srgbClr val="323333"/>
                  </a:solidFill>
                  <a:latin typeface="Courier"/>
                  <a:ea typeface="Courier"/>
                  <a:cs typeface="Courier"/>
                  <a:sym typeface="Courier"/>
                </a:rPr>
                <a:t> testSame() {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/>
              <a:r>
                <a:rPr sz="1500">
                  <a:solidFill>
                    <a:srgbClr val="323333"/>
                  </a:solidFill>
                  <a:latin typeface="Courier"/>
                  <a:ea typeface="Courier"/>
                  <a:cs typeface="Courier"/>
                  <a:sym typeface="Courier"/>
                </a:rPr>
                <a:t>    assertThat(</a:t>
              </a:r>
              <a:r>
                <a:rPr sz="1500">
                  <a:solidFill>
                    <a:srgbClr val="0086B3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r>
                <a:rPr sz="1500">
                  <a:solidFill>
                    <a:srgbClr val="323333"/>
                  </a:solidFill>
                  <a:latin typeface="Courier"/>
                  <a:ea typeface="Courier"/>
                  <a:cs typeface="Courier"/>
                  <a:sym typeface="Courier"/>
                </a:rPr>
                <a:t>, is(</a:t>
              </a:r>
              <a:r>
                <a:rPr sz="1500">
                  <a:solidFill>
                    <a:srgbClr val="0086B3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r>
                <a:rPr sz="1500">
                  <a:solidFill>
                    <a:srgbClr val="323333"/>
                  </a:solidFill>
                  <a:latin typeface="Courier"/>
                  <a:ea typeface="Courier"/>
                  <a:cs typeface="Courier"/>
                  <a:sym typeface="Courier"/>
                </a:rPr>
                <a:t>));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/>
              <a:r>
                <a:rPr sz="1500">
                  <a:solidFill>
                    <a:srgbClr val="323333"/>
                  </a:solidFill>
                  <a:latin typeface="Courier"/>
                  <a:ea typeface="Courier"/>
                  <a:cs typeface="Courier"/>
                  <a:sym typeface="Courier"/>
                </a:rPr>
                <a:t>}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/>
              <a:endParaRPr sz="1500">
                <a:latin typeface="Courier"/>
                <a:ea typeface="Courier"/>
                <a:cs typeface="Courier"/>
                <a:sym typeface="Courier"/>
              </a:endParaRPr>
            </a:p>
            <a:p>
              <a:pPr lvl="0" defTabSz="457200"/>
              <a:r>
                <a:rPr sz="1500">
                  <a:latin typeface="Courier"/>
                  <a:ea typeface="Courier"/>
                  <a:cs typeface="Courier"/>
                  <a:sym typeface="Courier"/>
                </a:rPr>
                <a:t>OK (1 test)</a:t>
              </a:r>
            </a:p>
          </p:txBody>
        </p:sp>
      </p:grpSp>
      <p:pic>
        <p:nvPicPr>
          <p:cNvPr id="205" name="image2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72350" y="2824931"/>
            <a:ext cx="355601" cy="406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image2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91427" y="1452512"/>
            <a:ext cx="355602" cy="406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209" name="Shape 209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b="1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1F497D"/>
                </a:solidFill>
              </a:rPr>
              <a:t>Tests execution order</a:t>
            </a:r>
          </a:p>
        </p:txBody>
      </p:sp>
      <p:graphicFrame>
        <p:nvGraphicFramePr>
          <p:cNvPr id="210" name="Table 210"/>
          <p:cNvGraphicFramePr/>
          <p:nvPr/>
        </p:nvGraphicFramePr>
        <p:xfrm>
          <a:off x="3949700" y="7397750"/>
          <a:ext cx="254000" cy="10018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r>
                        <a:rPr b="1" i="1" sz="2000">
                          <a:sym typeface="Helvetica"/>
                        </a:rPr>
                        <a:t/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11" name="Shape 211"/>
          <p:cNvSpPr/>
          <p:nvPr>
            <p:ph type="body" idx="4294967295"/>
          </p:nvPr>
        </p:nvSpPr>
        <p:spPr>
          <a:xfrm>
            <a:off x="407094" y="1165225"/>
            <a:ext cx="8542785" cy="53022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33400" indent="-533400" defTabSz="457200">
              <a:spcBef>
                <a:spcPts val="0"/>
              </a:spcBef>
              <a:defRPr sz="1800"/>
            </a:pP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No order by default — returned by Reflection API</a:t>
            </a: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533400" indent="-533400" defTabSz="457200">
              <a:spcBef>
                <a:spcPts val="0"/>
              </a:spcBef>
              <a:defRPr sz="1800"/>
            </a:pP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JUnit &gt; 4.11 — order is </a:t>
            </a:r>
            <a:r>
              <a:rPr sz="28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MethodSorters.DEFAULT</a:t>
            </a:r>
            <a:endParaRPr>
              <a:solidFill>
                <a:srgbClr val="94175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94175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533400" indent="-533400" defTabSz="457200">
              <a:spcBef>
                <a:spcPts val="0"/>
              </a:spcBef>
              <a:defRPr sz="1800"/>
            </a:pP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Use</a:t>
            </a:r>
            <a:r>
              <a:rPr sz="28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 @FixMethodOrder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 to change the order:</a:t>
            </a: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1" marL="734306" indent="-446969" defTabSz="457200">
              <a:spcBef>
                <a:spcPts val="0"/>
              </a:spcBef>
              <a:defRPr sz="1800"/>
            </a:pPr>
            <a:r>
              <a:rPr sz="24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@FixMethodOrder(MethodSorters.NAME_ASCENDING)</a:t>
            </a:r>
          </a:p>
          <a:p>
            <a:pPr lvl="1" marL="734306" indent="-446969" defTabSz="457200">
              <a:spcBef>
                <a:spcPts val="0"/>
              </a:spcBef>
              <a:defRPr sz="1800"/>
            </a:pPr>
            <a:r>
              <a:rPr sz="24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@FixMethodOrder(MethodSorters.JVM)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214" name="Shape 214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b="1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1F497D"/>
                </a:solidFill>
              </a:rPr>
              <a:t>Tests runners</a:t>
            </a:r>
          </a:p>
        </p:txBody>
      </p:sp>
      <p:graphicFrame>
        <p:nvGraphicFramePr>
          <p:cNvPr id="215" name="Table 215"/>
          <p:cNvGraphicFramePr/>
          <p:nvPr/>
        </p:nvGraphicFramePr>
        <p:xfrm>
          <a:off x="3949700" y="7397750"/>
          <a:ext cx="254000" cy="10018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r>
                        <a:rPr b="1" i="1" sz="2000">
                          <a:sym typeface="Helvetica"/>
                        </a:rPr>
                        <a:t/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16" name="Shape 216"/>
          <p:cNvSpPr/>
          <p:nvPr>
            <p:ph type="body" idx="4294967295"/>
          </p:nvPr>
        </p:nvSpPr>
        <p:spPr>
          <a:xfrm>
            <a:off x="407094" y="1165225"/>
            <a:ext cx="8542785" cy="53022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95300" indent="-495300" defTabSz="448055">
              <a:spcBef>
                <a:spcPts val="0"/>
              </a:spcBef>
              <a:defRPr sz="1800"/>
            </a:pPr>
            <a:r>
              <a:rPr sz="26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Console based</a:t>
            </a:r>
          </a:p>
          <a:p>
            <a:pPr lvl="0" defTabSz="448055">
              <a:spcBef>
                <a:spcPts val="0"/>
              </a:spcBef>
              <a:defRPr sz="1800"/>
            </a:pPr>
            <a:endParaRPr sz="260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48055">
              <a:spcBef>
                <a:spcPts val="0"/>
              </a:spcBef>
              <a:defRPr sz="1800"/>
            </a:pPr>
            <a:endParaRPr sz="260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495300" indent="-495300" defTabSz="448055">
              <a:spcBef>
                <a:spcPts val="0"/>
              </a:spcBef>
              <a:defRPr sz="1800"/>
            </a:pPr>
            <a:r>
              <a:rPr sz="26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NetBeans, Eclipse and IntelliJ Idea have native graphical test runners built in.</a:t>
            </a:r>
          </a:p>
          <a:p>
            <a:pPr lvl="0" defTabSz="448055">
              <a:spcBef>
                <a:spcPts val="0"/>
              </a:spcBef>
              <a:defRPr sz="1800"/>
            </a:pPr>
            <a:endParaRPr sz="260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495300" indent="-495300" defTabSz="448055">
              <a:spcBef>
                <a:spcPts val="0"/>
              </a:spcBef>
              <a:defRPr sz="1800"/>
            </a:pPr>
            <a:r>
              <a:rPr sz="26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@RunWith</a:t>
            </a:r>
            <a:r>
              <a:rPr sz="26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(&lt;Runner Class&gt;)</a:t>
            </a:r>
          </a:p>
          <a:p>
            <a:pPr lvl="0" defTabSz="448055">
              <a:spcBef>
                <a:spcPts val="0"/>
              </a:spcBef>
              <a:defRPr sz="1800"/>
            </a:pPr>
            <a:endParaRPr sz="260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495300" indent="-495300" defTabSz="448055">
              <a:spcBef>
                <a:spcPts val="0"/>
              </a:spcBef>
              <a:defRPr sz="1800"/>
            </a:pPr>
            <a:r>
              <a:rPr sz="26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Suite, Parameterized, Categories</a:t>
            </a:r>
          </a:p>
          <a:p>
            <a:pPr lvl="0" defTabSz="448055">
              <a:spcBef>
                <a:spcPts val="0"/>
              </a:spcBef>
              <a:defRPr sz="1800"/>
            </a:pPr>
            <a:endParaRPr sz="260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495300" indent="-495300" defTabSz="448055">
              <a:spcBef>
                <a:spcPts val="0"/>
              </a:spcBef>
              <a:defRPr sz="1800"/>
            </a:pPr>
            <a:r>
              <a:rPr sz="26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Third Party: SpringJUnit4ClassRunner, MockitoJUnitRunner, HieratchicalContextRunner, etc</a:t>
            </a:r>
          </a:p>
        </p:txBody>
      </p:sp>
      <p:grpSp>
        <p:nvGrpSpPr>
          <p:cNvPr id="219" name="Group 219"/>
          <p:cNvGrpSpPr/>
          <p:nvPr/>
        </p:nvGrpSpPr>
        <p:grpSpPr>
          <a:xfrm>
            <a:off x="533399" y="1671234"/>
            <a:ext cx="8355412" cy="398781"/>
            <a:chOff x="0" y="0"/>
            <a:chExt cx="8355410" cy="398779"/>
          </a:xfrm>
        </p:grpSpPr>
        <p:sp>
          <p:nvSpPr>
            <p:cNvPr id="217" name="Shape 217"/>
            <p:cNvSpPr/>
            <p:nvPr/>
          </p:nvSpPr>
          <p:spPr>
            <a:xfrm>
              <a:off x="0" y="0"/>
              <a:ext cx="8355411" cy="381000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sx="100000" sy="100000" kx="0" ky="0" algn="b" rotWithShape="0" blurRad="127000" dist="0" dir="270000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pPr>
            </a:p>
          </p:txBody>
        </p:sp>
        <p:sp>
          <p:nvSpPr>
            <p:cNvPr id="218" name="Shape 218"/>
            <p:cNvSpPr/>
            <p:nvPr/>
          </p:nvSpPr>
          <p:spPr>
            <a:xfrm>
              <a:off x="0" y="0"/>
              <a:ext cx="8355411" cy="3987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lvl="0" defTabSz="457200"/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java org.junit.runner</a:t>
              </a:r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.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JUnitCore TestClass1 [</a:t>
              </a:r>
              <a:r>
                <a:rPr sz="1400">
                  <a:solidFill>
                    <a:srgbClr val="0086B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..</a:t>
              </a:r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.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other test classes</a:t>
              </a:r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.</a:t>
              </a:r>
              <a:r>
                <a:rPr sz="1400">
                  <a:solidFill>
                    <a:srgbClr val="0086B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..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]</a:t>
              </a:r>
            </a:p>
          </p:txBody>
        </p:sp>
      </p:grp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113" name="Shape 113"/>
          <p:cNvSpPr/>
          <p:nvPr>
            <p:ph type="title" idx="4294967295"/>
          </p:nvPr>
        </p:nvSpPr>
        <p:spPr>
          <a:xfrm>
            <a:off x="282575" y="123825"/>
            <a:ext cx="8229600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Информация о инструкторе</a:t>
            </a:r>
          </a:p>
        </p:txBody>
      </p:sp>
      <p:sp>
        <p:nvSpPr>
          <p:cNvPr id="114" name="Shape 114"/>
          <p:cNvSpPr/>
          <p:nvPr>
            <p:ph type="body" idx="4294967295"/>
          </p:nvPr>
        </p:nvSpPr>
        <p:spPr>
          <a:xfrm>
            <a:off x="282575" y="1165225"/>
            <a:ext cx="8229600" cy="43608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746758" indent="-746758">
              <a:defRPr sz="1800"/>
            </a:pPr>
            <a:r>
              <a:rPr sz="2800">
                <a:solidFill>
                  <a:srgbClr val="002060"/>
                </a:solidFill>
              </a:rPr>
              <a:t>Andrey Parkhomenko</a:t>
            </a:r>
            <a:endParaRPr sz="2000">
              <a:solidFill>
                <a:srgbClr val="002060"/>
              </a:solidFill>
            </a:endParaRPr>
          </a:p>
          <a:p>
            <a:pPr lvl="0" marL="480058" indent="-480058">
              <a:defRPr sz="1800"/>
            </a:pPr>
            <a:endParaRPr sz="2000">
              <a:solidFill>
                <a:srgbClr val="002060"/>
              </a:solidFill>
            </a:endParaRPr>
          </a:p>
          <a:p>
            <a:pPr lvl="0" marL="640078" indent="-640078">
              <a:defRPr sz="1800"/>
            </a:pPr>
            <a:r>
              <a:rPr sz="2400">
                <a:solidFill>
                  <a:srgbClr val="002060"/>
                </a:solidFill>
              </a:rPr>
              <a:t>E-mail: </a:t>
            </a:r>
            <a:r>
              <a:rPr sz="2400">
                <a:hlinkClick r:id="rId2" invalidUrl="" action="" tgtFrame="" tooltip="" history="1" highlightClick="0" endSnd="0"/>
              </a:rPr>
              <a:t>aparkhomenko</a:t>
            </a:r>
            <a:r>
              <a:rPr sz="2400">
                <a:hlinkClick r:id="rId2" invalidUrl="" action="" tgtFrame="" tooltip="" history="1" highlightClick="0" endSnd="0"/>
              </a:rPr>
              <a:t>@luxoft.com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222" name="Shape 222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b="1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1F497D"/>
                </a:solidFill>
              </a:rPr>
              <a:t>Test timeout</a:t>
            </a:r>
          </a:p>
        </p:txBody>
      </p:sp>
      <p:graphicFrame>
        <p:nvGraphicFramePr>
          <p:cNvPr id="223" name="Table 223"/>
          <p:cNvGraphicFramePr/>
          <p:nvPr/>
        </p:nvGraphicFramePr>
        <p:xfrm>
          <a:off x="3949700" y="7397750"/>
          <a:ext cx="254000" cy="10018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r>
                        <a:rPr b="1" i="1" sz="2000">
                          <a:sym typeface="Helvetica"/>
                        </a:rPr>
                        <a:t/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24" name="Shape 224"/>
          <p:cNvSpPr/>
          <p:nvPr>
            <p:ph type="body" idx="4294967295"/>
          </p:nvPr>
        </p:nvSpPr>
        <p:spPr>
          <a:xfrm>
            <a:off x="407094" y="1165225"/>
            <a:ext cx="8542785" cy="53022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33400" indent="-533400" defTabSz="457200">
              <a:spcBef>
                <a:spcPts val="0"/>
              </a:spcBef>
              <a:defRPr sz="1800"/>
            </a:pP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@Test(</a:t>
            </a:r>
            <a:r>
              <a:rPr sz="28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timeout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=&lt;msec&gt;)</a:t>
            </a:r>
            <a:endParaRPr sz="280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sz="280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defRPr sz="1800"/>
            </a:pP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533400" indent="-533400" defTabSz="457200">
              <a:spcBef>
                <a:spcPts val="0"/>
              </a:spcBef>
              <a:defRPr sz="1800"/>
            </a:pP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@Rule for timeout — will be applied for all the test</a:t>
            </a:r>
          </a:p>
          <a:p>
            <a:pPr lvl="0" defTabSz="457200">
              <a:spcBef>
                <a:spcPts val="0"/>
              </a:spcBef>
              <a:defRPr sz="1800"/>
            </a:pPr>
          </a:p>
          <a:p>
            <a:pPr lvl="0" defTabSz="457200">
              <a:spcBef>
                <a:spcPts val="0"/>
              </a:spcBef>
              <a:defRPr sz="1800"/>
            </a:pP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533400" indent="-533400" defTabSz="457200">
              <a:spcBef>
                <a:spcPts val="0"/>
              </a:spcBef>
              <a:defRPr sz="1800"/>
            </a:pP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including any @Before and @Afeter methods</a:t>
            </a:r>
          </a:p>
        </p:txBody>
      </p:sp>
      <p:grpSp>
        <p:nvGrpSpPr>
          <p:cNvPr id="227" name="Group 227"/>
          <p:cNvGrpSpPr/>
          <p:nvPr/>
        </p:nvGrpSpPr>
        <p:grpSpPr>
          <a:xfrm>
            <a:off x="394294" y="1849585"/>
            <a:ext cx="8355412" cy="1046481"/>
            <a:chOff x="0" y="0"/>
            <a:chExt cx="8355410" cy="1046480"/>
          </a:xfrm>
        </p:grpSpPr>
        <p:sp>
          <p:nvSpPr>
            <p:cNvPr id="225" name="Shape 225"/>
            <p:cNvSpPr/>
            <p:nvPr/>
          </p:nvSpPr>
          <p:spPr>
            <a:xfrm>
              <a:off x="0" y="0"/>
              <a:ext cx="8355411" cy="1014559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sx="100000" sy="100000" kx="0" ky="0" algn="b" rotWithShape="0" blurRad="127000" dist="0" dir="270000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6" name="Shape 226"/>
            <p:cNvSpPr/>
            <p:nvPr/>
          </p:nvSpPr>
          <p:spPr>
            <a:xfrm>
              <a:off x="0" y="0"/>
              <a:ext cx="8355411" cy="104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lvl="0" defTabSz="457200"/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@Test(timeout</a:t>
              </a:r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=</a:t>
              </a:r>
              <a:r>
                <a:rPr sz="1400">
                  <a:solidFill>
                    <a:srgbClr val="0086B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1000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)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/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public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</a:t>
              </a:r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void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testWithTimeout() {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/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 </a:t>
              </a:r>
              <a:r>
                <a:rPr sz="1400">
                  <a:solidFill>
                    <a:srgbClr val="0086B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...</a:t>
              </a:r>
              <a:endParaRPr sz="140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}</a:t>
              </a:r>
            </a:p>
          </p:txBody>
        </p:sp>
      </p:grpSp>
      <p:grpSp>
        <p:nvGrpSpPr>
          <p:cNvPr id="230" name="Group 230"/>
          <p:cNvGrpSpPr/>
          <p:nvPr/>
        </p:nvGrpSpPr>
        <p:grpSpPr>
          <a:xfrm>
            <a:off x="394295" y="3983185"/>
            <a:ext cx="8355411" cy="705839"/>
            <a:chOff x="0" y="0"/>
            <a:chExt cx="8355410" cy="705838"/>
          </a:xfrm>
        </p:grpSpPr>
        <p:sp>
          <p:nvSpPr>
            <p:cNvPr id="228" name="Shape 228"/>
            <p:cNvSpPr/>
            <p:nvPr/>
          </p:nvSpPr>
          <p:spPr>
            <a:xfrm>
              <a:off x="0" y="-1"/>
              <a:ext cx="8355411" cy="705840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sx="100000" sy="100000" kx="0" ky="0" algn="b" rotWithShape="0" blurRad="127000" dist="0" dir="270000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29" name="Shape 229"/>
            <p:cNvSpPr/>
            <p:nvPr/>
          </p:nvSpPr>
          <p:spPr>
            <a:xfrm>
              <a:off x="0" y="-1"/>
              <a:ext cx="8355411" cy="6146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lvl="0" defTabSz="457200"/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@Rule</a:t>
              </a:r>
              <a:endParaRPr sz="1400">
                <a:solidFill>
                  <a:srgbClr val="323333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public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Timeout globalTimeout </a:t>
              </a:r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=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 Timeout</a:t>
              </a:r>
              <a:r>
                <a:rPr sz="1400">
                  <a:solidFill>
                    <a:srgbClr val="A71D5D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.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seconds(</a:t>
              </a:r>
              <a:r>
                <a:rPr sz="1400">
                  <a:solidFill>
                    <a:srgbClr val="0086B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10</a:t>
              </a:r>
              <a:r>
                <a:rPr sz="1400">
                  <a:solidFill>
                    <a:srgbClr val="323333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);</a:t>
              </a:r>
            </a:p>
          </p:txBody>
        </p:sp>
      </p:grp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233" name="Shape 233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Test suites</a:t>
            </a:r>
          </a:p>
        </p:txBody>
      </p:sp>
      <p:graphicFrame>
        <p:nvGraphicFramePr>
          <p:cNvPr id="234" name="Table 234"/>
          <p:cNvGraphicFramePr/>
          <p:nvPr/>
        </p:nvGraphicFramePr>
        <p:xfrm>
          <a:off x="3949700" y="7397750"/>
          <a:ext cx="254000" cy="10018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r>
                        <a:rPr b="1" i="1" sz="2000">
                          <a:sym typeface="Helvetica"/>
                        </a:rPr>
                        <a:t/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35" name="Shape 235"/>
          <p:cNvSpPr/>
          <p:nvPr>
            <p:ph type="body" idx="4294967295"/>
          </p:nvPr>
        </p:nvSpPr>
        <p:spPr>
          <a:xfrm>
            <a:off x="407094" y="1165225"/>
            <a:ext cx="8542785" cy="53022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257175" indent="-257175" defTabSz="457200">
              <a:spcBef>
                <a:spcPts val="0"/>
              </a:spcBef>
              <a:defRPr sz="1800"/>
            </a:pPr>
            <a:r>
              <a:rPr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Possibility to run the tests from many classes</a:t>
            </a:r>
          </a:p>
          <a:p>
            <a:pPr lvl="0" marL="257175" indent="-257175" defTabSz="457200">
              <a:spcBef>
                <a:spcPts val="0"/>
              </a:spcBef>
              <a:defRPr sz="1800"/>
            </a:pPr>
            <a:r>
              <a:rPr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@RunWith(Suite.class) </a:t>
            </a:r>
            <a:r>
              <a:rPr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and </a:t>
            </a:r>
            <a:r>
              <a:rPr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@SuiteClasses(TestClass1.class, ...)</a:t>
            </a:r>
          </a:p>
          <a:p>
            <a:pPr lvl="0" marL="257175" indent="-257175" defTabSz="457200">
              <a:spcBef>
                <a:spcPts val="0"/>
              </a:spcBef>
              <a:defRPr sz="1800"/>
            </a:pPr>
            <a:endParaRPr>
              <a:solidFill>
                <a:srgbClr val="94175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257175" indent="-257175" defTabSz="457200">
              <a:spcBef>
                <a:spcPts val="0"/>
              </a:spcBef>
              <a:defRPr sz="1800"/>
            </a:pPr>
            <a:r>
              <a:rPr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org.junit.runners.Suite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runner will be used</a:t>
            </a:r>
          </a:p>
        </p:txBody>
      </p:sp>
      <p:grpSp>
        <p:nvGrpSpPr>
          <p:cNvPr id="238" name="Group 238"/>
          <p:cNvGrpSpPr/>
          <p:nvPr/>
        </p:nvGrpSpPr>
        <p:grpSpPr>
          <a:xfrm>
            <a:off x="394294" y="2438400"/>
            <a:ext cx="8355411" cy="3505200"/>
            <a:chOff x="0" y="0"/>
            <a:chExt cx="8355410" cy="3505200"/>
          </a:xfrm>
        </p:grpSpPr>
        <p:sp>
          <p:nvSpPr>
            <p:cNvPr id="236" name="Shape 236"/>
            <p:cNvSpPr/>
            <p:nvPr/>
          </p:nvSpPr>
          <p:spPr>
            <a:xfrm>
              <a:off x="0" y="0"/>
              <a:ext cx="8355411" cy="35052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sx="100000" sy="100000" kx="0" ky="0" algn="b" rotWithShape="0" blurRad="127000" dist="0" dir="270000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Lucida Console"/>
                  <a:ea typeface="Lucida Console"/>
                  <a:cs typeface="Lucida Console"/>
                  <a:sym typeface="Lucida Console"/>
                </a:defRPr>
              </a:pPr>
            </a:p>
          </p:txBody>
        </p:sp>
        <p:sp>
          <p:nvSpPr>
            <p:cNvPr id="237" name="Shape 237"/>
            <p:cNvSpPr/>
            <p:nvPr/>
          </p:nvSpPr>
          <p:spPr>
            <a:xfrm>
              <a:off x="0" y="0"/>
              <a:ext cx="8355411" cy="2667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defTabSz="457200"/>
              <a:r>
                <a:rPr sz="1200">
                  <a:latin typeface="Lucida Console"/>
                  <a:ea typeface="Lucida Console"/>
                  <a:cs typeface="Lucida Console"/>
                  <a:sym typeface="Lucida Console"/>
                </a:rPr>
                <a:t>import org.junit.runner.RunWith;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/>
              <a:r>
                <a:rPr sz="1200">
                  <a:latin typeface="Lucida Console"/>
                  <a:ea typeface="Lucida Console"/>
                  <a:cs typeface="Lucida Console"/>
                  <a:sym typeface="Lucida Console"/>
                </a:rPr>
                <a:t>import org.junit.runners.Suite;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/>
              <a:endParaRPr sz="1200"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200">
                  <a:latin typeface="Lucida Console"/>
                  <a:ea typeface="Lucida Console"/>
                  <a:cs typeface="Lucida Console"/>
                  <a:sym typeface="Lucida Console"/>
                </a:rPr>
                <a:t>@RunWith(Suite.class)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/>
              <a:r>
                <a:rPr sz="1200">
                  <a:latin typeface="Lucida Console"/>
                  <a:ea typeface="Lucida Console"/>
                  <a:cs typeface="Lucida Console"/>
                  <a:sym typeface="Lucida Console"/>
                </a:rPr>
                <a:t>@Suite.SuiteClasses({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/>
              <a:r>
                <a:rPr sz="1200">
                  <a:latin typeface="Lucida Console"/>
                  <a:ea typeface="Lucida Console"/>
                  <a:cs typeface="Lucida Console"/>
                  <a:sym typeface="Lucida Console"/>
                </a:rPr>
                <a:t>  TestFeatureLogin.class,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/>
              <a:r>
                <a:rPr sz="1200">
                  <a:latin typeface="Lucida Console"/>
                  <a:ea typeface="Lucida Console"/>
                  <a:cs typeface="Lucida Console"/>
                  <a:sym typeface="Lucida Console"/>
                </a:rPr>
                <a:t>  TestFeatureLogout.class,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/>
              <a:r>
                <a:rPr sz="1200">
                  <a:latin typeface="Lucida Console"/>
                  <a:ea typeface="Lucida Console"/>
                  <a:cs typeface="Lucida Console"/>
                  <a:sym typeface="Lucida Console"/>
                </a:rPr>
                <a:t>  TestFeatureNavigate.class,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/>
              <a:r>
                <a:rPr sz="1200">
                  <a:latin typeface="Lucida Console"/>
                  <a:ea typeface="Lucida Console"/>
                  <a:cs typeface="Lucida Console"/>
                  <a:sym typeface="Lucida Console"/>
                </a:rPr>
                <a:t>  TestFeatureUpdate.class</a:t>
              </a:r>
              <a:endParaRPr sz="1200"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200">
                  <a:latin typeface="Lucida Console"/>
                  <a:ea typeface="Lucida Console"/>
                  <a:cs typeface="Lucida Console"/>
                  <a:sym typeface="Lucida Console"/>
                </a:rPr>
                <a:t>})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/>
              <a:endParaRPr sz="1200"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defTabSz="457200"/>
              <a:r>
                <a:rPr sz="1200">
                  <a:latin typeface="Lucida Console"/>
                  <a:ea typeface="Lucida Console"/>
                  <a:cs typeface="Lucida Console"/>
                  <a:sym typeface="Lucida Console"/>
                </a:rPr>
                <a:t>public class FeatureTestSuite {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/>
              <a:r>
                <a:rPr sz="1200">
                  <a:latin typeface="Lucida Console"/>
                  <a:ea typeface="Lucida Console"/>
                  <a:cs typeface="Lucida Console"/>
                  <a:sym typeface="Lucida Console"/>
                </a:rPr>
                <a:t>  // the class remains empty,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/>
              <a:r>
                <a:rPr sz="1200">
                  <a:latin typeface="Lucida Console"/>
                  <a:ea typeface="Lucida Console"/>
                  <a:cs typeface="Lucida Console"/>
                  <a:sym typeface="Lucida Console"/>
                </a:rPr>
                <a:t>  // used only as a holder for the above annotations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 defTabSz="457200"/>
              <a:r>
                <a:rPr sz="1200">
                  <a:latin typeface="Lucida Console"/>
                  <a:ea typeface="Lucida Console"/>
                  <a:cs typeface="Lucida Console"/>
                  <a:sym typeface="Lucida Console"/>
                </a:rPr>
                <a:t>}</a:t>
              </a:r>
            </a:p>
          </p:txBody>
        </p:sp>
      </p:grp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241" name="Shape 241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Assertions</a:t>
            </a:r>
          </a:p>
        </p:txBody>
      </p:sp>
      <p:graphicFrame>
        <p:nvGraphicFramePr>
          <p:cNvPr id="242" name="Table 242"/>
          <p:cNvGraphicFramePr/>
          <p:nvPr/>
        </p:nvGraphicFramePr>
        <p:xfrm>
          <a:off x="3949700" y="7397750"/>
          <a:ext cx="254000" cy="10018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r>
                        <a:rPr b="1" i="1" sz="2000">
                          <a:sym typeface="Helvetica"/>
                        </a:rPr>
                        <a:t/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43" name="Shape 243"/>
          <p:cNvSpPr/>
          <p:nvPr>
            <p:ph type="body" idx="4294967295"/>
          </p:nvPr>
        </p:nvSpPr>
        <p:spPr>
          <a:xfrm>
            <a:off x="407094" y="1165225"/>
            <a:ext cx="8542785" cy="53022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81000" indent="-381000" defTabSz="457200">
              <a:spcBef>
                <a:spcPts val="0"/>
              </a:spcBef>
              <a:defRPr sz="1800"/>
            </a:pPr>
            <a:r>
              <a:rPr b="1" sz="20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Assertion</a:t>
            </a:r>
            <a:r>
              <a:rPr sz="2000">
                <a:solidFill>
                  <a:srgbClr val="941751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 </a:t>
            </a:r>
            <a:r>
              <a:rPr sz="20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– is an opportunity to verify that some condition holds true.</a:t>
            </a:r>
          </a:p>
          <a:p>
            <a:pPr lvl="0" defTabSz="457200">
              <a:spcBef>
                <a:spcPts val="0"/>
              </a:spcBef>
              <a:defRPr sz="1800"/>
            </a:pPr>
            <a:endParaRPr sz="200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381000" indent="-381000" defTabSz="457200">
              <a:spcBef>
                <a:spcPts val="0"/>
              </a:spcBef>
              <a:defRPr sz="1800"/>
            </a:pPr>
            <a:r>
              <a:rPr sz="20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Classic-style-assertions + Hamcrest (aka Matchers)</a:t>
            </a: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b="1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0" indent="0" defTabSz="457200">
              <a:spcBef>
                <a:spcPts val="0"/>
              </a:spcBef>
              <a:buSzTx/>
              <a:buNone/>
              <a:defRPr sz="1800"/>
            </a:pP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b="1">
                <a:latin typeface="Cambria"/>
                <a:ea typeface="Cambria"/>
                <a:cs typeface="Cambria"/>
                <a:sym typeface="Cambria"/>
              </a:rPr>
              <a:t>import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 static org.junit.Assert.*;</a:t>
            </a: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b="1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b="1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b="1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b="1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b="1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defRPr sz="1800"/>
            </a:pPr>
            <a:endParaRPr b="1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defTabSz="457200">
              <a:spcBef>
                <a:spcPts val="0"/>
              </a:spcBef>
              <a:defRPr sz="1800"/>
            </a:pPr>
            <a:r>
              <a:rPr b="1">
                <a:latin typeface="Cambria"/>
                <a:ea typeface="Cambria"/>
                <a:cs typeface="Cambria"/>
                <a:sym typeface="Cambria"/>
              </a:rPr>
              <a:t>import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 static org.hamcrest.CoreMatchers.*</a:t>
            </a:r>
          </a:p>
        </p:txBody>
      </p:sp>
      <p:grpSp>
        <p:nvGrpSpPr>
          <p:cNvPr id="246" name="Group 246"/>
          <p:cNvGrpSpPr/>
          <p:nvPr/>
        </p:nvGrpSpPr>
        <p:grpSpPr>
          <a:xfrm>
            <a:off x="6781799" y="2492886"/>
            <a:ext cx="1447803" cy="1427016"/>
            <a:chOff x="0" y="0"/>
            <a:chExt cx="1447801" cy="1427014"/>
          </a:xfrm>
        </p:grpSpPr>
        <p:sp>
          <p:nvSpPr>
            <p:cNvPr id="244" name="Shape 244"/>
            <p:cNvSpPr/>
            <p:nvPr/>
          </p:nvSpPr>
          <p:spPr>
            <a:xfrm>
              <a:off x="-1" y="-1"/>
              <a:ext cx="1447803" cy="142701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sx="100000" sy="100000" kx="0" ky="0" algn="b" rotWithShape="0" blurRad="127000" dist="0" dir="270000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marL="257175" indent="-257175" defTabSz="457200">
                <a:defRPr sz="900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pPr>
            </a:p>
          </p:txBody>
        </p:sp>
        <p:sp>
          <p:nvSpPr>
            <p:cNvPr id="245" name="Shape 245"/>
            <p:cNvSpPr/>
            <p:nvPr/>
          </p:nvSpPr>
          <p:spPr>
            <a:xfrm>
              <a:off x="-1" y="-1"/>
              <a:ext cx="1447803" cy="1257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marL="257175" indent="-257175" defTabSz="457200"/>
              <a:r>
                <a:rPr sz="900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assertArrayEquals</a:t>
              </a:r>
              <a:endParaRPr sz="900">
                <a:solidFill>
                  <a:srgbClr val="941751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marL="257175" indent="-257175" defTabSz="457200"/>
              <a:r>
                <a:rPr sz="900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assertEquals</a:t>
              </a:r>
              <a:endParaRPr sz="900">
                <a:solidFill>
                  <a:srgbClr val="941751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marL="257175" indent="-257175" defTabSz="457200"/>
              <a:r>
                <a:rPr sz="900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assertFalse</a:t>
              </a:r>
              <a:endParaRPr sz="900">
                <a:solidFill>
                  <a:srgbClr val="941751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marL="257175" indent="-257175" defTabSz="457200"/>
              <a:r>
                <a:rPr sz="900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assertNotNull</a:t>
              </a:r>
              <a:endParaRPr sz="900">
                <a:solidFill>
                  <a:srgbClr val="941751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marL="257175" indent="-257175" defTabSz="457200"/>
              <a:r>
                <a:rPr sz="900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assertNotSame</a:t>
              </a:r>
              <a:endParaRPr sz="900">
                <a:solidFill>
                  <a:srgbClr val="941751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marL="257175" indent="-257175" defTabSz="457200"/>
              <a:r>
                <a:rPr sz="900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assertNull</a:t>
              </a:r>
              <a:endParaRPr sz="900">
                <a:solidFill>
                  <a:srgbClr val="941751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marL="257175" indent="-257175" defTabSz="457200"/>
              <a:r>
                <a:rPr sz="900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assertSame</a:t>
              </a:r>
              <a:endParaRPr sz="900">
                <a:solidFill>
                  <a:srgbClr val="941751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marL="257175" indent="-257175" defTabSz="457200"/>
              <a:r>
                <a:rPr sz="900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assertThat</a:t>
              </a:r>
              <a:endParaRPr sz="900">
                <a:solidFill>
                  <a:srgbClr val="941751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marL="257175" indent="-257175" defTabSz="457200"/>
              <a:r>
                <a:rPr sz="900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assertTrue</a:t>
              </a:r>
            </a:p>
          </p:txBody>
        </p:sp>
      </p:grpSp>
      <p:grpSp>
        <p:nvGrpSpPr>
          <p:cNvPr id="249" name="Group 249"/>
          <p:cNvGrpSpPr/>
          <p:nvPr/>
        </p:nvGrpSpPr>
        <p:grpSpPr>
          <a:xfrm>
            <a:off x="6781800" y="4316278"/>
            <a:ext cx="1447802" cy="1703141"/>
            <a:chOff x="0" y="0"/>
            <a:chExt cx="1447801" cy="1703140"/>
          </a:xfrm>
        </p:grpSpPr>
        <p:sp>
          <p:nvSpPr>
            <p:cNvPr id="247" name="Shape 247"/>
            <p:cNvSpPr/>
            <p:nvPr/>
          </p:nvSpPr>
          <p:spPr>
            <a:xfrm>
              <a:off x="0" y="0"/>
              <a:ext cx="1447802" cy="1524000"/>
            </a:xfrm>
            <a:prstGeom prst="rect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sx="100000" sy="100000" kx="0" ky="0" algn="b" rotWithShape="0" blurRad="127000" dist="0" dir="270000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marL="257175" indent="-257175" defTabSz="457200">
                <a:defRPr sz="900">
                  <a:solidFill>
                    <a:srgbClr val="003567"/>
                  </a:solidFill>
                  <a:latin typeface="Lucida Console"/>
                  <a:ea typeface="Lucida Console"/>
                  <a:cs typeface="Lucida Console"/>
                  <a:sym typeface="Lucida Console"/>
                </a:defRPr>
              </a:pPr>
            </a:p>
          </p:txBody>
        </p:sp>
        <p:sp>
          <p:nvSpPr>
            <p:cNvPr id="248" name="Shape 248"/>
            <p:cNvSpPr/>
            <p:nvPr/>
          </p:nvSpPr>
          <p:spPr>
            <a:xfrm>
              <a:off x="0" y="0"/>
              <a:ext cx="1447802" cy="1703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lvl="0" marL="257175" indent="-257175" defTabSz="457200"/>
              <a:r>
                <a:rPr sz="900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allOf</a:t>
              </a:r>
              <a:endParaRPr sz="900">
                <a:solidFill>
                  <a:srgbClr val="941751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marL="257175" indent="-257175" defTabSz="457200"/>
              <a:r>
                <a:rPr sz="900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anyOf</a:t>
              </a:r>
              <a:endParaRPr sz="900">
                <a:solidFill>
                  <a:srgbClr val="941751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marL="257175" indent="-257175" defTabSz="457200"/>
              <a:r>
                <a:rPr sz="900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both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 marL="257175" indent="-257175" defTabSz="457200"/>
              <a:r>
                <a:rPr sz="900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containsString</a:t>
              </a:r>
              <a:endParaRPr sz="900">
                <a:solidFill>
                  <a:srgbClr val="941751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marL="257175" indent="-257175" defTabSz="457200"/>
              <a:r>
                <a:rPr sz="900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equalTo</a:t>
              </a:r>
              <a:endParaRPr sz="900">
                <a:solidFill>
                  <a:srgbClr val="941751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marL="257175" indent="-257175" defTabSz="457200"/>
              <a:r>
                <a:rPr sz="900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everyItem</a:t>
              </a:r>
              <a:endParaRPr sz="900">
                <a:solidFill>
                  <a:srgbClr val="941751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marL="257175" indent="-257175" defTabSz="457200"/>
              <a:r>
                <a:rPr sz="900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hasItems</a:t>
              </a:r>
              <a:endParaRPr sz="900">
                <a:solidFill>
                  <a:srgbClr val="941751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marL="257175" indent="-257175" defTabSz="457200"/>
              <a:r>
                <a:rPr sz="900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not</a:t>
              </a:r>
              <a:endParaRPr>
                <a:latin typeface="Arial"/>
                <a:ea typeface="Arial"/>
                <a:cs typeface="Arial"/>
                <a:sym typeface="Arial"/>
              </a:endParaRPr>
            </a:p>
            <a:p>
              <a:pPr lvl="0" marL="257175" indent="-257175" defTabSz="457200"/>
              <a:r>
                <a:rPr sz="900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sameInstance</a:t>
              </a:r>
              <a:endParaRPr sz="900">
                <a:solidFill>
                  <a:srgbClr val="941751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  <a:p>
              <a:pPr lvl="0" marL="257175" indent="-257175" defTabSz="457200"/>
              <a:r>
                <a:rPr sz="900">
                  <a:solidFill>
                    <a:srgbClr val="941751"/>
                  </a:solidFill>
                  <a:latin typeface="Lucida Console"/>
                  <a:ea typeface="Lucida Console"/>
                  <a:cs typeface="Lucida Console"/>
                  <a:sym typeface="Lucida Console"/>
                </a:rPr>
                <a:t>startsWith</a:t>
              </a:r>
              <a:endParaRPr sz="900">
                <a:solidFill>
                  <a:srgbClr val="941751"/>
                </a:solidFill>
                <a:latin typeface="Lucida Console"/>
                <a:ea typeface="Lucida Console"/>
                <a:cs typeface="Lucida Console"/>
                <a:sym typeface="Lucida Console"/>
              </a:endParaRPr>
            </a:p>
          </p:txBody>
        </p:sp>
      </p:grpSp>
      <p:sp>
        <p:nvSpPr>
          <p:cNvPr id="250" name="Shape 250"/>
          <p:cNvSpPr/>
          <p:nvPr/>
        </p:nvSpPr>
        <p:spPr>
          <a:xfrm>
            <a:off x="5257800" y="3095090"/>
            <a:ext cx="838200" cy="22260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rgbClr val="004281"/>
            </a:solidFill>
          </a:ln>
        </p:spPr>
        <p:txBody>
          <a:bodyPr lIns="45718" tIns="45718" rIns="45718" bIns="45718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1" name="Shape 251"/>
          <p:cNvSpPr/>
          <p:nvPr/>
        </p:nvSpPr>
        <p:spPr>
          <a:xfrm>
            <a:off x="5257800" y="5078278"/>
            <a:ext cx="838200" cy="22260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rgbClr val="004281"/>
            </a:solidFill>
          </a:ln>
        </p:spPr>
        <p:txBody>
          <a:bodyPr lIns="45718" tIns="45718" rIns="45718" bIns="45718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254" name="Shape 254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Assertions</a:t>
            </a:r>
          </a:p>
        </p:txBody>
      </p:sp>
      <p:graphicFrame>
        <p:nvGraphicFramePr>
          <p:cNvPr id="255" name="Table 255"/>
          <p:cNvGraphicFramePr/>
          <p:nvPr/>
        </p:nvGraphicFramePr>
        <p:xfrm>
          <a:off x="3949700" y="7397750"/>
          <a:ext cx="254000" cy="10018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r>
                        <a:rPr b="1" i="1" sz="2000">
                          <a:sym typeface="Helvetica"/>
                        </a:rPr>
                        <a:t/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56" name="Shape 256"/>
          <p:cNvSpPr/>
          <p:nvPr/>
        </p:nvSpPr>
        <p:spPr>
          <a:xfrm>
            <a:off x="326376" y="830580"/>
            <a:ext cx="8239531" cy="4968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defTabSz="457200"/>
            <a:r>
              <a:rPr sz="1400">
                <a:solidFill>
                  <a:srgbClr val="A71D5D"/>
                </a:solidFill>
                <a:latin typeface="Menlo Regular"/>
                <a:ea typeface="Menlo Regular"/>
                <a:cs typeface="Menlo Regular"/>
                <a:sym typeface="Menlo Regular"/>
              </a:rPr>
              <a:t>  @Test</a:t>
            </a:r>
            <a:endParaRPr sz="1400">
              <a:solidFill>
                <a:srgbClr val="323333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/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  </a:t>
            </a:r>
            <a:r>
              <a:rPr sz="1400">
                <a:solidFill>
                  <a:srgbClr val="A71D5D"/>
                </a:solidFill>
                <a:latin typeface="Menlo Regular"/>
                <a:ea typeface="Menlo Regular"/>
                <a:cs typeface="Menlo Regular"/>
                <a:sym typeface="Menlo Regular"/>
              </a:rPr>
              <a:t>public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400">
                <a:solidFill>
                  <a:srgbClr val="A71D5D"/>
                </a:solidFill>
                <a:latin typeface="Menlo Regular"/>
                <a:ea typeface="Menlo Regular"/>
                <a:cs typeface="Menlo Regular"/>
                <a:sym typeface="Menlo Regular"/>
              </a:rPr>
              <a:t>void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400">
                <a:solidFill>
                  <a:srgbClr val="795DA3"/>
                </a:solidFill>
                <a:latin typeface="Menlo Regular"/>
                <a:ea typeface="Menlo Regular"/>
                <a:cs typeface="Menlo Regular"/>
                <a:sym typeface="Menlo Regular"/>
              </a:rPr>
              <a:t>testAssertEquals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() {</a:t>
            </a:r>
            <a:endParaRPr sz="1400">
              <a:solidFill>
                <a:srgbClr val="323333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/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assertEquals(</a:t>
            </a:r>
            <a:r>
              <a:rPr sz="1400">
                <a:solidFill>
                  <a:srgbClr val="183691"/>
                </a:solidFill>
                <a:latin typeface="Menlo Regular"/>
                <a:ea typeface="Menlo Regular"/>
                <a:cs typeface="Menlo Regular"/>
                <a:sym typeface="Menlo Regular"/>
              </a:rPr>
              <a:t>"failure - strings are not equal"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, </a:t>
            </a:r>
            <a:r>
              <a:rPr sz="1400">
                <a:solidFill>
                  <a:srgbClr val="183691"/>
                </a:solidFill>
                <a:latin typeface="Menlo Regular"/>
                <a:ea typeface="Menlo Regular"/>
                <a:cs typeface="Menlo Regular"/>
                <a:sym typeface="Menlo Regular"/>
              </a:rPr>
              <a:t>"text"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, </a:t>
            </a:r>
            <a:r>
              <a:rPr sz="1400">
                <a:solidFill>
                  <a:srgbClr val="183691"/>
                </a:solidFill>
                <a:latin typeface="Menlo Regular"/>
                <a:ea typeface="Menlo Regular"/>
                <a:cs typeface="Menlo Regular"/>
                <a:sym typeface="Menlo Regular"/>
              </a:rPr>
              <a:t>"text"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);</a:t>
            </a:r>
            <a:endParaRPr sz="1400">
              <a:solidFill>
                <a:srgbClr val="323333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/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  }</a:t>
            </a:r>
            <a:endParaRPr sz="1400">
              <a:solidFill>
                <a:srgbClr val="323333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/>
            <a:endParaRPr sz="1400">
              <a:solidFill>
                <a:srgbClr val="323333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/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  </a:t>
            </a:r>
            <a:r>
              <a:rPr sz="1400">
                <a:solidFill>
                  <a:srgbClr val="A71D5D"/>
                </a:solidFill>
                <a:latin typeface="Menlo Regular"/>
                <a:ea typeface="Menlo Regular"/>
                <a:cs typeface="Menlo Regular"/>
                <a:sym typeface="Menlo Regular"/>
              </a:rPr>
              <a:t>@Test</a:t>
            </a:r>
            <a:endParaRPr sz="1400">
              <a:solidFill>
                <a:srgbClr val="323333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/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  </a:t>
            </a:r>
            <a:r>
              <a:rPr sz="1400">
                <a:solidFill>
                  <a:srgbClr val="A71D5D"/>
                </a:solidFill>
                <a:latin typeface="Menlo Regular"/>
                <a:ea typeface="Menlo Regular"/>
                <a:cs typeface="Menlo Regular"/>
                <a:sym typeface="Menlo Regular"/>
              </a:rPr>
              <a:t>public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400">
                <a:solidFill>
                  <a:srgbClr val="A71D5D"/>
                </a:solidFill>
                <a:latin typeface="Menlo Regular"/>
                <a:ea typeface="Menlo Regular"/>
                <a:cs typeface="Menlo Regular"/>
                <a:sym typeface="Menlo Regular"/>
              </a:rPr>
              <a:t>void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400">
                <a:solidFill>
                  <a:srgbClr val="795DA3"/>
                </a:solidFill>
                <a:latin typeface="Menlo Regular"/>
                <a:ea typeface="Menlo Regular"/>
                <a:cs typeface="Menlo Regular"/>
                <a:sym typeface="Menlo Regular"/>
              </a:rPr>
              <a:t>testAssertFalse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() {</a:t>
            </a:r>
            <a:endParaRPr sz="1400">
              <a:solidFill>
                <a:srgbClr val="323333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/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assertFalse(</a:t>
            </a:r>
            <a:r>
              <a:rPr sz="1400">
                <a:solidFill>
                  <a:srgbClr val="183691"/>
                </a:solidFill>
                <a:latin typeface="Menlo Regular"/>
                <a:ea typeface="Menlo Regular"/>
                <a:cs typeface="Menlo Regular"/>
                <a:sym typeface="Menlo Regular"/>
              </a:rPr>
              <a:t>"failure - should be false"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, </a:t>
            </a:r>
            <a:r>
              <a:rPr sz="1400">
                <a:solidFill>
                  <a:srgbClr val="0086B3"/>
                </a:solidFill>
                <a:latin typeface="Menlo Regular"/>
                <a:ea typeface="Menlo Regular"/>
                <a:cs typeface="Menlo Regular"/>
                <a:sym typeface="Menlo Regular"/>
              </a:rPr>
              <a:t>false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);</a:t>
            </a:r>
            <a:endParaRPr sz="1400">
              <a:solidFill>
                <a:srgbClr val="323333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/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  }</a:t>
            </a:r>
            <a:endParaRPr sz="1400">
              <a:solidFill>
                <a:srgbClr val="323333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/>
            <a:endParaRPr sz="1400">
              <a:solidFill>
                <a:srgbClr val="323333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/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  </a:t>
            </a:r>
            <a:r>
              <a:rPr sz="1400">
                <a:solidFill>
                  <a:srgbClr val="A71D5D"/>
                </a:solidFill>
                <a:latin typeface="Menlo Regular"/>
                <a:ea typeface="Menlo Regular"/>
                <a:cs typeface="Menlo Regular"/>
                <a:sym typeface="Menlo Regular"/>
              </a:rPr>
              <a:t>@Test</a:t>
            </a:r>
            <a:endParaRPr sz="1400">
              <a:solidFill>
                <a:srgbClr val="323333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/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  </a:t>
            </a:r>
            <a:r>
              <a:rPr sz="1400">
                <a:solidFill>
                  <a:srgbClr val="A71D5D"/>
                </a:solidFill>
                <a:latin typeface="Menlo Regular"/>
                <a:ea typeface="Menlo Regular"/>
                <a:cs typeface="Menlo Regular"/>
                <a:sym typeface="Menlo Regular"/>
              </a:rPr>
              <a:t>public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400">
                <a:solidFill>
                  <a:srgbClr val="A71D5D"/>
                </a:solidFill>
                <a:latin typeface="Menlo Regular"/>
                <a:ea typeface="Menlo Regular"/>
                <a:cs typeface="Menlo Regular"/>
                <a:sym typeface="Menlo Regular"/>
              </a:rPr>
              <a:t>void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400">
                <a:solidFill>
                  <a:srgbClr val="795DA3"/>
                </a:solidFill>
                <a:latin typeface="Menlo Regular"/>
                <a:ea typeface="Menlo Regular"/>
                <a:cs typeface="Menlo Regular"/>
                <a:sym typeface="Menlo Regular"/>
              </a:rPr>
              <a:t>testAssertNotNull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() {</a:t>
            </a:r>
            <a:endParaRPr sz="1400">
              <a:solidFill>
                <a:srgbClr val="323333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/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assertNotNull(</a:t>
            </a:r>
            <a:r>
              <a:rPr sz="1400">
                <a:solidFill>
                  <a:srgbClr val="183691"/>
                </a:solidFill>
                <a:latin typeface="Menlo Regular"/>
                <a:ea typeface="Menlo Regular"/>
                <a:cs typeface="Menlo Regular"/>
                <a:sym typeface="Menlo Regular"/>
              </a:rPr>
              <a:t>"should not be null"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, </a:t>
            </a:r>
            <a:r>
              <a:rPr sz="1400">
                <a:solidFill>
                  <a:srgbClr val="A71D5D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 Object());</a:t>
            </a:r>
            <a:endParaRPr sz="1400">
              <a:solidFill>
                <a:srgbClr val="323333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/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  }</a:t>
            </a:r>
            <a:endParaRPr sz="1400">
              <a:solidFill>
                <a:srgbClr val="323333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/>
            <a:endParaRPr sz="1400">
              <a:solidFill>
                <a:srgbClr val="323333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/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  </a:t>
            </a:r>
            <a:r>
              <a:rPr sz="1400">
                <a:solidFill>
                  <a:srgbClr val="A71D5D"/>
                </a:solidFill>
                <a:latin typeface="Menlo Regular"/>
                <a:ea typeface="Menlo Regular"/>
                <a:cs typeface="Menlo Regular"/>
                <a:sym typeface="Menlo Regular"/>
              </a:rPr>
              <a:t>@Test</a:t>
            </a:r>
            <a:endParaRPr sz="1400">
              <a:solidFill>
                <a:srgbClr val="323333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/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  </a:t>
            </a:r>
            <a:r>
              <a:rPr sz="1400">
                <a:solidFill>
                  <a:srgbClr val="A71D5D"/>
                </a:solidFill>
                <a:latin typeface="Menlo Regular"/>
                <a:ea typeface="Menlo Regular"/>
                <a:cs typeface="Menlo Regular"/>
                <a:sym typeface="Menlo Regular"/>
              </a:rPr>
              <a:t>public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400">
                <a:solidFill>
                  <a:srgbClr val="A71D5D"/>
                </a:solidFill>
                <a:latin typeface="Menlo Regular"/>
                <a:ea typeface="Menlo Regular"/>
                <a:cs typeface="Menlo Regular"/>
                <a:sym typeface="Menlo Regular"/>
              </a:rPr>
              <a:t>void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400">
                <a:solidFill>
                  <a:srgbClr val="795DA3"/>
                </a:solidFill>
                <a:latin typeface="Menlo Regular"/>
                <a:ea typeface="Menlo Regular"/>
                <a:cs typeface="Menlo Regular"/>
                <a:sym typeface="Menlo Regular"/>
              </a:rPr>
              <a:t>testAssertNotSame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() {</a:t>
            </a:r>
            <a:endParaRPr sz="1400">
              <a:solidFill>
                <a:srgbClr val="323333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/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assertNotSame(</a:t>
            </a:r>
            <a:r>
              <a:rPr sz="1400">
                <a:solidFill>
                  <a:srgbClr val="183691"/>
                </a:solidFill>
                <a:latin typeface="Menlo Regular"/>
                <a:ea typeface="Menlo Regular"/>
                <a:cs typeface="Menlo Regular"/>
                <a:sym typeface="Menlo Regular"/>
              </a:rPr>
              <a:t>"should not be same Object"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, </a:t>
            </a:r>
            <a:r>
              <a:rPr sz="1400">
                <a:solidFill>
                  <a:srgbClr val="A71D5D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 Object(), </a:t>
            </a:r>
            <a:r>
              <a:rPr sz="1400">
                <a:solidFill>
                  <a:srgbClr val="A71D5D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 Object());</a:t>
            </a:r>
            <a:endParaRPr sz="1400">
              <a:solidFill>
                <a:srgbClr val="323333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/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  }</a:t>
            </a:r>
            <a:endParaRPr sz="1400">
              <a:solidFill>
                <a:srgbClr val="323333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/>
            <a:endParaRPr sz="1400">
              <a:solidFill>
                <a:srgbClr val="323333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/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  </a:t>
            </a:r>
            <a:r>
              <a:rPr sz="1400">
                <a:solidFill>
                  <a:srgbClr val="A71D5D"/>
                </a:solidFill>
                <a:latin typeface="Menlo Regular"/>
                <a:ea typeface="Menlo Regular"/>
                <a:cs typeface="Menlo Regular"/>
                <a:sym typeface="Menlo Regular"/>
              </a:rPr>
              <a:t>@Test</a:t>
            </a:r>
            <a:endParaRPr sz="1400">
              <a:solidFill>
                <a:srgbClr val="323333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/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  </a:t>
            </a:r>
            <a:r>
              <a:rPr sz="1400">
                <a:solidFill>
                  <a:srgbClr val="A71D5D"/>
                </a:solidFill>
                <a:latin typeface="Menlo Regular"/>
                <a:ea typeface="Menlo Regular"/>
                <a:cs typeface="Menlo Regular"/>
                <a:sym typeface="Menlo Regular"/>
              </a:rPr>
              <a:t>public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400">
                <a:solidFill>
                  <a:srgbClr val="A71D5D"/>
                </a:solidFill>
                <a:latin typeface="Menlo Regular"/>
                <a:ea typeface="Menlo Regular"/>
                <a:cs typeface="Menlo Regular"/>
                <a:sym typeface="Menlo Regular"/>
              </a:rPr>
              <a:t>void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400">
                <a:solidFill>
                  <a:srgbClr val="795DA3"/>
                </a:solidFill>
                <a:latin typeface="Menlo Regular"/>
                <a:ea typeface="Menlo Regular"/>
                <a:cs typeface="Menlo Regular"/>
                <a:sym typeface="Menlo Regular"/>
              </a:rPr>
              <a:t>testAssertNull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() {</a:t>
            </a:r>
            <a:endParaRPr sz="1400">
              <a:solidFill>
                <a:srgbClr val="323333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/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assertNull(</a:t>
            </a:r>
            <a:r>
              <a:rPr sz="1400">
                <a:solidFill>
                  <a:srgbClr val="183691"/>
                </a:solidFill>
                <a:latin typeface="Menlo Regular"/>
                <a:ea typeface="Menlo Regular"/>
                <a:cs typeface="Menlo Regular"/>
                <a:sym typeface="Menlo Regular"/>
              </a:rPr>
              <a:t>"should be null"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, </a:t>
            </a:r>
            <a:r>
              <a:rPr sz="1400">
                <a:solidFill>
                  <a:srgbClr val="0086B3"/>
                </a:solidFill>
                <a:latin typeface="Menlo Regular"/>
                <a:ea typeface="Menlo Regular"/>
                <a:cs typeface="Menlo Regular"/>
                <a:sym typeface="Menlo Regular"/>
              </a:rPr>
              <a:t>null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);</a:t>
            </a:r>
            <a:endParaRPr sz="1400">
              <a:solidFill>
                <a:srgbClr val="323333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/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  }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259" name="Shape 259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Matchers</a:t>
            </a:r>
          </a:p>
        </p:txBody>
      </p:sp>
      <p:graphicFrame>
        <p:nvGraphicFramePr>
          <p:cNvPr id="260" name="Table 260"/>
          <p:cNvGraphicFramePr/>
          <p:nvPr/>
        </p:nvGraphicFramePr>
        <p:xfrm>
          <a:off x="3949700" y="7397750"/>
          <a:ext cx="254000" cy="10018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r>
                        <a:rPr b="1" i="1" sz="2000">
                          <a:sym typeface="Helvetica"/>
                        </a:rPr>
                        <a:t/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61" name="Shape 261"/>
          <p:cNvSpPr/>
          <p:nvPr/>
        </p:nvSpPr>
        <p:spPr>
          <a:xfrm>
            <a:off x="316193" y="919480"/>
            <a:ext cx="4600014" cy="49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>
                <a:solidFill>
                  <a:srgbClr val="323333"/>
                </a:solidFill>
              </a:rPr>
              <a:t>assertThat([value], [matcher statement]);</a:t>
            </a:r>
            <a:endParaRPr sz="1400">
              <a:solidFill>
                <a:srgbClr val="323333"/>
              </a:solidFill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322525" y="1554480"/>
            <a:ext cx="6847950" cy="1107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defTabSz="457200"/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assertThat(x, is(</a:t>
            </a:r>
            <a:r>
              <a:rPr sz="1400">
                <a:solidFill>
                  <a:srgbClr val="0086B3"/>
                </a:solidFill>
                <a:latin typeface="Menlo Regular"/>
                <a:ea typeface="Menlo Regular"/>
                <a:cs typeface="Menlo Regular"/>
                <a:sym typeface="Menlo Regular"/>
              </a:rPr>
              <a:t>3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));</a:t>
            </a:r>
            <a:endParaRPr sz="1400">
              <a:solidFill>
                <a:srgbClr val="323333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/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assertThat(x, is(not(</a:t>
            </a:r>
            <a:r>
              <a:rPr sz="1400">
                <a:solidFill>
                  <a:srgbClr val="0086B3"/>
                </a:solidFill>
                <a:latin typeface="Menlo Regular"/>
                <a:ea typeface="Menlo Regular"/>
                <a:cs typeface="Menlo Regular"/>
                <a:sym typeface="Menlo Regular"/>
              </a:rPr>
              <a:t>4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)));</a:t>
            </a:r>
            <a:endParaRPr sz="1400">
              <a:solidFill>
                <a:srgbClr val="323333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/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assertThat(responseString, either(containsString(</a:t>
            </a:r>
            <a:r>
              <a:rPr sz="1400">
                <a:solidFill>
                  <a:srgbClr val="183691"/>
                </a:solidFill>
                <a:latin typeface="Menlo Regular"/>
                <a:ea typeface="Menlo Regular"/>
                <a:cs typeface="Menlo Regular"/>
                <a:sym typeface="Menlo Regular"/>
              </a:rPr>
              <a:t>"color"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))</a:t>
            </a:r>
            <a:r>
              <a:rPr sz="1400">
                <a:solidFill>
                  <a:srgbClr val="A71D5D"/>
                </a:solidFill>
                <a:latin typeface="Menlo Regular"/>
                <a:ea typeface="Menlo Regular"/>
                <a:cs typeface="Menlo Regular"/>
                <a:sym typeface="Menlo Regular"/>
              </a:rPr>
              <a:t>.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or(containsString(</a:t>
            </a:r>
            <a:r>
              <a:rPr sz="1400">
                <a:solidFill>
                  <a:srgbClr val="183691"/>
                </a:solidFill>
                <a:latin typeface="Menlo Regular"/>
                <a:ea typeface="Menlo Regular"/>
                <a:cs typeface="Menlo Regular"/>
                <a:sym typeface="Menlo Regular"/>
              </a:rPr>
              <a:t>"colour"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)));</a:t>
            </a:r>
            <a:endParaRPr sz="1400">
              <a:solidFill>
                <a:srgbClr val="323333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/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assertThat(myList, hasItem(</a:t>
            </a:r>
            <a:r>
              <a:rPr sz="1400">
                <a:solidFill>
                  <a:srgbClr val="183691"/>
                </a:solidFill>
                <a:latin typeface="Menlo Regular"/>
                <a:ea typeface="Menlo Regular"/>
                <a:cs typeface="Menlo Regular"/>
                <a:sym typeface="Menlo Regular"/>
              </a:rPr>
              <a:t>"3"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));</a:t>
            </a:r>
          </a:p>
        </p:txBody>
      </p:sp>
      <p:sp>
        <p:nvSpPr>
          <p:cNvPr id="263" name="Shape 263"/>
          <p:cNvSpPr/>
          <p:nvPr/>
        </p:nvSpPr>
        <p:spPr>
          <a:xfrm>
            <a:off x="262671" y="2951481"/>
            <a:ext cx="4707058" cy="49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defTabSz="457200"/>
            <a:r>
              <a:rPr sz="1400">
                <a:solidFill>
                  <a:srgbClr val="A71D5D"/>
                </a:solidFill>
                <a:latin typeface="Menlo Regular"/>
                <a:ea typeface="Menlo Regular"/>
                <a:cs typeface="Menlo Regular"/>
                <a:sym typeface="Menlo Regular"/>
              </a:rPr>
              <a:t>import static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 org.hamcrest.CoreMatchers.*;</a:t>
            </a:r>
            <a:endParaRPr sz="1400">
              <a:solidFill>
                <a:srgbClr val="323333"/>
              </a:solidFill>
              <a:latin typeface="Menlo Regular"/>
              <a:ea typeface="Menlo Regular"/>
              <a:cs typeface="Menlo Regular"/>
              <a:sym typeface="Menlo Regular"/>
            </a:endParaRPr>
          </a:p>
        </p:txBody>
      </p:sp>
      <p:sp>
        <p:nvSpPr>
          <p:cNvPr id="264" name="Shape 264"/>
          <p:cNvSpPr/>
          <p:nvPr/>
        </p:nvSpPr>
        <p:spPr>
          <a:xfrm>
            <a:off x="334315" y="3411525"/>
            <a:ext cx="3192170" cy="771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marL="457200" indent="-457200" defTabSz="457200">
              <a:tabLst>
                <a:tab pos="139700" algn="l"/>
                <a:tab pos="457200" algn="l"/>
              </a:tabLst>
            </a:pPr>
            <a:r>
              <a:rPr sz="1600">
                <a:solidFill>
                  <a:srgbClr val="4078C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•	</a:t>
            </a:r>
            <a:r>
              <a:rPr sz="1600">
                <a:solidFill>
                  <a:srgbClr val="4078C0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 invalidUrl="" action="" tgtFrame="" tooltip="" history="1" highlightClick="0" endSnd="0"/>
              </a:rPr>
              <a:t>Excel spreadsheet matchers</a:t>
            </a:r>
            <a:endParaRPr sz="16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457200" indent="-457200" defTabSz="457200">
              <a:tabLst>
                <a:tab pos="139700" algn="l"/>
                <a:tab pos="457200" algn="l"/>
              </a:tabLst>
            </a:pPr>
            <a:r>
              <a:rPr sz="1600">
                <a:solidFill>
                  <a:srgbClr val="4078C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•	</a:t>
            </a:r>
            <a:r>
              <a:rPr sz="1600">
                <a:solidFill>
                  <a:srgbClr val="4078C0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 invalidUrl="" action="" tgtFrame="" tooltip="" history="1" highlightClick="0" endSnd="0"/>
              </a:rPr>
              <a:t>JSON matchers</a:t>
            </a:r>
            <a:endParaRPr sz="1600">
              <a:solidFill>
                <a:srgbClr val="32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marL="457200" indent="-457200" defTabSz="457200">
              <a:tabLst>
                <a:tab pos="139700" algn="l"/>
                <a:tab pos="457200" algn="l"/>
              </a:tabLst>
            </a:pPr>
            <a:r>
              <a:rPr sz="1600">
                <a:solidFill>
                  <a:srgbClr val="4078C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•	</a:t>
            </a:r>
            <a:r>
              <a:rPr sz="1600">
                <a:solidFill>
                  <a:srgbClr val="4078C0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 invalidUrl="" action="" tgtFrame="" tooltip="" history="1" highlightClick="0" endSnd="0"/>
              </a:rPr>
              <a:t>XML/XPath matchers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267" name="Shape 267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Exception testing</a:t>
            </a:r>
          </a:p>
        </p:txBody>
      </p:sp>
      <p:graphicFrame>
        <p:nvGraphicFramePr>
          <p:cNvPr id="268" name="Table 268"/>
          <p:cNvGraphicFramePr/>
          <p:nvPr/>
        </p:nvGraphicFramePr>
        <p:xfrm>
          <a:off x="3949700" y="7397750"/>
          <a:ext cx="254000" cy="10018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r>
                        <a:rPr b="1" i="1" sz="2000">
                          <a:sym typeface="Helvetica"/>
                        </a:rPr>
                        <a:t/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69" name="Shape 269"/>
          <p:cNvSpPr/>
          <p:nvPr/>
        </p:nvSpPr>
        <p:spPr>
          <a:xfrm>
            <a:off x="381734" y="937737"/>
            <a:ext cx="5563415" cy="904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defTabSz="457200"/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@Test(expected </a:t>
            </a:r>
            <a:r>
              <a:rPr sz="1400">
                <a:solidFill>
                  <a:srgbClr val="A71D5D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 IndexOutOfBoundsException</a:t>
            </a:r>
            <a:r>
              <a:rPr sz="1400">
                <a:solidFill>
                  <a:srgbClr val="A71D5D"/>
                </a:solidFill>
                <a:latin typeface="Menlo Regular"/>
                <a:ea typeface="Menlo Regular"/>
                <a:cs typeface="Menlo Regular"/>
                <a:sym typeface="Menlo Regular"/>
              </a:rPr>
              <a:t>.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class) </a:t>
            </a:r>
            <a:endParaRPr sz="1400">
              <a:solidFill>
                <a:srgbClr val="323333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/>
            <a:r>
              <a:rPr sz="1400">
                <a:solidFill>
                  <a:srgbClr val="A71D5D"/>
                </a:solidFill>
                <a:latin typeface="Menlo Regular"/>
                <a:ea typeface="Menlo Regular"/>
                <a:cs typeface="Menlo Regular"/>
                <a:sym typeface="Menlo Regular"/>
              </a:rPr>
              <a:t>public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400">
                <a:solidFill>
                  <a:srgbClr val="A71D5D"/>
                </a:solidFill>
                <a:latin typeface="Menlo Regular"/>
                <a:ea typeface="Menlo Regular"/>
                <a:cs typeface="Menlo Regular"/>
                <a:sym typeface="Menlo Regular"/>
              </a:rPr>
              <a:t>void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 empty() { </a:t>
            </a:r>
            <a:endParaRPr sz="1400">
              <a:solidFill>
                <a:srgbClr val="323333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/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 </a:t>
            </a:r>
            <a:r>
              <a:rPr sz="1400">
                <a:solidFill>
                  <a:srgbClr val="A71D5D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400">
                <a:solidFill>
                  <a:srgbClr val="A71D5D"/>
                </a:solidFill>
                <a:latin typeface="Menlo Regular"/>
                <a:ea typeface="Menlo Regular"/>
                <a:cs typeface="Menlo Regular"/>
                <a:sym typeface="Menlo Regular"/>
              </a:rPr>
              <a:t>ArrayList&lt;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Object</a:t>
            </a:r>
            <a:r>
              <a:rPr sz="1400">
                <a:solidFill>
                  <a:srgbClr val="A71D5D"/>
                </a:solidFill>
                <a:latin typeface="Menlo Regular"/>
                <a:ea typeface="Menlo Regular"/>
                <a:cs typeface="Menlo Regular"/>
                <a:sym typeface="Menlo Regular"/>
              </a:rPr>
              <a:t>&gt;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()</a:t>
            </a:r>
            <a:r>
              <a:rPr sz="1400">
                <a:solidFill>
                  <a:srgbClr val="A71D5D"/>
                </a:solidFill>
                <a:latin typeface="Menlo Regular"/>
                <a:ea typeface="Menlo Regular"/>
                <a:cs typeface="Menlo Regular"/>
                <a:sym typeface="Menlo Regular"/>
              </a:rPr>
              <a:t>.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get(</a:t>
            </a:r>
            <a:r>
              <a:rPr sz="1400">
                <a:solidFill>
                  <a:srgbClr val="0086B3"/>
                </a:solidFill>
                <a:latin typeface="Menlo Regular"/>
                <a:ea typeface="Menlo Regular"/>
                <a:cs typeface="Menlo Regular"/>
                <a:sym typeface="Menlo Regular"/>
              </a:rPr>
              <a:t>0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); </a:t>
            </a:r>
            <a:endParaRPr sz="1400">
              <a:solidFill>
                <a:srgbClr val="323333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/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}</a:t>
            </a:r>
          </a:p>
        </p:txBody>
      </p:sp>
      <p:sp>
        <p:nvSpPr>
          <p:cNvPr id="270" name="Shape 270"/>
          <p:cNvSpPr/>
          <p:nvPr/>
        </p:nvSpPr>
        <p:spPr>
          <a:xfrm>
            <a:off x="329337" y="2149451"/>
            <a:ext cx="3659326" cy="450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b="1" sz="2400">
                <a:solidFill>
                  <a:srgbClr val="32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23333"/>
                </a:solidFill>
              </a:rPr>
              <a:t>ExpectedException Rule</a:t>
            </a:r>
          </a:p>
        </p:txBody>
      </p:sp>
      <p:sp>
        <p:nvSpPr>
          <p:cNvPr id="271" name="Shape 271"/>
          <p:cNvSpPr/>
          <p:nvPr/>
        </p:nvSpPr>
        <p:spPr>
          <a:xfrm>
            <a:off x="339076" y="2748280"/>
            <a:ext cx="8239531" cy="2326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defTabSz="457200"/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@Rule</a:t>
            </a:r>
            <a:endParaRPr sz="1400">
              <a:solidFill>
                <a:srgbClr val="323333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/>
            <a:r>
              <a:rPr sz="1400">
                <a:solidFill>
                  <a:srgbClr val="A71D5D"/>
                </a:solidFill>
                <a:latin typeface="Menlo Regular"/>
                <a:ea typeface="Menlo Regular"/>
                <a:cs typeface="Menlo Regular"/>
                <a:sym typeface="Menlo Regular"/>
              </a:rPr>
              <a:t>public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 ExpectedException thrown </a:t>
            </a:r>
            <a:r>
              <a:rPr sz="1400">
                <a:solidFill>
                  <a:srgbClr val="A71D5D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 ExpectedException</a:t>
            </a:r>
            <a:r>
              <a:rPr sz="1400">
                <a:solidFill>
                  <a:srgbClr val="A71D5D"/>
                </a:solidFill>
                <a:latin typeface="Menlo Regular"/>
                <a:ea typeface="Menlo Regular"/>
                <a:cs typeface="Menlo Regular"/>
                <a:sym typeface="Menlo Regular"/>
              </a:rPr>
              <a:t>.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none();</a:t>
            </a:r>
            <a:endParaRPr sz="1400">
              <a:solidFill>
                <a:srgbClr val="323333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/>
            <a:endParaRPr sz="1400">
              <a:solidFill>
                <a:srgbClr val="323333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/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@Test</a:t>
            </a:r>
            <a:endParaRPr sz="1400">
              <a:solidFill>
                <a:srgbClr val="323333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/>
            <a:r>
              <a:rPr sz="1400">
                <a:solidFill>
                  <a:srgbClr val="A71D5D"/>
                </a:solidFill>
                <a:latin typeface="Menlo Regular"/>
                <a:ea typeface="Menlo Regular"/>
                <a:cs typeface="Menlo Regular"/>
                <a:sym typeface="Menlo Regular"/>
              </a:rPr>
              <a:t>public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400">
                <a:solidFill>
                  <a:srgbClr val="A71D5D"/>
                </a:solidFill>
                <a:latin typeface="Menlo Regular"/>
                <a:ea typeface="Menlo Regular"/>
                <a:cs typeface="Menlo Regular"/>
                <a:sym typeface="Menlo Regular"/>
              </a:rPr>
              <a:t>void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 shouldTestExceptionMessage() throws IndexOutOfBoundsException {</a:t>
            </a:r>
            <a:endParaRPr sz="1400">
              <a:solidFill>
                <a:srgbClr val="323333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/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</a:t>
            </a:r>
            <a:r>
              <a:rPr sz="1400">
                <a:solidFill>
                  <a:srgbClr val="A71D5D"/>
                </a:solidFill>
                <a:latin typeface="Menlo Regular"/>
                <a:ea typeface="Menlo Regular"/>
                <a:cs typeface="Menlo Regular"/>
                <a:sym typeface="Menlo Regular"/>
              </a:rPr>
              <a:t>List&lt;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Object</a:t>
            </a:r>
            <a:r>
              <a:rPr sz="1400">
                <a:solidFill>
                  <a:srgbClr val="A71D5D"/>
                </a:solidFill>
                <a:latin typeface="Menlo Regular"/>
                <a:ea typeface="Menlo Regular"/>
                <a:cs typeface="Menlo Regular"/>
                <a:sym typeface="Menlo Regular"/>
              </a:rPr>
              <a:t>&gt;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 list </a:t>
            </a:r>
            <a:r>
              <a:rPr sz="1400">
                <a:solidFill>
                  <a:srgbClr val="A71D5D"/>
                </a:solidFill>
                <a:latin typeface="Menlo Regular"/>
                <a:ea typeface="Menlo Regular"/>
                <a:cs typeface="Menlo Regular"/>
                <a:sym typeface="Menlo Regular"/>
              </a:rPr>
              <a:t>=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400">
                <a:solidFill>
                  <a:srgbClr val="A71D5D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sz="1400">
                <a:solidFill>
                  <a:srgbClr val="A71D5D"/>
                </a:solidFill>
                <a:latin typeface="Menlo Regular"/>
                <a:ea typeface="Menlo Regular"/>
                <a:cs typeface="Menlo Regular"/>
                <a:sym typeface="Menlo Regular"/>
              </a:rPr>
              <a:t>ArrayList&lt;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Object</a:t>
            </a:r>
            <a:r>
              <a:rPr sz="1400">
                <a:solidFill>
                  <a:srgbClr val="A71D5D"/>
                </a:solidFill>
                <a:latin typeface="Menlo Regular"/>
                <a:ea typeface="Menlo Regular"/>
                <a:cs typeface="Menlo Regular"/>
                <a:sym typeface="Menlo Regular"/>
              </a:rPr>
              <a:t>&gt;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();</a:t>
            </a:r>
            <a:endParaRPr sz="1400">
              <a:solidFill>
                <a:srgbClr val="323333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/>
            <a:endParaRPr sz="1400">
              <a:solidFill>
                <a:srgbClr val="323333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/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thrown</a:t>
            </a:r>
            <a:r>
              <a:rPr sz="1400">
                <a:solidFill>
                  <a:srgbClr val="A71D5D"/>
                </a:solidFill>
                <a:latin typeface="Menlo Regular"/>
                <a:ea typeface="Menlo Regular"/>
                <a:cs typeface="Menlo Regular"/>
                <a:sym typeface="Menlo Regular"/>
              </a:rPr>
              <a:t>.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expect(IndexOutOfBoundsException</a:t>
            </a:r>
            <a:r>
              <a:rPr sz="1400">
                <a:solidFill>
                  <a:srgbClr val="A71D5D"/>
                </a:solidFill>
                <a:latin typeface="Menlo Regular"/>
                <a:ea typeface="Menlo Regular"/>
                <a:cs typeface="Menlo Regular"/>
                <a:sym typeface="Menlo Regular"/>
              </a:rPr>
              <a:t>.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class);</a:t>
            </a:r>
            <a:endParaRPr sz="1400">
              <a:solidFill>
                <a:srgbClr val="323333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/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thrown</a:t>
            </a:r>
            <a:r>
              <a:rPr sz="1400">
                <a:solidFill>
                  <a:srgbClr val="A71D5D"/>
                </a:solidFill>
                <a:latin typeface="Menlo Regular"/>
                <a:ea typeface="Menlo Regular"/>
                <a:cs typeface="Menlo Regular"/>
                <a:sym typeface="Menlo Regular"/>
              </a:rPr>
              <a:t>.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expectMessage(</a:t>
            </a:r>
            <a:r>
              <a:rPr sz="1400">
                <a:solidFill>
                  <a:srgbClr val="183691"/>
                </a:solidFill>
                <a:latin typeface="Menlo Regular"/>
                <a:ea typeface="Menlo Regular"/>
                <a:cs typeface="Menlo Regular"/>
                <a:sym typeface="Menlo Regular"/>
              </a:rPr>
              <a:t>"Index: 0, Size: 0"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);</a:t>
            </a:r>
            <a:endParaRPr sz="1400">
              <a:solidFill>
                <a:srgbClr val="323333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/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    list</a:t>
            </a:r>
            <a:r>
              <a:rPr sz="1400">
                <a:solidFill>
                  <a:srgbClr val="A71D5D"/>
                </a:solidFill>
                <a:latin typeface="Menlo Regular"/>
                <a:ea typeface="Menlo Regular"/>
                <a:cs typeface="Menlo Regular"/>
                <a:sym typeface="Menlo Regular"/>
              </a:rPr>
              <a:t>.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get(</a:t>
            </a:r>
            <a:r>
              <a:rPr sz="1400">
                <a:solidFill>
                  <a:srgbClr val="0086B3"/>
                </a:solidFill>
                <a:latin typeface="Menlo Regular"/>
                <a:ea typeface="Menlo Regular"/>
                <a:cs typeface="Menlo Regular"/>
                <a:sym typeface="Menlo Regular"/>
              </a:rPr>
              <a:t>0</a:t>
            </a:r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); </a:t>
            </a:r>
            <a:r>
              <a:rPr sz="1400">
                <a:solidFill>
                  <a:srgbClr val="969896"/>
                </a:solidFill>
                <a:latin typeface="Menlo Regular"/>
                <a:ea typeface="Menlo Regular"/>
                <a:cs typeface="Menlo Regular"/>
                <a:sym typeface="Menlo Regular"/>
              </a:rPr>
              <a:t>// execution will never get past this line</a:t>
            </a:r>
            <a:endParaRPr sz="1400">
              <a:solidFill>
                <a:srgbClr val="323333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0" defTabSz="457200"/>
            <a:r>
              <a: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274" name="Shape 274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JUnit and maven integration</a:t>
            </a:r>
          </a:p>
        </p:txBody>
      </p:sp>
      <p:graphicFrame>
        <p:nvGraphicFramePr>
          <p:cNvPr id="275" name="Table 275"/>
          <p:cNvGraphicFramePr/>
          <p:nvPr/>
        </p:nvGraphicFramePr>
        <p:xfrm>
          <a:off x="3949700" y="7397750"/>
          <a:ext cx="254000" cy="10018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r>
                        <a:rPr b="1" i="1" sz="2000">
                          <a:sym typeface="Helvetica"/>
                        </a:rPr>
                        <a:t/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76" name="Shape 276"/>
          <p:cNvSpPr/>
          <p:nvPr>
            <p:ph type="body" idx="4294967295"/>
          </p:nvPr>
        </p:nvSpPr>
        <p:spPr>
          <a:xfrm>
            <a:off x="407094" y="1165225"/>
            <a:ext cx="8542785" cy="4808786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57200"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i="1" sz="1600">
                <a:latin typeface="Verdana"/>
                <a:ea typeface="Verdana"/>
                <a:cs typeface="Verdana"/>
                <a:sym typeface="Verdana"/>
              </a:rPr>
              <a:t>It’s supposed to be automatic, but you still have to press the button.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lvl="0" marL="0" indent="0" defTabSz="457200"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600">
                <a:latin typeface="Verdana"/>
                <a:ea typeface="Verdana"/>
                <a:cs typeface="Verdana"/>
                <a:sym typeface="Verdana"/>
              </a:rPr>
              <a:t>—John Brunner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79" name="Group 279"/>
          <p:cNvGrpSpPr/>
          <p:nvPr/>
        </p:nvGrpSpPr>
        <p:grpSpPr>
          <a:xfrm>
            <a:off x="394294" y="1739900"/>
            <a:ext cx="8355412" cy="1419077"/>
            <a:chOff x="0" y="0"/>
            <a:chExt cx="8355410" cy="1419076"/>
          </a:xfrm>
        </p:grpSpPr>
        <p:sp>
          <p:nvSpPr>
            <p:cNvPr id="277" name="Shape 277"/>
            <p:cNvSpPr/>
            <p:nvPr/>
          </p:nvSpPr>
          <p:spPr>
            <a:xfrm>
              <a:off x="0" y="0"/>
              <a:ext cx="8355411" cy="141907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sx="100000" sy="100000" kx="0" ky="0" algn="b" rotWithShape="0" blurRad="127000" dist="0" dir="270000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Lucida Console"/>
                  <a:ea typeface="Lucida Console"/>
                  <a:cs typeface="Lucida Console"/>
                  <a:sym typeface="Lucida Console"/>
                </a:defRPr>
              </a:pPr>
            </a:p>
          </p:txBody>
        </p:sp>
        <p:sp>
          <p:nvSpPr>
            <p:cNvPr id="278" name="Shape 278"/>
            <p:cNvSpPr/>
            <p:nvPr/>
          </p:nvSpPr>
          <p:spPr>
            <a:xfrm>
              <a:off x="0" y="114300"/>
              <a:ext cx="8355411" cy="1219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defTabSz="457200"/>
              <a:r>
                <a:rPr sz="1400">
                  <a:solidFill>
                    <a:srgbClr val="323333"/>
                  </a:solidFill>
                  <a:latin typeface="Menlo Regular"/>
                  <a:ea typeface="Menlo Regular"/>
                  <a:cs typeface="Menlo Regular"/>
                  <a:sym typeface="Menlo Regular"/>
                </a:rPr>
                <a:t>&lt;</a:t>
              </a:r>
              <a:r>
                <a:rPr sz="1400">
                  <a:solidFill>
                    <a:srgbClr val="63A35C"/>
                  </a:solidFill>
                  <a:latin typeface="Menlo Regular"/>
                  <a:ea typeface="Menlo Regular"/>
                  <a:cs typeface="Menlo Regular"/>
                  <a:sym typeface="Menlo Regular"/>
                </a:rPr>
                <a:t>dependency</a:t>
              </a:r>
              <a:r>
                <a:rPr sz="1400">
                  <a:solidFill>
                    <a:srgbClr val="323333"/>
                  </a:solidFill>
                  <a:latin typeface="Menlo Regular"/>
                  <a:ea typeface="Menlo Regular"/>
                  <a:cs typeface="Menlo Regular"/>
                  <a:sym typeface="Menlo Regular"/>
                </a:rPr>
                <a:t>&gt;</a:t>
              </a:r>
              <a:endPara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endParaRPr>
            </a:p>
            <a:p>
              <a:pPr lvl="0" defTabSz="457200"/>
              <a:r>
                <a:rPr sz="1400">
                  <a:solidFill>
                    <a:srgbClr val="323333"/>
                  </a:solidFill>
                  <a:latin typeface="Menlo Regular"/>
                  <a:ea typeface="Menlo Regular"/>
                  <a:cs typeface="Menlo Regular"/>
                  <a:sym typeface="Menlo Regular"/>
                </a:rPr>
                <a:t>  &lt;</a:t>
              </a:r>
              <a:r>
                <a:rPr sz="1400">
                  <a:solidFill>
                    <a:srgbClr val="63A35C"/>
                  </a:solidFill>
                  <a:latin typeface="Menlo Regular"/>
                  <a:ea typeface="Menlo Regular"/>
                  <a:cs typeface="Menlo Regular"/>
                  <a:sym typeface="Menlo Regular"/>
                </a:rPr>
                <a:t>groupId</a:t>
              </a:r>
              <a:r>
                <a:rPr sz="1400">
                  <a:solidFill>
                    <a:srgbClr val="323333"/>
                  </a:solidFill>
                  <a:latin typeface="Menlo Regular"/>
                  <a:ea typeface="Menlo Regular"/>
                  <a:cs typeface="Menlo Regular"/>
                  <a:sym typeface="Menlo Regular"/>
                </a:rPr>
                <a:t>&gt;junit&lt;/</a:t>
              </a:r>
              <a:r>
                <a:rPr sz="1400">
                  <a:solidFill>
                    <a:srgbClr val="63A35C"/>
                  </a:solidFill>
                  <a:latin typeface="Menlo Regular"/>
                  <a:ea typeface="Menlo Regular"/>
                  <a:cs typeface="Menlo Regular"/>
                  <a:sym typeface="Menlo Regular"/>
                </a:rPr>
                <a:t>groupId</a:t>
              </a:r>
              <a:r>
                <a:rPr sz="1400">
                  <a:solidFill>
                    <a:srgbClr val="323333"/>
                  </a:solidFill>
                  <a:latin typeface="Menlo Regular"/>
                  <a:ea typeface="Menlo Regular"/>
                  <a:cs typeface="Menlo Regular"/>
                  <a:sym typeface="Menlo Regular"/>
                </a:rPr>
                <a:t>&gt;</a:t>
              </a:r>
              <a:endPara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endParaRPr>
            </a:p>
            <a:p>
              <a:pPr lvl="0" defTabSz="457200"/>
              <a:r>
                <a:rPr sz="1400">
                  <a:solidFill>
                    <a:srgbClr val="323333"/>
                  </a:solidFill>
                  <a:latin typeface="Menlo Regular"/>
                  <a:ea typeface="Menlo Regular"/>
                  <a:cs typeface="Menlo Regular"/>
                  <a:sym typeface="Menlo Regular"/>
                </a:rPr>
                <a:t>  &lt;</a:t>
              </a:r>
              <a:r>
                <a:rPr sz="1400">
                  <a:solidFill>
                    <a:srgbClr val="63A35C"/>
                  </a:solidFill>
                  <a:latin typeface="Menlo Regular"/>
                  <a:ea typeface="Menlo Regular"/>
                  <a:cs typeface="Menlo Regular"/>
                  <a:sym typeface="Menlo Regular"/>
                </a:rPr>
                <a:t>artifactId</a:t>
              </a:r>
              <a:r>
                <a:rPr sz="1400">
                  <a:solidFill>
                    <a:srgbClr val="323333"/>
                  </a:solidFill>
                  <a:latin typeface="Menlo Regular"/>
                  <a:ea typeface="Menlo Regular"/>
                  <a:cs typeface="Menlo Regular"/>
                  <a:sym typeface="Menlo Regular"/>
                </a:rPr>
                <a:t>&gt;junit&lt;/</a:t>
              </a:r>
              <a:r>
                <a:rPr sz="1400">
                  <a:solidFill>
                    <a:srgbClr val="63A35C"/>
                  </a:solidFill>
                  <a:latin typeface="Menlo Regular"/>
                  <a:ea typeface="Menlo Regular"/>
                  <a:cs typeface="Menlo Regular"/>
                  <a:sym typeface="Menlo Regular"/>
                </a:rPr>
                <a:t>artifactId</a:t>
              </a:r>
              <a:r>
                <a:rPr sz="1400">
                  <a:solidFill>
                    <a:srgbClr val="323333"/>
                  </a:solidFill>
                  <a:latin typeface="Menlo Regular"/>
                  <a:ea typeface="Menlo Regular"/>
                  <a:cs typeface="Menlo Regular"/>
                  <a:sym typeface="Menlo Regular"/>
                </a:rPr>
                <a:t>&gt;</a:t>
              </a:r>
              <a:endPara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endParaRPr>
            </a:p>
            <a:p>
              <a:pPr lvl="0" defTabSz="457200"/>
              <a:r>
                <a:rPr sz="1400">
                  <a:solidFill>
                    <a:srgbClr val="323333"/>
                  </a:solidFill>
                  <a:latin typeface="Menlo Regular"/>
                  <a:ea typeface="Menlo Regular"/>
                  <a:cs typeface="Menlo Regular"/>
                  <a:sym typeface="Menlo Regular"/>
                </a:rPr>
                <a:t>  &lt;</a:t>
              </a:r>
              <a:r>
                <a:rPr sz="1400">
                  <a:solidFill>
                    <a:srgbClr val="63A35C"/>
                  </a:solidFill>
                  <a:latin typeface="Menlo Regular"/>
                  <a:ea typeface="Menlo Regular"/>
                  <a:cs typeface="Menlo Regular"/>
                  <a:sym typeface="Menlo Regular"/>
                </a:rPr>
                <a:t>version</a:t>
              </a:r>
              <a:r>
                <a:rPr sz="1400">
                  <a:solidFill>
                    <a:srgbClr val="323333"/>
                  </a:solidFill>
                  <a:latin typeface="Menlo Regular"/>
                  <a:ea typeface="Menlo Regular"/>
                  <a:cs typeface="Menlo Regular"/>
                  <a:sym typeface="Menlo Regular"/>
                </a:rPr>
                <a:t>&gt;4.12&lt;/</a:t>
              </a:r>
              <a:r>
                <a:rPr sz="1400">
                  <a:solidFill>
                    <a:srgbClr val="63A35C"/>
                  </a:solidFill>
                  <a:latin typeface="Menlo Regular"/>
                  <a:ea typeface="Menlo Regular"/>
                  <a:cs typeface="Menlo Regular"/>
                  <a:sym typeface="Menlo Regular"/>
                </a:rPr>
                <a:t>version</a:t>
              </a:r>
              <a:r>
                <a:rPr sz="1400">
                  <a:solidFill>
                    <a:srgbClr val="323333"/>
                  </a:solidFill>
                  <a:latin typeface="Menlo Regular"/>
                  <a:ea typeface="Menlo Regular"/>
                  <a:cs typeface="Menlo Regular"/>
                  <a:sym typeface="Menlo Regular"/>
                </a:rPr>
                <a:t>&gt;</a:t>
              </a:r>
              <a:endPara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endParaRPr>
            </a:p>
            <a:p>
              <a:pPr lvl="0" defTabSz="457200"/>
              <a:r>
                <a:rPr sz="1400">
                  <a:solidFill>
                    <a:srgbClr val="323333"/>
                  </a:solidFill>
                  <a:latin typeface="Menlo Regular"/>
                  <a:ea typeface="Menlo Regular"/>
                  <a:cs typeface="Menlo Regular"/>
                  <a:sym typeface="Menlo Regular"/>
                </a:rPr>
                <a:t>  &lt;</a:t>
              </a:r>
              <a:r>
                <a:rPr sz="1400">
                  <a:solidFill>
                    <a:srgbClr val="63A35C"/>
                  </a:solidFill>
                  <a:latin typeface="Menlo Regular"/>
                  <a:ea typeface="Menlo Regular"/>
                  <a:cs typeface="Menlo Regular"/>
                  <a:sym typeface="Menlo Regular"/>
                </a:rPr>
                <a:t>scope</a:t>
              </a:r>
              <a:r>
                <a:rPr sz="1400">
                  <a:solidFill>
                    <a:srgbClr val="323333"/>
                  </a:solidFill>
                  <a:latin typeface="Menlo Regular"/>
                  <a:ea typeface="Menlo Regular"/>
                  <a:cs typeface="Menlo Regular"/>
                  <a:sym typeface="Menlo Regular"/>
                </a:rPr>
                <a:t>&gt;test&lt;/</a:t>
              </a:r>
              <a:r>
                <a:rPr sz="1400">
                  <a:solidFill>
                    <a:srgbClr val="63A35C"/>
                  </a:solidFill>
                  <a:latin typeface="Menlo Regular"/>
                  <a:ea typeface="Menlo Regular"/>
                  <a:cs typeface="Menlo Regular"/>
                  <a:sym typeface="Menlo Regular"/>
                </a:rPr>
                <a:t>scope</a:t>
              </a:r>
              <a:r>
                <a:rPr sz="1400">
                  <a:solidFill>
                    <a:srgbClr val="323333"/>
                  </a:solidFill>
                  <a:latin typeface="Menlo Regular"/>
                  <a:ea typeface="Menlo Regular"/>
                  <a:cs typeface="Menlo Regular"/>
                  <a:sym typeface="Menlo Regular"/>
                </a:rPr>
                <a:t>&gt;</a:t>
              </a:r>
              <a:endPara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endParaRPr>
            </a:p>
            <a:p>
              <a:pPr lvl="0" defTabSz="457200"/>
              <a:r>
                <a:rPr sz="1400">
                  <a:solidFill>
                    <a:srgbClr val="323333"/>
                  </a:solidFill>
                  <a:latin typeface="Menlo Regular"/>
                  <a:ea typeface="Menlo Regular"/>
                  <a:cs typeface="Menlo Regular"/>
                  <a:sym typeface="Menlo Regular"/>
                </a:rPr>
                <a:t>&lt;/</a:t>
              </a:r>
              <a:r>
                <a:rPr sz="1400">
                  <a:solidFill>
                    <a:srgbClr val="63A35C"/>
                  </a:solidFill>
                  <a:latin typeface="Menlo Regular"/>
                  <a:ea typeface="Menlo Regular"/>
                  <a:cs typeface="Menlo Regular"/>
                  <a:sym typeface="Menlo Regular"/>
                </a:rPr>
                <a:t>dependency</a:t>
              </a:r>
              <a:r>
                <a:rPr sz="1400">
                  <a:solidFill>
                    <a:srgbClr val="323333"/>
                  </a:solidFill>
                  <a:latin typeface="Menlo Regular"/>
                  <a:ea typeface="Menlo Regular"/>
                  <a:cs typeface="Menlo Regular"/>
                  <a:sym typeface="Menlo Regular"/>
                </a:rPr>
                <a:t>&gt;</a:t>
              </a:r>
            </a:p>
          </p:txBody>
        </p:sp>
      </p:grpSp>
      <p:sp>
        <p:nvSpPr>
          <p:cNvPr id="280" name="Shape 280"/>
          <p:cNvSpPr/>
          <p:nvPr/>
        </p:nvSpPr>
        <p:spPr>
          <a:xfrm>
            <a:off x="394294" y="3390900"/>
            <a:ext cx="8355412" cy="2667745"/>
          </a:xfrm>
          <a:prstGeom prst="rect">
            <a:avLst/>
          </a:prstGeom>
          <a:solidFill>
            <a:srgbClr val="FFFFFF"/>
          </a:solidFill>
          <a:ln w="12700">
            <a:solidFill>
              <a:srgbClr val="004281"/>
            </a:solidFill>
            <a:miter lim="400000"/>
          </a:ln>
          <a:effectLst>
            <a:outerShdw sx="100000" sy="100000" kx="0" ky="0" algn="b" rotWithShape="0" blurRad="127000" dist="0" dir="270000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 defTabSz="457200"/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&lt;build&gt;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/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   &lt;plugins&gt;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/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   [...]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/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      &lt;plugin&gt;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/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         &lt;artifactId&gt;maven-surefire-plugin&lt;/artifactId&gt;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/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         &lt;configuration&gt;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/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            &lt;includes&gt;**/Test*.java&lt;/includes&gt;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/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         &lt;/configuration&gt;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/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      &lt;/plugin&gt;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/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   [...]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/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   &lt;/plugins&gt;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lvl="0" defTabSz="457200"/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&lt;/build&gt;</a:t>
            </a:r>
          </a:p>
        </p:txBody>
      </p:sp>
      <p:sp>
        <p:nvSpPr>
          <p:cNvPr id="281" name="Shape 281"/>
          <p:cNvSpPr/>
          <p:nvPr/>
        </p:nvSpPr>
        <p:spPr>
          <a:xfrm>
            <a:off x="1352124" y="6290567"/>
            <a:ext cx="1751555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/>
            <a:r>
              <a:t>TODO: example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284" name="Shape 284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JUnit and gradle integration</a:t>
            </a:r>
          </a:p>
        </p:txBody>
      </p:sp>
      <p:graphicFrame>
        <p:nvGraphicFramePr>
          <p:cNvPr id="285" name="Table 285"/>
          <p:cNvGraphicFramePr/>
          <p:nvPr/>
        </p:nvGraphicFramePr>
        <p:xfrm>
          <a:off x="3949700" y="7397750"/>
          <a:ext cx="254000" cy="10018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r>
                        <a:rPr b="1" i="1" sz="2000">
                          <a:sym typeface="Helvetica"/>
                        </a:rPr>
                        <a:t/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86" name="Shape 286"/>
          <p:cNvSpPr/>
          <p:nvPr>
            <p:ph type="body" idx="4294967295"/>
          </p:nvPr>
        </p:nvSpPr>
        <p:spPr>
          <a:xfrm>
            <a:off x="407094" y="1165225"/>
            <a:ext cx="8542785" cy="178767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57200"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i="1" sz="1600">
                <a:latin typeface="Verdana"/>
                <a:ea typeface="Verdana"/>
                <a:cs typeface="Verdana"/>
                <a:sym typeface="Verdana"/>
              </a:rPr>
              <a:t>It’s supposed to be automatic, but you still have to press the button.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lvl="0" marL="0" indent="0" defTabSz="457200">
              <a:spcBef>
                <a:spcPts val="0"/>
              </a:spcBef>
              <a:buClrTx/>
              <a:buSzTx/>
              <a:buFontTx/>
              <a:buNone/>
              <a:defRPr sz="1800"/>
            </a:pPr>
            <a:r>
              <a:rPr sz="1600">
                <a:latin typeface="Verdana"/>
                <a:ea typeface="Verdana"/>
                <a:cs typeface="Verdana"/>
                <a:sym typeface="Verdana"/>
              </a:rPr>
              <a:t>—John Brunner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89" name="Group 289"/>
          <p:cNvGrpSpPr/>
          <p:nvPr/>
        </p:nvGrpSpPr>
        <p:grpSpPr>
          <a:xfrm>
            <a:off x="394294" y="1739900"/>
            <a:ext cx="8355412" cy="1419077"/>
            <a:chOff x="0" y="0"/>
            <a:chExt cx="8355410" cy="1419076"/>
          </a:xfrm>
        </p:grpSpPr>
        <p:sp>
          <p:nvSpPr>
            <p:cNvPr id="287" name="Shape 287"/>
            <p:cNvSpPr/>
            <p:nvPr/>
          </p:nvSpPr>
          <p:spPr>
            <a:xfrm>
              <a:off x="0" y="0"/>
              <a:ext cx="8355411" cy="141907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sx="100000" sy="100000" kx="0" ky="0" algn="b" rotWithShape="0" blurRad="127000" dist="0" dir="270000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Lucida Console"/>
                  <a:ea typeface="Lucida Console"/>
                  <a:cs typeface="Lucida Console"/>
                  <a:sym typeface="Lucida Console"/>
                </a:defRPr>
              </a:pPr>
            </a:p>
          </p:txBody>
        </p:sp>
        <p:sp>
          <p:nvSpPr>
            <p:cNvPr id="288" name="Shape 288"/>
            <p:cNvSpPr/>
            <p:nvPr/>
          </p:nvSpPr>
          <p:spPr>
            <a:xfrm>
              <a:off x="0" y="114300"/>
              <a:ext cx="8355411" cy="1016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 defTabSz="457200"/>
              <a:r>
                <a:rPr sz="1400">
                  <a:solidFill>
                    <a:srgbClr val="323333"/>
                  </a:solidFill>
                  <a:latin typeface="Menlo Regular"/>
                  <a:ea typeface="Menlo Regular"/>
                  <a:cs typeface="Menlo Regular"/>
                  <a:sym typeface="Menlo Regular"/>
                </a:rPr>
                <a:t>apply </a:t>
              </a:r>
              <a:r>
                <a:rPr sz="1400">
                  <a:solidFill>
                    <a:srgbClr val="0086B3"/>
                  </a:solidFill>
                  <a:latin typeface="Menlo Regular"/>
                  <a:ea typeface="Menlo Regular"/>
                  <a:cs typeface="Menlo Regular"/>
                  <a:sym typeface="Menlo Regular"/>
                </a:rPr>
                <a:t>plugin</a:t>
              </a:r>
              <a:r>
                <a:rPr sz="1400">
                  <a:solidFill>
                    <a:srgbClr val="323333"/>
                  </a:solidFill>
                  <a:latin typeface="Menlo Regular"/>
                  <a:ea typeface="Menlo Regular"/>
                  <a:cs typeface="Menlo Regular"/>
                  <a:sym typeface="Menlo Regular"/>
                </a:rPr>
                <a:t>: </a:t>
              </a:r>
              <a:r>
                <a:rPr sz="1400">
                  <a:solidFill>
                    <a:srgbClr val="183691"/>
                  </a:solidFill>
                  <a:latin typeface="Menlo Regular"/>
                  <a:ea typeface="Menlo Regular"/>
                  <a:cs typeface="Menlo Regular"/>
                  <a:sym typeface="Menlo Regular"/>
                </a:rPr>
                <a:t>'java'</a:t>
              </a:r>
              <a:endPara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endParaRPr>
            </a:p>
            <a:p>
              <a:pPr lvl="0" defTabSz="457200"/>
              <a:endPara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endParaRPr>
            </a:p>
            <a:p>
              <a:pPr lvl="0" defTabSz="457200"/>
              <a:r>
                <a:rPr sz="1400">
                  <a:solidFill>
                    <a:srgbClr val="323333"/>
                  </a:solidFill>
                  <a:latin typeface="Menlo Regular"/>
                  <a:ea typeface="Menlo Regular"/>
                  <a:cs typeface="Menlo Regular"/>
                  <a:sym typeface="Menlo Regular"/>
                </a:rPr>
                <a:t>dependencies {</a:t>
              </a:r>
              <a:endPara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endParaRPr>
            </a:p>
            <a:p>
              <a:pPr lvl="0" defTabSz="457200"/>
              <a:r>
                <a:rPr sz="1400">
                  <a:solidFill>
                    <a:srgbClr val="323333"/>
                  </a:solidFill>
                  <a:latin typeface="Menlo Regular"/>
                  <a:ea typeface="Menlo Regular"/>
                  <a:cs typeface="Menlo Regular"/>
                  <a:sym typeface="Menlo Regular"/>
                </a:rPr>
                <a:t>  testCompile </a:t>
              </a:r>
              <a:r>
                <a:rPr sz="1400">
                  <a:solidFill>
                    <a:srgbClr val="183691"/>
                  </a:solidFill>
                  <a:latin typeface="Menlo Regular"/>
                  <a:ea typeface="Menlo Regular"/>
                  <a:cs typeface="Menlo Regular"/>
                  <a:sym typeface="Menlo Regular"/>
                </a:rPr>
                <a:t>'junit:junit:4.12'</a:t>
              </a:r>
              <a:endParaRPr sz="1400">
                <a:solidFill>
                  <a:srgbClr val="323333"/>
                </a:solidFill>
                <a:latin typeface="Menlo Regular"/>
                <a:ea typeface="Menlo Regular"/>
                <a:cs typeface="Menlo Regular"/>
                <a:sym typeface="Menlo Regular"/>
              </a:endParaRPr>
            </a:p>
            <a:p>
              <a:pPr lvl="0" defTabSz="457200"/>
              <a:r>
                <a:rPr sz="1400">
                  <a:solidFill>
                    <a:srgbClr val="323333"/>
                  </a:solidFill>
                  <a:latin typeface="Menlo Regular"/>
                  <a:ea typeface="Menlo Regular"/>
                  <a:cs typeface="Menlo Regular"/>
                  <a:sym typeface="Menlo Regular"/>
                </a:rPr>
                <a:t>}</a:t>
              </a:r>
            </a:p>
          </p:txBody>
        </p:sp>
      </p:grpSp>
      <p:sp>
        <p:nvSpPr>
          <p:cNvPr id="290" name="Shape 290"/>
          <p:cNvSpPr/>
          <p:nvPr/>
        </p:nvSpPr>
        <p:spPr>
          <a:xfrm>
            <a:off x="412324" y="5020567"/>
            <a:ext cx="1751555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/>
            <a:r>
              <a:t>TODO: example</a:t>
            </a:r>
          </a:p>
        </p:txBody>
      </p:sp>
      <p:sp>
        <p:nvSpPr>
          <p:cNvPr id="291" name="Shape 291"/>
          <p:cNvSpPr/>
          <p:nvPr/>
        </p:nvSpPr>
        <p:spPr>
          <a:xfrm>
            <a:off x="386924" y="3462308"/>
            <a:ext cx="8341645" cy="467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457200">
              <a:defRPr i="1" sz="1300">
                <a:solidFill>
                  <a:srgbClr val="32333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1300">
                <a:solidFill>
                  <a:srgbClr val="323333"/>
                </a:solidFill>
              </a:rPr>
              <a:t>In order to be more Maven-like, starting in version 4.11, there is only the junit:junit artifact which uses a transitive dependency on hamcrest-core</a:t>
            </a:r>
          </a:p>
        </p:txBody>
      </p:sp>
      <p:grpSp>
        <p:nvGrpSpPr>
          <p:cNvPr id="294" name="Group 294"/>
          <p:cNvGrpSpPr/>
          <p:nvPr/>
        </p:nvGrpSpPr>
        <p:grpSpPr>
          <a:xfrm>
            <a:off x="394294" y="4080817"/>
            <a:ext cx="8355412" cy="520701"/>
            <a:chOff x="0" y="0"/>
            <a:chExt cx="8355410" cy="520700"/>
          </a:xfrm>
        </p:grpSpPr>
        <p:sp>
          <p:nvSpPr>
            <p:cNvPr id="292" name="Shape 292"/>
            <p:cNvSpPr/>
            <p:nvPr/>
          </p:nvSpPr>
          <p:spPr>
            <a:xfrm>
              <a:off x="0" y="0"/>
              <a:ext cx="8355411" cy="40466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4281"/>
              </a:solidFill>
              <a:prstDash val="solid"/>
              <a:miter lim="400000"/>
            </a:ln>
            <a:effectLst>
              <a:outerShdw sx="100000" sy="100000" kx="0" ky="0" algn="b" rotWithShape="0" blurRad="127000" dist="0" dir="2700000">
                <a:srgbClr val="000000">
                  <a:alpha val="7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Lucida Console"/>
                  <a:ea typeface="Lucida Console"/>
                  <a:cs typeface="Lucida Console"/>
                  <a:sym typeface="Lucida Console"/>
                </a:defRPr>
              </a:pPr>
            </a:p>
          </p:txBody>
        </p:sp>
        <p:sp>
          <p:nvSpPr>
            <p:cNvPr id="293" name="Shape 293"/>
            <p:cNvSpPr/>
            <p:nvPr/>
          </p:nvSpPr>
          <p:spPr>
            <a:xfrm>
              <a:off x="0" y="114300"/>
              <a:ext cx="8355411" cy="406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defTabSz="457200">
                <a:defRPr sz="1400">
                  <a:solidFill>
                    <a:srgbClr val="323333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400">
                  <a:solidFill>
                    <a:srgbClr val="323333"/>
                  </a:solidFill>
                </a:rPr>
                <a:t>./gradle test</a:t>
              </a:r>
              <a:endParaRPr sz="1400">
                <a:solidFill>
                  <a:srgbClr val="323333"/>
                </a:solidFill>
              </a:endParaRPr>
            </a:p>
          </p:txBody>
        </p:sp>
      </p:grp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297" name="Shape 297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FIRST properties of a good test</a:t>
            </a:r>
          </a:p>
        </p:txBody>
      </p:sp>
      <p:graphicFrame>
        <p:nvGraphicFramePr>
          <p:cNvPr id="298" name="Table 298"/>
          <p:cNvGraphicFramePr/>
          <p:nvPr/>
        </p:nvGraphicFramePr>
        <p:xfrm>
          <a:off x="3949700" y="7397750"/>
          <a:ext cx="254000" cy="10018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r>
                        <a:rPr b="1" i="1" sz="2000">
                          <a:sym typeface="Helvetica"/>
                        </a:rPr>
                        <a:t/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99" name="Shape 299"/>
          <p:cNvSpPr/>
          <p:nvPr>
            <p:ph type="body" idx="4294967295"/>
          </p:nvPr>
        </p:nvSpPr>
        <p:spPr>
          <a:xfrm>
            <a:off x="407094" y="1165225"/>
            <a:ext cx="8542785" cy="53022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33400" indent="-533400" defTabSz="457200">
              <a:spcBef>
                <a:spcPts val="0"/>
              </a:spcBef>
              <a:defRPr sz="1800"/>
            </a:pPr>
            <a:r>
              <a:rPr sz="28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F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ast</a:t>
            </a: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533400" indent="-533400" defTabSz="457200">
              <a:spcBef>
                <a:spcPts val="0"/>
              </a:spcBef>
              <a:defRPr sz="1800"/>
            </a:pPr>
            <a:r>
              <a:rPr sz="28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solated</a:t>
            </a: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533400" indent="-533400" defTabSz="457200">
              <a:spcBef>
                <a:spcPts val="0"/>
              </a:spcBef>
              <a:defRPr sz="1800"/>
            </a:pPr>
            <a:r>
              <a:rPr sz="28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epeatable</a:t>
            </a: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533400" indent="-533400" defTabSz="457200">
              <a:spcBef>
                <a:spcPts val="0"/>
              </a:spcBef>
              <a:defRPr sz="1800"/>
            </a:pPr>
            <a:r>
              <a:rPr sz="28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elf-validating</a:t>
            </a: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533400" indent="-533400" defTabSz="457200">
              <a:spcBef>
                <a:spcPts val="0"/>
              </a:spcBef>
              <a:defRPr sz="1800"/>
            </a:pPr>
            <a:r>
              <a:rPr sz="28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imely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302" name="Shape 302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b="1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1F497D"/>
                </a:solidFill>
              </a:rPr>
              <a:t>Right-BICEP</a:t>
            </a:r>
          </a:p>
        </p:txBody>
      </p:sp>
      <p:graphicFrame>
        <p:nvGraphicFramePr>
          <p:cNvPr id="303" name="Table 303"/>
          <p:cNvGraphicFramePr/>
          <p:nvPr/>
        </p:nvGraphicFramePr>
        <p:xfrm>
          <a:off x="3949700" y="7397750"/>
          <a:ext cx="254000" cy="10018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r>
                        <a:rPr b="1" i="1" sz="2000">
                          <a:sym typeface="Helvetica"/>
                        </a:rPr>
                        <a:t/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04" name="Shape 304"/>
          <p:cNvSpPr/>
          <p:nvPr>
            <p:ph type="body" idx="4294967295"/>
          </p:nvPr>
        </p:nvSpPr>
        <p:spPr>
          <a:xfrm>
            <a:off x="407094" y="1165225"/>
            <a:ext cx="8542785" cy="545167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33400" indent="-533400" defTabSz="457200">
              <a:spcBef>
                <a:spcPts val="0"/>
              </a:spcBef>
              <a:defRPr sz="1800"/>
            </a:pPr>
            <a:r>
              <a:rPr sz="28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Right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 - Are the results </a:t>
            </a:r>
            <a:r>
              <a:rPr i="1"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right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?</a:t>
            </a: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533400" indent="-533400" defTabSz="457200">
              <a:spcBef>
                <a:spcPts val="0"/>
              </a:spcBef>
              <a:defRPr sz="1800"/>
            </a:pPr>
            <a:r>
              <a:rPr sz="28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B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 — Are all the </a:t>
            </a:r>
            <a:r>
              <a:rPr i="1"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boundary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 conditions correct?</a:t>
            </a: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533400" indent="-533400" defTabSz="457200">
              <a:spcBef>
                <a:spcPts val="0"/>
              </a:spcBef>
              <a:defRPr sz="1800"/>
            </a:pPr>
            <a:r>
              <a:rPr sz="28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 — Can you check </a:t>
            </a:r>
            <a:r>
              <a:rPr i="1"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inverse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 relationships?</a:t>
            </a: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533400" indent="-533400" defTabSz="457200">
              <a:spcBef>
                <a:spcPts val="0"/>
              </a:spcBef>
              <a:defRPr sz="1800"/>
            </a:pPr>
            <a:r>
              <a:rPr sz="28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 — Can you </a:t>
            </a:r>
            <a:r>
              <a:rPr i="1"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cross-check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 results using other means?</a:t>
            </a: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533400" indent="-533400" defTabSz="457200">
              <a:spcBef>
                <a:spcPts val="0"/>
              </a:spcBef>
              <a:defRPr sz="1800"/>
            </a:pPr>
            <a:r>
              <a:rPr sz="28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E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 — Can you force error conditions to happen?</a:t>
            </a:r>
          </a:p>
          <a:p>
            <a:pPr lvl="0" defTabSz="457200">
              <a:spcBef>
                <a:spcPts val="0"/>
              </a:spcBef>
              <a:defRPr sz="1800"/>
            </a:pPr>
            <a:endParaRPr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533400" indent="-533400" defTabSz="457200">
              <a:spcBef>
                <a:spcPts val="0"/>
              </a:spcBef>
              <a:defRPr sz="1800"/>
            </a:pPr>
            <a:r>
              <a:rPr sz="28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 — Are </a:t>
            </a:r>
            <a:r>
              <a:rPr i="1"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performance</a:t>
            </a:r>
            <a:r>
              <a:rPr sz="28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 characteristics within bounds?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117" name="Shape 117"/>
          <p:cNvSpPr/>
          <p:nvPr>
            <p:ph type="title" idx="4294967295"/>
          </p:nvPr>
        </p:nvSpPr>
        <p:spPr>
          <a:xfrm>
            <a:off x="282575" y="123825"/>
            <a:ext cx="8229600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Вопросы по организации тренинга</a:t>
            </a:r>
          </a:p>
        </p:txBody>
      </p:sp>
      <p:sp>
        <p:nvSpPr>
          <p:cNvPr id="118" name="Shape 118"/>
          <p:cNvSpPr/>
          <p:nvPr>
            <p:ph type="body" idx="4294967295"/>
          </p:nvPr>
        </p:nvSpPr>
        <p:spPr>
          <a:xfrm>
            <a:off x="282575" y="1165225"/>
            <a:ext cx="8229600" cy="43608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2000">
                <a:solidFill>
                  <a:srgbClr val="002060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307" name="Shape 307"/>
          <p:cNvSpPr/>
          <p:nvPr>
            <p:ph type="title" idx="4294967295"/>
          </p:nvPr>
        </p:nvSpPr>
        <p:spPr>
          <a:xfrm>
            <a:off x="282575" y="123825"/>
            <a:ext cx="8352533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 b="1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800">
                <a:solidFill>
                  <a:srgbClr val="1F497D"/>
                </a:solidFill>
              </a:rPr>
              <a:t>Boundary conditions — CORRECT</a:t>
            </a:r>
          </a:p>
        </p:txBody>
      </p:sp>
      <p:graphicFrame>
        <p:nvGraphicFramePr>
          <p:cNvPr id="308" name="Table 308"/>
          <p:cNvGraphicFramePr/>
          <p:nvPr/>
        </p:nvGraphicFramePr>
        <p:xfrm>
          <a:off x="3949700" y="7397750"/>
          <a:ext cx="254000" cy="10018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54000"/>
              </a:tblGrid>
              <a:tr h="1001856">
                <a:tc>
                  <a:txBody>
                    <a:bodyPr/>
                    <a:lstStyle/>
                    <a:p>
                      <a:pPr lvl="0">
                        <a:spcBef>
                          <a:spcPts val="600"/>
                        </a:spcBef>
                        <a:defRPr b="0" i="0"/>
                      </a:pPr>
                      <a:r>
                        <a:rPr b="1" i="1" sz="2000">
                          <a:sym typeface="Helvetica"/>
                        </a:rPr>
                        <a:t/>
                      </a:r>
                    </a:p>
                  </a:txBody>
                  <a:tcPr marL="63500" marR="63500" marT="63500" marB="63500" anchor="t" anchorCtr="0" horzOverflow="overflow">
                    <a:lnL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L>
                    <a:lnR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R>
                    <a:lnT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T>
                    <a:lnB w="12700">
                      <a:solidFill>
                        <a:srgbClr val="000000"/>
                      </a:solidFill>
                      <a:custDash>
                        <a:ds d="200000" sp="200000"/>
                      </a:custDash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09" name="Shape 309"/>
          <p:cNvSpPr/>
          <p:nvPr>
            <p:ph type="body" idx="4294967295"/>
          </p:nvPr>
        </p:nvSpPr>
        <p:spPr>
          <a:xfrm>
            <a:off x="407094" y="1165225"/>
            <a:ext cx="8542785" cy="545167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00050" indent="-400050" defTabSz="438911">
              <a:spcBef>
                <a:spcPts val="0"/>
              </a:spcBef>
              <a:defRPr sz="1800"/>
            </a:pPr>
            <a:r>
              <a:rPr i="1" sz="21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sz="21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onformance</a:t>
            </a:r>
            <a:r>
              <a:rPr sz="21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—Does the value conform to an expected format?</a:t>
            </a:r>
          </a:p>
          <a:p>
            <a:pPr lvl="0" defTabSz="438911">
              <a:spcBef>
                <a:spcPts val="0"/>
              </a:spcBef>
              <a:defRPr sz="1800"/>
            </a:pPr>
            <a:endParaRPr sz="210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400050" indent="-400050" defTabSz="438911">
              <a:spcBef>
                <a:spcPts val="0"/>
              </a:spcBef>
              <a:defRPr sz="1800"/>
            </a:pPr>
            <a:r>
              <a:rPr i="1" sz="21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O</a:t>
            </a:r>
            <a:r>
              <a:rPr sz="21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rdering</a:t>
            </a:r>
            <a:r>
              <a:rPr sz="21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—Is the set of values ordered or unordered as appropriate?</a:t>
            </a:r>
          </a:p>
          <a:p>
            <a:pPr lvl="0" defTabSz="438911">
              <a:spcBef>
                <a:spcPts val="0"/>
              </a:spcBef>
              <a:defRPr sz="1800"/>
            </a:pPr>
            <a:endParaRPr sz="210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400050" indent="-400050" defTabSz="438911">
              <a:spcBef>
                <a:spcPts val="0"/>
              </a:spcBef>
              <a:defRPr sz="1800"/>
            </a:pPr>
            <a:r>
              <a:rPr i="1" sz="21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sz="21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ange</a:t>
            </a:r>
            <a:r>
              <a:rPr sz="21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—Is the value within reasonable minimum and maximum values?</a:t>
            </a:r>
          </a:p>
          <a:p>
            <a:pPr lvl="0" defTabSz="438911">
              <a:spcBef>
                <a:spcPts val="0"/>
              </a:spcBef>
              <a:defRPr sz="1800"/>
            </a:pPr>
            <a:endParaRPr sz="210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400050" indent="-400050" defTabSz="438911">
              <a:spcBef>
                <a:spcPts val="0"/>
              </a:spcBef>
              <a:defRPr sz="1800"/>
            </a:pPr>
            <a:r>
              <a:rPr i="1" sz="21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sz="21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eference</a:t>
            </a:r>
            <a:r>
              <a:rPr sz="21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—Does the code reference anything external that isn’t under direct control of the code itself?</a:t>
            </a:r>
          </a:p>
          <a:p>
            <a:pPr lvl="0" defTabSz="438911">
              <a:spcBef>
                <a:spcPts val="0"/>
              </a:spcBef>
              <a:defRPr sz="1800"/>
            </a:pPr>
            <a:endParaRPr sz="210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400050" indent="-400050" defTabSz="438911">
              <a:spcBef>
                <a:spcPts val="0"/>
              </a:spcBef>
              <a:defRPr sz="1800"/>
            </a:pPr>
            <a:r>
              <a:rPr i="1" sz="21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E</a:t>
            </a:r>
            <a:r>
              <a:rPr sz="21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xistence</a:t>
            </a:r>
            <a:r>
              <a:rPr sz="21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—Does the value exist (is it non-</a:t>
            </a:r>
            <a:r>
              <a:rPr sz="2100">
                <a:solidFill>
                  <a:srgbClr val="222299"/>
                </a:solidFill>
                <a:latin typeface="Cambria"/>
                <a:ea typeface="Cambria"/>
                <a:cs typeface="Cambria"/>
                <a:sym typeface="Cambria"/>
              </a:rPr>
              <a:t>null</a:t>
            </a:r>
            <a:r>
              <a:rPr sz="21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, nonzero, present in a set, and so on)?</a:t>
            </a:r>
          </a:p>
          <a:p>
            <a:pPr lvl="0" defTabSz="438911">
              <a:spcBef>
                <a:spcPts val="0"/>
              </a:spcBef>
              <a:defRPr sz="1800"/>
            </a:pPr>
            <a:endParaRPr sz="210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400050" indent="-400050" defTabSz="438911">
              <a:spcBef>
                <a:spcPts val="0"/>
              </a:spcBef>
              <a:defRPr sz="1800"/>
            </a:pPr>
            <a:r>
              <a:rPr i="1" sz="21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sz="21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ardinality</a:t>
            </a:r>
            <a:r>
              <a:rPr sz="21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—Are there exactly enough values?</a:t>
            </a:r>
          </a:p>
          <a:p>
            <a:pPr lvl="0" defTabSz="438911">
              <a:spcBef>
                <a:spcPts val="0"/>
              </a:spcBef>
              <a:defRPr sz="1800"/>
            </a:pPr>
            <a:endParaRPr sz="210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400050" indent="-400050" defTabSz="438911">
              <a:spcBef>
                <a:spcPts val="0"/>
              </a:spcBef>
              <a:defRPr sz="1800"/>
            </a:pPr>
            <a:r>
              <a:rPr i="1" sz="21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sz="2100">
                <a:solidFill>
                  <a:srgbClr val="941751"/>
                </a:solidFill>
                <a:latin typeface="Cambria"/>
                <a:ea typeface="Cambria"/>
                <a:cs typeface="Cambria"/>
                <a:sym typeface="Cambria"/>
              </a:rPr>
              <a:t>ime</a:t>
            </a:r>
            <a:r>
              <a:rPr sz="21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 (absolute and relative)—Is everything happening in order? At the right time? In time?</a:t>
            </a:r>
          </a:p>
        </p:txBody>
      </p:sp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312" name="Shape 312"/>
          <p:cNvSpPr/>
          <p:nvPr>
            <p:ph type="body" idx="4294967295"/>
          </p:nvPr>
        </p:nvSpPr>
        <p:spPr>
          <a:xfrm>
            <a:off x="450850" y="1411287"/>
            <a:ext cx="8477250" cy="846138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55600" indent="-355600">
              <a:buClr>
                <a:srgbClr val="404040"/>
              </a:buClr>
              <a:buSzPct val="100000"/>
              <a:buFontTx/>
              <a:buAutoNum type="arabicPeriod" startAt="1"/>
              <a:defRPr sz="2000">
                <a:solidFill>
                  <a:srgbClr val="002060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315" name="Shape 315"/>
          <p:cNvSpPr/>
          <p:nvPr>
            <p:ph type="body" idx="4294967295"/>
          </p:nvPr>
        </p:nvSpPr>
        <p:spPr>
          <a:xfrm>
            <a:off x="450850" y="1411287"/>
            <a:ext cx="8477250" cy="221615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79306" indent="-379306" defTabSz="877823">
              <a:spcBef>
                <a:spcPts val="500"/>
              </a:spcBef>
              <a:buClr>
                <a:srgbClr val="404040"/>
              </a:buClr>
              <a:buSzPct val="100000"/>
              <a:buFontTx/>
              <a:buAutoNum type="arabicPeriod" startAt="1"/>
              <a:defRPr sz="1800"/>
            </a:pPr>
            <a:r>
              <a:rPr sz="1919">
                <a:solidFill>
                  <a:srgbClr val="002060"/>
                </a:solidFill>
              </a:rPr>
              <a:t>Pragmatic Unit Testing in Java with Junit (Pragmatic Programmers) Andy Hunt, Dave Thomas</a:t>
            </a:r>
            <a:endParaRPr sz="1727"/>
          </a:p>
          <a:p>
            <a:pPr lvl="0" marL="379306" indent="-379306" defTabSz="877823">
              <a:spcBef>
                <a:spcPts val="500"/>
              </a:spcBef>
              <a:buClr>
                <a:srgbClr val="404040"/>
              </a:buClr>
              <a:buSzPct val="100000"/>
              <a:buFontTx/>
              <a:buAutoNum type="arabicPeriod" startAt="1"/>
              <a:defRPr sz="1800"/>
            </a:pPr>
            <a:r>
              <a:rPr sz="1919">
                <a:solidFill>
                  <a:srgbClr val="002060"/>
                </a:solidFill>
              </a:rPr>
              <a:t>Growing Object-Oriented Software, Guided by Tests                     Steve Freeman, Nat Pryce</a:t>
            </a:r>
            <a:endParaRPr sz="1727"/>
          </a:p>
          <a:p>
            <a:pPr lvl="0" marL="379306" indent="-379306" defTabSz="877823">
              <a:spcBef>
                <a:spcPts val="500"/>
              </a:spcBef>
              <a:buClr>
                <a:srgbClr val="404040"/>
              </a:buClr>
              <a:buSzPct val="100000"/>
              <a:buFontTx/>
              <a:buAutoNum type="arabicPeriod" startAt="1"/>
              <a:defRPr sz="1800"/>
            </a:pPr>
            <a:r>
              <a:rPr sz="1919">
                <a:solidFill>
                  <a:srgbClr val="002060"/>
                </a:solidFill>
              </a:rPr>
              <a:t>JUnit in Action, Second Edition</a:t>
            </a:r>
            <a:br>
              <a:rPr sz="1919">
                <a:solidFill>
                  <a:srgbClr val="002060"/>
                </a:solidFill>
              </a:rPr>
            </a:br>
            <a:r>
              <a:rPr sz="1919">
                <a:solidFill>
                  <a:srgbClr val="002060"/>
                </a:solidFill>
              </a:rPr>
              <a:t>Petar Tahchiev, Felipe Leme, Vincent Massol, and Gary Gregory</a:t>
            </a:r>
            <a:endParaRPr sz="1919">
              <a:solidFill>
                <a:srgbClr val="002060"/>
              </a:solidFill>
            </a:endParaRPr>
          </a:p>
          <a:p>
            <a:pPr lvl="0" marL="341375" indent="-341375" defTabSz="877823">
              <a:spcBef>
                <a:spcPts val="500"/>
              </a:spcBef>
              <a:buClr>
                <a:srgbClr val="404040"/>
              </a:buClr>
              <a:buSzPct val="100000"/>
              <a:buFontTx/>
              <a:buAutoNum type="arabicPeriod" startAt="1"/>
              <a:defRPr sz="1800"/>
            </a:pPr>
            <a:r>
              <a:rPr sz="1727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https://github.com/junit-team/junit4/wiki</a:t>
            </a:r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</p:spTree>
  </p:cSld>
  <p:clrMapOvr>
    <a:masterClrMapping/>
  </p:clrMapOvr>
  <p:transition spd="med" advClick="1"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121" name="Shape 121"/>
          <p:cNvSpPr/>
          <p:nvPr>
            <p:ph type="body" idx="4294967295"/>
          </p:nvPr>
        </p:nvSpPr>
        <p:spPr>
          <a:xfrm>
            <a:off x="493711" y="2989261"/>
            <a:ext cx="8202615" cy="13589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marL="0" indent="0" algn="r">
              <a:buSzTx/>
              <a:buNone/>
              <a:defRPr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What is Unit Testing</a:t>
            </a:r>
          </a:p>
        </p:txBody>
      </p:sp>
      <p:sp>
        <p:nvSpPr>
          <p:cNvPr id="122" name="Shape 122"/>
          <p:cNvSpPr/>
          <p:nvPr/>
        </p:nvSpPr>
        <p:spPr>
          <a:xfrm>
            <a:off x="493711" y="2427286"/>
            <a:ext cx="8202615" cy="375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spcBef>
                <a:spcPts val="600"/>
              </a:spcBef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Module 1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127" name="Shape 127"/>
          <p:cNvSpPr/>
          <p:nvPr>
            <p:ph type="title" idx="4294967295"/>
          </p:nvPr>
        </p:nvSpPr>
        <p:spPr>
          <a:xfrm>
            <a:off x="282575" y="123825"/>
            <a:ext cx="8229600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Unit testing</a:t>
            </a:r>
          </a:p>
        </p:txBody>
      </p:sp>
      <p:sp>
        <p:nvSpPr>
          <p:cNvPr id="128" name="Shape 128"/>
          <p:cNvSpPr/>
          <p:nvPr>
            <p:ph type="body" idx="4294967295"/>
          </p:nvPr>
        </p:nvSpPr>
        <p:spPr>
          <a:xfrm>
            <a:off x="282575" y="1165224"/>
            <a:ext cx="8229600" cy="5124949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33400" indent="-533400">
              <a:defRPr sz="1800"/>
            </a:pPr>
            <a:r>
              <a:rPr sz="2800">
                <a:solidFill>
                  <a:srgbClr val="003567"/>
                </a:solidFill>
              </a:rPr>
              <a:t>The goal of unit testing is to segregate each part of the program and test that the individual parts are working correctly</a:t>
            </a:r>
          </a:p>
          <a:p>
            <a:pPr lvl="0">
              <a:defRPr sz="1800"/>
            </a:pPr>
            <a:endParaRPr>
              <a:solidFill>
                <a:srgbClr val="003567"/>
              </a:solidFill>
            </a:endParaRPr>
          </a:p>
          <a:p>
            <a:pPr lvl="0" marL="533400" indent="-533400">
              <a:defRPr sz="1800"/>
            </a:pPr>
            <a:r>
              <a:rPr sz="2800">
                <a:solidFill>
                  <a:srgbClr val="003567"/>
                </a:solidFill>
              </a:rPr>
              <a:t>This means that for any function or procedure when a set of inputs are given then it should return the proper values</a:t>
            </a:r>
          </a:p>
          <a:p>
            <a:pPr lvl="0">
              <a:defRPr sz="1800"/>
            </a:pPr>
            <a:endParaRPr>
              <a:solidFill>
                <a:srgbClr val="003567"/>
              </a:solidFill>
            </a:endParaRPr>
          </a:p>
          <a:p>
            <a:pPr lvl="0" marL="533400" indent="-533400">
              <a:defRPr sz="1800"/>
            </a:pPr>
            <a:r>
              <a:rPr sz="2800">
                <a:solidFill>
                  <a:srgbClr val="003567"/>
                </a:solidFill>
              </a:rPr>
              <a:t>A unit test provides a written contract that the piece of code must assure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131" name="Shape 131"/>
          <p:cNvSpPr/>
          <p:nvPr>
            <p:ph type="title" idx="4294967295"/>
          </p:nvPr>
        </p:nvSpPr>
        <p:spPr>
          <a:xfrm>
            <a:off x="282575" y="123825"/>
            <a:ext cx="8229600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Unit testing</a:t>
            </a:r>
          </a:p>
        </p:txBody>
      </p:sp>
      <p:sp>
        <p:nvSpPr>
          <p:cNvPr id="132" name="Shape 132"/>
          <p:cNvSpPr/>
          <p:nvPr>
            <p:ph type="body" idx="4294967295"/>
          </p:nvPr>
        </p:nvSpPr>
        <p:spPr>
          <a:xfrm>
            <a:off x="282575" y="1165225"/>
            <a:ext cx="8229600" cy="43608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533400" indent="-533400">
              <a:defRPr sz="1800"/>
            </a:pPr>
            <a:r>
              <a:rPr sz="2800">
                <a:solidFill>
                  <a:srgbClr val="003567"/>
                </a:solidFill>
              </a:rPr>
              <a:t>«White Box» testing method is used for executing the unit test</a:t>
            </a:r>
          </a:p>
          <a:p>
            <a:pPr lvl="0">
              <a:defRPr sz="1800"/>
            </a:pPr>
            <a:endParaRPr>
              <a:solidFill>
                <a:srgbClr val="003567"/>
              </a:solidFill>
            </a:endParaRPr>
          </a:p>
          <a:p>
            <a:pPr lvl="0" marL="533400" indent="-533400">
              <a:defRPr sz="1800"/>
            </a:pPr>
            <a:r>
              <a:rPr sz="2800">
                <a:solidFill>
                  <a:srgbClr val="003567"/>
                </a:solidFill>
              </a:rPr>
              <a:t>Unit testing should be done before Integration testing</a:t>
            </a:r>
          </a:p>
          <a:p>
            <a:pPr lvl="0">
              <a:defRPr sz="1800"/>
            </a:pPr>
            <a:endParaRPr>
              <a:solidFill>
                <a:srgbClr val="003567"/>
              </a:solidFill>
            </a:endParaRPr>
          </a:p>
          <a:p>
            <a:pPr lvl="0" marL="533400" indent="-533400">
              <a:defRPr sz="1800"/>
            </a:pPr>
            <a:r>
              <a:rPr sz="2800">
                <a:solidFill>
                  <a:srgbClr val="003567"/>
                </a:solidFill>
              </a:rPr>
              <a:t>Unit testing should be done by the developers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135" name="Shape 135"/>
          <p:cNvSpPr/>
          <p:nvPr>
            <p:ph type="title" idx="4294967295"/>
          </p:nvPr>
        </p:nvSpPr>
        <p:spPr>
          <a:xfrm>
            <a:off x="282575" y="123825"/>
            <a:ext cx="8229600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Why should we test?</a:t>
            </a:r>
          </a:p>
        </p:txBody>
      </p:sp>
      <p:sp>
        <p:nvSpPr>
          <p:cNvPr id="136" name="Shape 136"/>
          <p:cNvSpPr/>
          <p:nvPr>
            <p:ph type="body" idx="4294967295"/>
          </p:nvPr>
        </p:nvSpPr>
        <p:spPr>
          <a:xfrm>
            <a:off x="282575" y="1165225"/>
            <a:ext cx="8229600" cy="509245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398144" indent="-398144" defTabSz="868680">
              <a:defRPr sz="1800"/>
            </a:pPr>
            <a:r>
              <a:rPr sz="2200" u="sng">
                <a:solidFill>
                  <a:srgbClr val="003567"/>
                </a:solidFill>
              </a:rPr>
              <a:t>to decrease the numbers of defects</a:t>
            </a:r>
          </a:p>
          <a:p>
            <a:pPr lvl="1" marL="634919" indent="-361949" defTabSz="868680">
              <a:defRPr sz="1800"/>
            </a:pPr>
            <a:r>
              <a:rPr sz="2000">
                <a:solidFill>
                  <a:srgbClr val="003567"/>
                </a:solidFill>
              </a:rPr>
              <a:t>higher quality of the product</a:t>
            </a:r>
          </a:p>
          <a:p>
            <a:pPr lvl="1" marL="598724" indent="-325754" defTabSz="868680">
              <a:defRPr sz="1800"/>
            </a:pPr>
            <a:endParaRPr sz="2000">
              <a:solidFill>
                <a:srgbClr val="003567"/>
              </a:solidFill>
            </a:endParaRPr>
          </a:p>
          <a:p>
            <a:pPr lvl="0" marL="398144" indent="-398144" defTabSz="868680">
              <a:defRPr sz="1800"/>
            </a:pPr>
            <a:r>
              <a:rPr sz="2200" u="sng">
                <a:solidFill>
                  <a:srgbClr val="003567"/>
                </a:solidFill>
              </a:rPr>
              <a:t>to find the defect easier</a:t>
            </a:r>
          </a:p>
          <a:p>
            <a:pPr lvl="1" marL="634919" indent="-361949" defTabSz="868680">
              <a:defRPr sz="1800"/>
            </a:pPr>
            <a:r>
              <a:rPr sz="2000">
                <a:solidFill>
                  <a:srgbClr val="003567"/>
                </a:solidFill>
              </a:rPr>
              <a:t>unit testing allows to find problems early in the </a:t>
            </a:r>
            <a:r>
              <a:rPr sz="2000">
                <a:hlinkClick r:id="rId2" invalidUrl="" action="" tgtFrame="" tooltip="" history="1" highlightClick="0" endSnd="0"/>
              </a:rPr>
              <a:t>development cycle</a:t>
            </a:r>
            <a:endParaRPr sz="2000">
              <a:solidFill>
                <a:srgbClr val="003567"/>
              </a:solidFill>
            </a:endParaRPr>
          </a:p>
          <a:p>
            <a:pPr lvl="0" marL="325754" indent="-325754" defTabSz="868680">
              <a:defRPr sz="1800"/>
            </a:pPr>
            <a:endParaRPr sz="2200">
              <a:solidFill>
                <a:srgbClr val="003567"/>
              </a:solidFill>
            </a:endParaRPr>
          </a:p>
          <a:p>
            <a:pPr lvl="0" marL="398144" indent="-398144" defTabSz="868680">
              <a:defRPr sz="1800"/>
            </a:pPr>
            <a:r>
              <a:rPr sz="2200" u="sng">
                <a:solidFill>
                  <a:srgbClr val="003567"/>
                </a:solidFill>
              </a:rPr>
              <a:t>to increase the documentation</a:t>
            </a:r>
          </a:p>
          <a:p>
            <a:pPr lvl="1" marL="634919" indent="-361949" defTabSz="868680">
              <a:defRPr sz="1800"/>
            </a:pPr>
            <a:r>
              <a:rPr sz="2000">
                <a:solidFill>
                  <a:srgbClr val="003567"/>
                </a:solidFill>
              </a:rPr>
              <a:t>each test case or scenario is an additional source of information which describes the usage and behavior of the system</a:t>
            </a:r>
          </a:p>
          <a:p>
            <a:pPr lvl="0" marL="325754" indent="-325754" defTabSz="868680">
              <a:defRPr sz="1800"/>
            </a:pPr>
            <a:endParaRPr sz="2200">
              <a:solidFill>
                <a:srgbClr val="003567"/>
              </a:solidFill>
            </a:endParaRPr>
          </a:p>
          <a:p>
            <a:pPr lvl="0" marL="398144" indent="-398144" defTabSz="868680">
              <a:defRPr sz="1800"/>
            </a:pPr>
            <a:r>
              <a:rPr sz="2200" u="sng">
                <a:solidFill>
                  <a:srgbClr val="003567"/>
                </a:solidFill>
              </a:rPr>
              <a:t>to increase the development pace</a:t>
            </a:r>
          </a:p>
          <a:p>
            <a:pPr lvl="1" marL="634919" indent="-361949" defTabSz="868680">
              <a:defRPr sz="1800"/>
            </a:pPr>
            <a:r>
              <a:rPr sz="2000">
                <a:solidFill>
                  <a:srgbClr val="003567"/>
                </a:solidFill>
              </a:rPr>
              <a:t>reducing the technical debt on the way to deadline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139" name="Shape 139"/>
          <p:cNvSpPr/>
          <p:nvPr>
            <p:ph type="body" idx="4294967295"/>
          </p:nvPr>
        </p:nvSpPr>
        <p:spPr>
          <a:xfrm>
            <a:off x="493711" y="2989261"/>
            <a:ext cx="8202615" cy="13589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 marL="0" indent="0" algn="r">
              <a:buSzTx/>
              <a:buNone/>
              <a:defRPr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Unit testing with JUnit</a:t>
            </a:r>
          </a:p>
        </p:txBody>
      </p:sp>
      <p:sp>
        <p:nvSpPr>
          <p:cNvPr id="140" name="Shape 140"/>
          <p:cNvSpPr/>
          <p:nvPr/>
        </p:nvSpPr>
        <p:spPr>
          <a:xfrm>
            <a:off x="493711" y="2427286"/>
            <a:ext cx="8202615" cy="375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spcBef>
                <a:spcPts val="600"/>
              </a:spcBef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FFFF"/>
                </a:solidFill>
              </a:rPr>
              <a:t>Module 2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sldNum" sz="quarter" idx="2"/>
          </p:nvPr>
        </p:nvSpPr>
        <p:spPr>
          <a:xfrm>
            <a:off x="8316911" y="6627811"/>
            <a:ext cx="731839" cy="13554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 fontScale="100000" lnSpcReduction="0"/>
          </a:bodyPr>
          <a:lstStyle>
            <a:lvl1pPr algn="r">
              <a:lnSpc>
                <a:spcPct val="90000"/>
              </a:lnSpc>
              <a:defRPr sz="1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000"/>
            </a:fld>
          </a:p>
        </p:txBody>
      </p:sp>
      <p:sp>
        <p:nvSpPr>
          <p:cNvPr id="145" name="Shape 145"/>
          <p:cNvSpPr/>
          <p:nvPr>
            <p:ph type="title" idx="4294967295"/>
          </p:nvPr>
        </p:nvSpPr>
        <p:spPr>
          <a:xfrm>
            <a:off x="282575" y="123825"/>
            <a:ext cx="8229600" cy="88106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>
              <a:defRPr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1F497D"/>
                </a:solidFill>
              </a:rPr>
              <a:t>JUnit test structure </a:t>
            </a:r>
          </a:p>
        </p:txBody>
      </p:sp>
      <p:sp>
        <p:nvSpPr>
          <p:cNvPr id="146" name="Shape 146"/>
          <p:cNvSpPr/>
          <p:nvPr>
            <p:ph type="body" idx="4294967295"/>
          </p:nvPr>
        </p:nvSpPr>
        <p:spPr>
          <a:xfrm>
            <a:off x="282575" y="1165225"/>
            <a:ext cx="8229600" cy="530225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609600" indent="-609600">
              <a:defRPr sz="1800"/>
            </a:pPr>
            <a:r>
              <a:rPr sz="32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Test case is a java class which contains a group of unit tests</a:t>
            </a:r>
            <a:endParaRPr sz="320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>
              <a:defRPr sz="1800"/>
            </a:pPr>
            <a:endParaRPr sz="3200">
              <a:solidFill>
                <a:srgbClr val="003567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 marL="609600" indent="-609600">
              <a:defRPr sz="1800"/>
            </a:pPr>
            <a:r>
              <a:rPr sz="3200">
                <a:solidFill>
                  <a:srgbClr val="003567"/>
                </a:solidFill>
                <a:latin typeface="Cambria"/>
                <a:ea typeface="Cambria"/>
                <a:cs typeface="Cambria"/>
                <a:sym typeface="Cambria"/>
              </a:rPr>
              <a:t>Single test case naturally belongs to some class</a:t>
            </a:r>
          </a:p>
        </p:txBody>
      </p:sp>
    </p:spTree>
  </p:cSld>
  <p:clrMapOvr>
    <a:masterClrMapping/>
  </p:clrMapOvr>
  <p:transition spd="med" advClick="1">
    <p:dissolve/>
  </p:transition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4281"/>
      </a:accent1>
      <a:accent2>
        <a:srgbClr val="296DAD"/>
      </a:accent2>
      <a:accent3>
        <a:srgbClr val="8F8F8F"/>
      </a:accent3>
      <a:accent4>
        <a:srgbClr val="707070"/>
      </a:accent4>
      <a:accent5>
        <a:srgbClr val="AAB0C0"/>
      </a:accent5>
      <a:accent6>
        <a:srgbClr val="25639D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4281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4281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4281"/>
      </a:accent1>
      <a:accent2>
        <a:srgbClr val="296DAD"/>
      </a:accent2>
      <a:accent3>
        <a:srgbClr val="8F8F8F"/>
      </a:accent3>
      <a:accent4>
        <a:srgbClr val="707070"/>
      </a:accent4>
      <a:accent5>
        <a:srgbClr val="AAB0C0"/>
      </a:accent5>
      <a:accent6>
        <a:srgbClr val="25639D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4281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4281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