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C93B3-E1A1-45C7-9501-F3FC110F2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19E078-B787-4136-AEE7-ABED1F4DD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F2A1B-27BF-42B2-AADB-B8B71418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DBB6-0B36-41B2-A556-66F166DB23A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9246EC-CF60-4C9D-A572-B6778A93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F0756-1A3E-4E69-A22B-27D5D44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F4D-C572-4BAA-90D3-9B314700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1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9569E-94F2-4CD8-B2D0-AF96E358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9E949A-A6FC-4BBF-A92E-A96098C43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36D3BA-BA6D-434A-89D9-C3879086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DBB6-0B36-41B2-A556-66F166DB23A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ACBDEB-11BE-4DA7-BE55-FE4B3E4D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A927D1-68A1-4615-984D-53D59936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F4D-C572-4BAA-90D3-9B314700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95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122E84-AA8E-46D0-974C-77650C0D8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A6300C-15D4-4171-82C4-E13213654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7FD5F-3105-44AE-B880-E186AB7B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DBB6-0B36-41B2-A556-66F166DB23A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B5F834-96BC-49CF-BF4F-84CC878E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C4F25-726B-47EA-B0CE-62A833D6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F4D-C572-4BAA-90D3-9B314700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5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63E9C-CB54-4303-96BE-DAEE078F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A5BF2A-568D-40F6-A8BB-CF39B16A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FA9D1F-6287-4605-8C92-A32035A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DBB6-0B36-41B2-A556-66F166DB23A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9A3B3-4143-4ADD-BA6D-F146A445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8CB80-AAD3-43F1-9C5F-917EE20B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F4D-C572-4BAA-90D3-9B314700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72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5A99A-1D69-41EE-A3A7-C4B70287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B35E43-214A-4E4B-85B8-ECFE0CDB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0BAB07-BA25-4D2A-8051-63D637BB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DBB6-0B36-41B2-A556-66F166DB23A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65E78-9E20-4900-A2DB-53EFBF63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C350C2-F09E-4B16-B22B-91A53887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F4D-C572-4BAA-90D3-9B314700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94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382DD-8FE6-4670-9DAA-0B2C14A2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0CCF60-FE9D-4C53-AC5C-F69B77335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40047B-DE99-4C99-821A-17EF6E069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FDBD37-C359-4CBE-B2D6-DFF3FE00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DBB6-0B36-41B2-A556-66F166DB23A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A2B5FF-C185-4537-90DE-F9431DB4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D562CB-710D-487C-9C1C-FC05B95D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F4D-C572-4BAA-90D3-9B314700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7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5B5F5-53EA-400B-8CDF-470D4D11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CFC63-E37C-466D-AD3D-88EBAB88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6BC1B6-3971-43D1-BEA7-47F6C9CE8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1D5FD7-E9F4-45B9-A4DD-C8165D4B9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6D8129-D7A1-432C-9097-0DE7984FB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3B0C60-1BE7-447C-AB60-AEAD8579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DBB6-0B36-41B2-A556-66F166DB23A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9E6401-001D-4E67-8048-1B32748C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C00F3C-A2FA-4FFF-94EB-63801704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F4D-C572-4BAA-90D3-9B314700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24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EF33E-342F-4151-A63A-2D3BD5F6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852EB7-7DC3-42DB-A434-BF2BEBE3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DBB6-0B36-41B2-A556-66F166DB23A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596777-2E3E-41CE-A560-0B4EACA8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EB9E8F-6ED1-4FF8-BCDA-EF6DA12A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F4D-C572-4BAA-90D3-9B314700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1D6ECC-5B44-4BE1-8F7E-5FB070B2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DBB6-0B36-41B2-A556-66F166DB23A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6C0FAC-9941-446F-86FC-DE19A545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76495B-470A-49DC-8C1F-CD35CC3C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F4D-C572-4BAA-90D3-9B314700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656BC-775C-469A-816C-CA27717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CFED4-339C-494B-8D0B-23A11559F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3B060-63E5-486C-8A67-3DBFE4A1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7E82C2-E588-491E-9BDE-1C71D183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DBB6-0B36-41B2-A556-66F166DB23A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F2DEBB-F458-4C07-B6CE-30FDBAAC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654C90-C612-4040-BF84-D0F2CCDE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F4D-C572-4BAA-90D3-9B314700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58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89658-1558-4285-9E6B-DB5EAE46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61EF49-C82A-45A1-BF26-54A83EE0A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610BA5-0772-4626-8CAB-D758278E3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0BA22F-ED4F-4EFB-BC8A-B9E9266B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DBB6-0B36-41B2-A556-66F166DB23A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67B9ED-8091-4AB4-AB4D-336BE88F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829F5E-2C2B-4D3B-BF66-BA855998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F4D-C572-4BAA-90D3-9B314700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01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F6B3E1-1754-4674-B8C5-81DB1F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506D09-56FC-46F1-8064-FD09BB2BE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3AB7B3-F525-451F-B60D-6048257EA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DBB6-0B36-41B2-A556-66F166DB23A9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D64D4-B17A-4387-8970-B8365670C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0BF21-224C-4F2C-BD9B-D6F06EAC7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EF4D-C572-4BAA-90D3-9B3147005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22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0F3CBA0-8BE3-4DED-AC43-A9CB6DB15412}"/>
              </a:ext>
            </a:extLst>
          </p:cNvPr>
          <p:cNvSpPr/>
          <p:nvPr/>
        </p:nvSpPr>
        <p:spPr>
          <a:xfrm>
            <a:off x="346229" y="3666478"/>
            <a:ext cx="11567604" cy="22633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FE5BE4-8B18-40F9-B5BD-CB0176CA3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16" t="39029" r="16875" b="26157"/>
          <a:stretch/>
        </p:blipFill>
        <p:spPr>
          <a:xfrm>
            <a:off x="2005012" y="748434"/>
            <a:ext cx="8181976" cy="23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16E3D4D-0A62-4048-83B3-DB13740AABC8}"/>
              </a:ext>
            </a:extLst>
          </p:cNvPr>
          <p:cNvSpPr txBox="1"/>
          <p:nvPr/>
        </p:nvSpPr>
        <p:spPr>
          <a:xfrm>
            <a:off x="3193923" y="5267417"/>
            <a:ext cx="580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Entendendo o Tempo de Julgamento dos Processos Judiciais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4F3225-DF67-4DA5-B45B-FB5610C49EBE}"/>
              </a:ext>
            </a:extLst>
          </p:cNvPr>
          <p:cNvSpPr txBox="1"/>
          <p:nvPr/>
        </p:nvSpPr>
        <p:spPr>
          <a:xfrm>
            <a:off x="5650203" y="4584315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RaioX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D29BB7-35E1-4B8B-AC3E-39FB2B5170AC}"/>
              </a:ext>
            </a:extLst>
          </p:cNvPr>
          <p:cNvSpPr txBox="1"/>
          <p:nvPr/>
        </p:nvSpPr>
        <p:spPr>
          <a:xfrm>
            <a:off x="10830759" y="553382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Time 33</a:t>
            </a:r>
          </a:p>
        </p:txBody>
      </p:sp>
      <p:pic>
        <p:nvPicPr>
          <p:cNvPr id="15" name="Imagem 14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BF4B25D8-DEBA-4C74-9B54-83A3C04E1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20" y="3864131"/>
            <a:ext cx="849554" cy="8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8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>
            <a:extLst>
              <a:ext uri="{FF2B5EF4-FFF2-40B4-BE49-F238E27FC236}">
                <a16:creationId xmlns:a16="http://schemas.microsoft.com/office/drawing/2014/main" id="{2E50AD43-E700-445B-A41A-D2BA02457112}"/>
              </a:ext>
            </a:extLst>
          </p:cNvPr>
          <p:cNvSpPr/>
          <p:nvPr/>
        </p:nvSpPr>
        <p:spPr>
          <a:xfrm>
            <a:off x="0" y="0"/>
            <a:ext cx="12192000" cy="13687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A2A41A-D1A4-4A5F-9B88-BA698211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978" y="277211"/>
            <a:ext cx="10515600" cy="1325563"/>
          </a:xfrm>
        </p:spPr>
        <p:txBody>
          <a:bodyPr/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Problema a ser solucionado</a:t>
            </a: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4274718-C385-46EC-B630-3BDDB45D2873}"/>
              </a:ext>
            </a:extLst>
          </p:cNvPr>
          <p:cNvGrpSpPr/>
          <p:nvPr/>
        </p:nvGrpSpPr>
        <p:grpSpPr>
          <a:xfrm>
            <a:off x="223421" y="2270443"/>
            <a:ext cx="11745157" cy="2070740"/>
            <a:chOff x="223421" y="1968600"/>
            <a:chExt cx="11745157" cy="2070740"/>
          </a:xfrm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8818C12-5519-44D0-9452-3D20DC4BE615}"/>
                </a:ext>
              </a:extLst>
            </p:cNvPr>
            <p:cNvSpPr/>
            <p:nvPr/>
          </p:nvSpPr>
          <p:spPr>
            <a:xfrm>
              <a:off x="223421" y="1968600"/>
              <a:ext cx="11745157" cy="207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9E09D103-ABC6-4CB5-A24F-9EAAF544A4EB}"/>
                </a:ext>
              </a:extLst>
            </p:cNvPr>
            <p:cNvGrpSpPr/>
            <p:nvPr/>
          </p:nvGrpSpPr>
          <p:grpSpPr>
            <a:xfrm>
              <a:off x="1221779" y="2229894"/>
              <a:ext cx="9748440" cy="1610706"/>
              <a:chOff x="1345399" y="2229894"/>
              <a:chExt cx="9748440" cy="1610706"/>
            </a:xfrm>
          </p:grpSpPr>
          <p:pic>
            <p:nvPicPr>
              <p:cNvPr id="11" name="Imagem 10" descr="Logotipo, Ícone&#10;&#10;Descrição gerada automaticamente">
                <a:extLst>
                  <a:ext uri="{FF2B5EF4-FFF2-40B4-BE49-F238E27FC236}">
                    <a16:creationId xmlns:a16="http://schemas.microsoft.com/office/drawing/2014/main" id="{113AD16F-B8C6-4506-BB43-36C02CA06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2863" y="2904600"/>
                <a:ext cx="936000" cy="936000"/>
              </a:xfrm>
              <a:prstGeom prst="rect">
                <a:avLst/>
              </a:prstGeom>
            </p:spPr>
          </p:pic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6BABF1CD-C953-4078-B43F-9254BD65527F}"/>
                  </a:ext>
                </a:extLst>
              </p:cNvPr>
              <p:cNvGrpSpPr/>
              <p:nvPr/>
            </p:nvGrpSpPr>
            <p:grpSpPr>
              <a:xfrm>
                <a:off x="3107887" y="2904600"/>
                <a:ext cx="936000" cy="936000"/>
                <a:chOff x="2031994" y="4913621"/>
                <a:chExt cx="936000" cy="936000"/>
              </a:xfrm>
            </p:grpSpPr>
            <p:sp>
              <p:nvSpPr>
                <p:cNvPr id="17" name="Elipse 16">
                  <a:extLst>
                    <a:ext uri="{FF2B5EF4-FFF2-40B4-BE49-F238E27FC236}">
                      <a16:creationId xmlns:a16="http://schemas.microsoft.com/office/drawing/2014/main" id="{0966B957-F42A-4F6E-A3F1-242E12910E46}"/>
                    </a:ext>
                  </a:extLst>
                </p:cNvPr>
                <p:cNvSpPr/>
                <p:nvPr/>
              </p:nvSpPr>
              <p:spPr>
                <a:xfrm>
                  <a:off x="2031994" y="4913621"/>
                  <a:ext cx="936000" cy="936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9" name="Imagem 8" descr="Logotipo, Ícone&#10;&#10;Descrição gerada automaticamente">
                  <a:extLst>
                    <a:ext uri="{FF2B5EF4-FFF2-40B4-BE49-F238E27FC236}">
                      <a16:creationId xmlns:a16="http://schemas.microsoft.com/office/drawing/2014/main" id="{53554F12-2D7F-4D74-B27D-072183DDED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8784" y="5049571"/>
                  <a:ext cx="658771" cy="658771"/>
                </a:xfrm>
                <a:prstGeom prst="rect">
                  <a:avLst/>
                </a:prstGeom>
              </p:spPr>
            </p:pic>
          </p:grpSp>
          <p:pic>
            <p:nvPicPr>
              <p:cNvPr id="26" name="Imagem 25" descr="Ícone&#10;&#10;Descrição gerada automaticamente">
                <a:extLst>
                  <a:ext uri="{FF2B5EF4-FFF2-40B4-BE49-F238E27FC236}">
                    <a16:creationId xmlns:a16="http://schemas.microsoft.com/office/drawing/2014/main" id="{D07DFFA8-4D49-4CBE-B1CE-3102BFBA5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7839" y="2904600"/>
                <a:ext cx="936000" cy="936000"/>
              </a:xfrm>
              <a:prstGeom prst="rect">
                <a:avLst/>
              </a:prstGeom>
            </p:spPr>
          </p:pic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11EE6D31-D9CA-4042-8E58-5692CCC28EF0}"/>
                  </a:ext>
                </a:extLst>
              </p:cNvPr>
              <p:cNvGrpSpPr/>
              <p:nvPr/>
            </p:nvGrpSpPr>
            <p:grpSpPr>
              <a:xfrm>
                <a:off x="1345399" y="2229894"/>
                <a:ext cx="936000" cy="936000"/>
                <a:chOff x="1680284" y="2639458"/>
                <a:chExt cx="936000" cy="936000"/>
              </a:xfrm>
            </p:grpSpPr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5E5A7467-58B7-4490-9025-988785818A54}"/>
                    </a:ext>
                  </a:extLst>
                </p:cNvPr>
                <p:cNvSpPr/>
                <p:nvPr/>
              </p:nvSpPr>
              <p:spPr>
                <a:xfrm>
                  <a:off x="1680284" y="2639458"/>
                  <a:ext cx="936000" cy="936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28" name="Imagem 27" descr="Ícone&#10;&#10;Descrição gerada automaticamente">
                  <a:extLst>
                    <a:ext uri="{FF2B5EF4-FFF2-40B4-BE49-F238E27FC236}">
                      <a16:creationId xmlns:a16="http://schemas.microsoft.com/office/drawing/2014/main" id="{1B5771C9-6DCE-4D37-9E3C-4AC0955DDB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2593" y="2841767"/>
                  <a:ext cx="531382" cy="531382"/>
                </a:xfrm>
                <a:prstGeom prst="rect">
                  <a:avLst/>
                </a:prstGeom>
              </p:spPr>
            </p:pic>
          </p:grpSp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BD400AD2-D87D-4E6C-BB93-FF6AD8B8AC73}"/>
                  </a:ext>
                </a:extLst>
              </p:cNvPr>
              <p:cNvGrpSpPr/>
              <p:nvPr/>
            </p:nvGrpSpPr>
            <p:grpSpPr>
              <a:xfrm>
                <a:off x="8395351" y="2229894"/>
                <a:ext cx="936000" cy="936000"/>
                <a:chOff x="7767049" y="4398716"/>
                <a:chExt cx="936000" cy="936000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DB84EDBA-DC4A-4A0C-8AEB-7420E460E907}"/>
                    </a:ext>
                  </a:extLst>
                </p:cNvPr>
                <p:cNvSpPr/>
                <p:nvPr/>
              </p:nvSpPr>
              <p:spPr>
                <a:xfrm>
                  <a:off x="7767049" y="4398716"/>
                  <a:ext cx="936000" cy="936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34" name="Imagem 33" descr="Ícone&#10;&#10;Descrição gerada automaticamente">
                  <a:extLst>
                    <a:ext uri="{FF2B5EF4-FFF2-40B4-BE49-F238E27FC236}">
                      <a16:creationId xmlns:a16="http://schemas.microsoft.com/office/drawing/2014/main" id="{1F2FFF2E-1728-47C5-863A-979976587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5781" y="4597448"/>
                  <a:ext cx="538537" cy="538537"/>
                </a:xfrm>
                <a:prstGeom prst="rect">
                  <a:avLst/>
                </a:prstGeom>
              </p:spPr>
            </p:pic>
          </p:grp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C84CD494-C8DC-4A98-BE38-BDD454387E49}"/>
                  </a:ext>
                </a:extLst>
              </p:cNvPr>
              <p:cNvGrpSpPr/>
              <p:nvPr/>
            </p:nvGrpSpPr>
            <p:grpSpPr>
              <a:xfrm>
                <a:off x="4870375" y="2229894"/>
                <a:ext cx="936000" cy="936000"/>
                <a:chOff x="6558223" y="2370190"/>
                <a:chExt cx="936000" cy="936000"/>
              </a:xfrm>
            </p:grpSpPr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3FF80BC2-8F09-49FE-BF0A-5D451C91BE09}"/>
                    </a:ext>
                  </a:extLst>
                </p:cNvPr>
                <p:cNvSpPr/>
                <p:nvPr/>
              </p:nvSpPr>
              <p:spPr>
                <a:xfrm>
                  <a:off x="6558223" y="2370190"/>
                  <a:ext cx="936000" cy="936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37" name="Imagem 36" descr="Ícone&#10;&#10;Descrição gerada automaticamente">
                  <a:extLst>
                    <a:ext uri="{FF2B5EF4-FFF2-40B4-BE49-F238E27FC236}">
                      <a16:creationId xmlns:a16="http://schemas.microsoft.com/office/drawing/2014/main" id="{00CB8007-AE13-4DA1-B9E9-A069DFA783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691658" y="2503625"/>
                  <a:ext cx="669130" cy="669130"/>
                </a:xfrm>
                <a:prstGeom prst="rect">
                  <a:avLst/>
                </a:prstGeom>
              </p:spPr>
            </p:pic>
          </p:grpSp>
          <p:cxnSp>
            <p:nvCxnSpPr>
              <p:cNvPr id="53" name="Conector: Curvo 52">
                <a:extLst>
                  <a:ext uri="{FF2B5EF4-FFF2-40B4-BE49-F238E27FC236}">
                    <a16:creationId xmlns:a16="http://schemas.microsoft.com/office/drawing/2014/main" id="{BE36A681-3EFD-4AB7-A8D0-DF2D1454739F}"/>
                  </a:ext>
                </a:extLst>
              </p:cNvPr>
              <p:cNvCxnSpPr>
                <a:cxnSpLocks/>
                <a:stCxn id="14" idx="6"/>
                <a:endCxn id="17" idx="2"/>
              </p:cNvCxnSpPr>
              <p:nvPr/>
            </p:nvCxnSpPr>
            <p:spPr>
              <a:xfrm>
                <a:off x="2281399" y="2697894"/>
                <a:ext cx="826488" cy="674706"/>
              </a:xfrm>
              <a:prstGeom prst="curvedConnector3">
                <a:avLst/>
              </a:prstGeom>
              <a:ln>
                <a:gradFill>
                  <a:gsLst>
                    <a:gs pos="0">
                      <a:srgbClr val="FF0000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: Curvo 55">
                <a:extLst>
                  <a:ext uri="{FF2B5EF4-FFF2-40B4-BE49-F238E27FC236}">
                    <a16:creationId xmlns:a16="http://schemas.microsoft.com/office/drawing/2014/main" id="{1203267A-0C2E-4F63-A135-AA6CE4EF5C00}"/>
                  </a:ext>
                </a:extLst>
              </p:cNvPr>
              <p:cNvCxnSpPr>
                <a:cxnSpLocks/>
                <a:stCxn id="17" idx="6"/>
                <a:endCxn id="39" idx="2"/>
              </p:cNvCxnSpPr>
              <p:nvPr/>
            </p:nvCxnSpPr>
            <p:spPr>
              <a:xfrm flipV="1">
                <a:off x="4043887" y="2697894"/>
                <a:ext cx="826488" cy="674706"/>
              </a:xfrm>
              <a:prstGeom prst="curvedConnector3">
                <a:avLst>
                  <a:gd name="adj1" fmla="val 50000"/>
                </a:avLst>
              </a:prstGeom>
              <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67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: Curvo 58">
                <a:extLst>
                  <a:ext uri="{FF2B5EF4-FFF2-40B4-BE49-F238E27FC236}">
                    <a16:creationId xmlns:a16="http://schemas.microsoft.com/office/drawing/2014/main" id="{2F4B4E97-EA11-4398-B960-18366442DF0A}"/>
                  </a:ext>
                </a:extLst>
              </p:cNvPr>
              <p:cNvCxnSpPr>
                <a:cxnSpLocks/>
                <a:stCxn id="39" idx="6"/>
                <a:endCxn id="11" idx="1"/>
              </p:cNvCxnSpPr>
              <p:nvPr/>
            </p:nvCxnSpPr>
            <p:spPr>
              <a:xfrm>
                <a:off x="5806375" y="2697894"/>
                <a:ext cx="826488" cy="674706"/>
              </a:xfrm>
              <a:prstGeom prst="curvedConnector3">
                <a:avLst>
                  <a:gd name="adj1" fmla="val 50000"/>
                </a:avLst>
              </a:prstGeom>
              <a:ln>
                <a:gradFill>
                  <a:gsLst>
                    <a:gs pos="0">
                      <a:schemeClr val="accent4"/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67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: Curvo 61">
                <a:extLst>
                  <a:ext uri="{FF2B5EF4-FFF2-40B4-BE49-F238E27FC236}">
                    <a16:creationId xmlns:a16="http://schemas.microsoft.com/office/drawing/2014/main" id="{9E657B33-1ABC-45FE-8112-578ABB65C804}"/>
                  </a:ext>
                </a:extLst>
              </p:cNvPr>
              <p:cNvCxnSpPr>
                <a:cxnSpLocks/>
                <a:stCxn id="11" idx="3"/>
                <a:endCxn id="31" idx="2"/>
              </p:cNvCxnSpPr>
              <p:nvPr/>
            </p:nvCxnSpPr>
            <p:spPr>
              <a:xfrm flipV="1">
                <a:off x="7568863" y="2697894"/>
                <a:ext cx="826488" cy="674706"/>
              </a:xfrm>
              <a:prstGeom prst="curvedConnector3">
                <a:avLst>
                  <a:gd name="adj1" fmla="val 50000"/>
                </a:avLst>
              </a:prstGeom>
              <a:ln>
                <a:gradFill>
                  <a:gsLst>
                    <a:gs pos="0">
                      <a:schemeClr val="tx1"/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67000">
                      <a:schemeClr val="accent6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: Curvo 64">
                <a:extLst>
                  <a:ext uri="{FF2B5EF4-FFF2-40B4-BE49-F238E27FC236}">
                    <a16:creationId xmlns:a16="http://schemas.microsoft.com/office/drawing/2014/main" id="{60EB7248-C232-46FC-8356-CBF325B2BD63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>
                <a:off x="9355478" y="2697894"/>
                <a:ext cx="802361" cy="674706"/>
              </a:xfrm>
              <a:prstGeom prst="curvedConnector3">
                <a:avLst>
                  <a:gd name="adj1" fmla="val 50000"/>
                </a:avLst>
              </a:prstGeom>
              <a:ln>
                <a:gradFill>
                  <a:gsLst>
                    <a:gs pos="0">
                      <a:schemeClr val="accent6"/>
                    </a:gs>
                    <a:gs pos="47000">
                      <a:schemeClr val="accent1">
                        <a:lumMod val="45000"/>
                        <a:lumOff val="55000"/>
                      </a:schemeClr>
                    </a:gs>
                    <a:gs pos="67000">
                      <a:schemeClr val="accent6"/>
                    </a:gs>
                    <a:gs pos="100000">
                      <a:schemeClr val="accent6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6EFC8B0-2AE3-4153-AE81-964CDD701504}"/>
              </a:ext>
            </a:extLst>
          </p:cNvPr>
          <p:cNvSpPr txBox="1"/>
          <p:nvPr/>
        </p:nvSpPr>
        <p:spPr>
          <a:xfrm>
            <a:off x="749528" y="4914376"/>
            <a:ext cx="10923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24292E"/>
                </a:solidFill>
                <a:effectLst/>
                <a:latin typeface="-apple-system"/>
              </a:rPr>
              <a:t>Previsão de quanto tempo seu processo irá levar para ter uma decisão;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C0D5D47-E361-40D1-ACB9-BF8FD0BC8CC3}"/>
              </a:ext>
            </a:extLst>
          </p:cNvPr>
          <p:cNvSpPr txBox="1"/>
          <p:nvPr/>
        </p:nvSpPr>
        <p:spPr>
          <a:xfrm>
            <a:off x="749527" y="5514202"/>
            <a:ext cx="10923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4292E"/>
                </a:solidFill>
                <a:latin typeface="-apple-system"/>
              </a:rPr>
              <a:t>B</a:t>
            </a:r>
            <a:r>
              <a:rPr lang="pt-BR" sz="2400" b="0" i="0" dirty="0">
                <a:solidFill>
                  <a:srgbClr val="24292E"/>
                </a:solidFill>
                <a:effectLst/>
                <a:latin typeface="-apple-system"/>
              </a:rPr>
              <a:t>aixa informação disponível pelo Judiciário quanto à informações de previsão em geral.</a:t>
            </a:r>
            <a:endParaRPr lang="pt-BR" sz="2400" dirty="0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7B421500-E27D-45CD-B53C-61C7C07EE845}"/>
              </a:ext>
            </a:extLst>
          </p:cNvPr>
          <p:cNvSpPr/>
          <p:nvPr/>
        </p:nvSpPr>
        <p:spPr>
          <a:xfrm>
            <a:off x="612564" y="511353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FDBF5F99-0B95-4356-A60F-998AAF4B62C2}"/>
              </a:ext>
            </a:extLst>
          </p:cNvPr>
          <p:cNvSpPr/>
          <p:nvPr/>
        </p:nvSpPr>
        <p:spPr>
          <a:xfrm>
            <a:off x="612564" y="569207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24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>
            <a:extLst>
              <a:ext uri="{FF2B5EF4-FFF2-40B4-BE49-F238E27FC236}">
                <a16:creationId xmlns:a16="http://schemas.microsoft.com/office/drawing/2014/main" id="{2E50AD43-E700-445B-A41A-D2BA02457112}"/>
              </a:ext>
            </a:extLst>
          </p:cNvPr>
          <p:cNvSpPr/>
          <p:nvPr/>
        </p:nvSpPr>
        <p:spPr>
          <a:xfrm>
            <a:off x="0" y="0"/>
            <a:ext cx="12192000" cy="13687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A2A41A-D1A4-4A5F-9B88-BA698211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978" y="277211"/>
            <a:ext cx="10515600" cy="1325563"/>
          </a:xfrm>
        </p:spPr>
        <p:txBody>
          <a:bodyPr/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Resultados que a solução promete gerar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C1FF89C-E22F-4300-8DAC-B19E8F80E951}"/>
              </a:ext>
            </a:extLst>
          </p:cNvPr>
          <p:cNvSpPr txBox="1"/>
          <p:nvPr/>
        </p:nvSpPr>
        <p:spPr>
          <a:xfrm>
            <a:off x="396534" y="2452803"/>
            <a:ext cx="113989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24292E"/>
                </a:solidFill>
                <a:effectLst/>
              </a:rPr>
              <a:t>Tempo médio de julgamento dado parâmetros conhecidos de um processo e a Série histórica do Acervo Processual de cada serventia.</a:t>
            </a:r>
            <a:endParaRPr lang="pt-BR" sz="2400" b="1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B2EC7B2-4B17-4747-8C57-192242608534}"/>
              </a:ext>
            </a:extLst>
          </p:cNvPr>
          <p:cNvGrpSpPr/>
          <p:nvPr/>
        </p:nvGrpSpPr>
        <p:grpSpPr>
          <a:xfrm>
            <a:off x="223419" y="4027296"/>
            <a:ext cx="11745157" cy="2070740"/>
            <a:chOff x="260412" y="2756936"/>
            <a:chExt cx="11745157" cy="207074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6DAE54B-D9C1-45FE-95D7-480BF35A4895}"/>
                </a:ext>
              </a:extLst>
            </p:cNvPr>
            <p:cNvSpPr/>
            <p:nvPr/>
          </p:nvSpPr>
          <p:spPr>
            <a:xfrm>
              <a:off x="260412" y="2756936"/>
              <a:ext cx="11745157" cy="207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26FCDCA-678F-4E9C-9604-C54F8A61D4E3}"/>
                </a:ext>
              </a:extLst>
            </p:cNvPr>
            <p:cNvSpPr txBox="1"/>
            <p:nvPr/>
          </p:nvSpPr>
          <p:spPr>
            <a:xfrm>
              <a:off x="545235" y="2760104"/>
              <a:ext cx="11287219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pt-BR" dirty="0">
                <a:solidFill>
                  <a:srgbClr val="24292E"/>
                </a:solidFill>
                <a:latin typeface="-apple-system"/>
              </a:endParaRPr>
            </a:p>
            <a:p>
              <a:pPr marL="342900" indent="-342900">
                <a:buAutoNum type="alphaLcParenR"/>
              </a:pPr>
              <a:r>
                <a:rPr lang="pt-BR" b="0" i="0" dirty="0">
                  <a:solidFill>
                    <a:srgbClr val="24292E"/>
                  </a:solidFill>
                  <a:effectLst/>
                  <a:latin typeface="-apple-system"/>
                </a:rPr>
                <a:t>Planejamento interno e externo entre as partes interessadas;</a:t>
              </a:r>
            </a:p>
            <a:p>
              <a:pPr marL="342900" indent="-342900">
                <a:buAutoNum type="alphaLcParenR"/>
              </a:pPr>
              <a:endParaRPr lang="pt-BR" b="0" i="0" dirty="0">
                <a:solidFill>
                  <a:srgbClr val="24292E"/>
                </a:solidFill>
                <a:effectLst/>
                <a:latin typeface="-apple-system"/>
              </a:endParaRPr>
            </a:p>
            <a:p>
              <a:pPr marL="342900" indent="-342900">
                <a:buAutoNum type="alphaLcParenR"/>
              </a:pPr>
              <a:r>
                <a:rPr lang="pt-BR" b="0" i="0" dirty="0">
                  <a:solidFill>
                    <a:srgbClr val="24292E"/>
                  </a:solidFill>
                  <a:effectLst/>
                  <a:latin typeface="-apple-system"/>
                </a:rPr>
                <a:t>Identificação de gargalos;</a:t>
              </a:r>
            </a:p>
            <a:p>
              <a:pPr marL="342900" indent="-342900">
                <a:buAutoNum type="alphaLcParenR"/>
              </a:pPr>
              <a:r>
                <a:rPr lang="pt-BR" b="0" i="0" dirty="0">
                  <a:solidFill>
                    <a:srgbClr val="24292E"/>
                  </a:solidFill>
                  <a:effectLst/>
                  <a:latin typeface="-apple-system"/>
                </a:rPr>
                <a:t> </a:t>
              </a:r>
            </a:p>
            <a:p>
              <a:pPr marL="342900" indent="-342900">
                <a:buAutoNum type="alphaLcParenR"/>
              </a:pPr>
              <a:r>
                <a:rPr lang="pt-BR" b="0" i="0" dirty="0">
                  <a:solidFill>
                    <a:srgbClr val="24292E"/>
                  </a:solidFill>
                  <a:effectLst/>
                  <a:latin typeface="-apple-system"/>
                </a:rPr>
                <a:t>Suporte ao processo decisório.</a:t>
              </a:r>
              <a:endParaRPr lang="pt-BR" dirty="0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37B489A3-0659-4928-A0EB-8C0CCCF82E96}"/>
              </a:ext>
            </a:extLst>
          </p:cNvPr>
          <p:cNvSpPr/>
          <p:nvPr/>
        </p:nvSpPr>
        <p:spPr>
          <a:xfrm>
            <a:off x="458677" y="4234649"/>
            <a:ext cx="349192" cy="1633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A113A795-F839-4BE3-8EB0-FBAB475E0F92}"/>
              </a:ext>
            </a:extLst>
          </p:cNvPr>
          <p:cNvSpPr/>
          <p:nvPr/>
        </p:nvSpPr>
        <p:spPr>
          <a:xfrm rot="5400000">
            <a:off x="532675" y="4394463"/>
            <a:ext cx="162000" cy="16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51546811-C1DC-463F-8A21-39AC1310DA9E}"/>
              </a:ext>
            </a:extLst>
          </p:cNvPr>
          <p:cNvSpPr/>
          <p:nvPr/>
        </p:nvSpPr>
        <p:spPr>
          <a:xfrm rot="5400000">
            <a:off x="532674" y="4957794"/>
            <a:ext cx="162000" cy="16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93611C8D-2E4E-4945-BBBB-494D52F7BED9}"/>
              </a:ext>
            </a:extLst>
          </p:cNvPr>
          <p:cNvSpPr/>
          <p:nvPr/>
        </p:nvSpPr>
        <p:spPr>
          <a:xfrm rot="5400000">
            <a:off x="532673" y="5503366"/>
            <a:ext cx="162000" cy="16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0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>
            <a:extLst>
              <a:ext uri="{FF2B5EF4-FFF2-40B4-BE49-F238E27FC236}">
                <a16:creationId xmlns:a16="http://schemas.microsoft.com/office/drawing/2014/main" id="{2E50AD43-E700-445B-A41A-D2BA02457112}"/>
              </a:ext>
            </a:extLst>
          </p:cNvPr>
          <p:cNvSpPr/>
          <p:nvPr/>
        </p:nvSpPr>
        <p:spPr>
          <a:xfrm>
            <a:off x="0" y="0"/>
            <a:ext cx="12192000" cy="13687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A2A41A-D1A4-4A5F-9B88-BA698211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978" y="277211"/>
            <a:ext cx="10515600" cy="1325563"/>
          </a:xfrm>
        </p:spPr>
        <p:txBody>
          <a:bodyPr/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Principais métricas do modelo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AF23ECB-2294-4C1E-A97B-2240E3E4CFE8}"/>
              </a:ext>
            </a:extLst>
          </p:cNvPr>
          <p:cNvGrpSpPr/>
          <p:nvPr/>
        </p:nvGrpSpPr>
        <p:grpSpPr>
          <a:xfrm>
            <a:off x="2223118" y="2493829"/>
            <a:ext cx="2982898" cy="3012459"/>
            <a:chOff x="1736941" y="2532110"/>
            <a:chExt cx="2982898" cy="3012459"/>
          </a:xfrm>
        </p:grpSpPr>
        <p:pic>
          <p:nvPicPr>
            <p:cNvPr id="4" name="Imagem 3" descr="Ícone&#10;&#10;Descrição gerada automaticamente">
              <a:extLst>
                <a:ext uri="{FF2B5EF4-FFF2-40B4-BE49-F238E27FC236}">
                  <a16:creationId xmlns:a16="http://schemas.microsoft.com/office/drawing/2014/main" id="{1EC11514-69D9-47F2-B353-26DB72CA9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825" y="2532110"/>
              <a:ext cx="1855129" cy="1855129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EE532E4-3BCA-4E3E-9C97-7CAC5A442626}"/>
                </a:ext>
              </a:extLst>
            </p:cNvPr>
            <p:cNvSpPr txBox="1"/>
            <p:nvPr/>
          </p:nvSpPr>
          <p:spPr>
            <a:xfrm>
              <a:off x="1736941" y="4621239"/>
              <a:ext cx="298289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0" i="0" dirty="0">
                  <a:solidFill>
                    <a:srgbClr val="24292E"/>
                  </a:solidFill>
                  <a:effectLst/>
                  <a:latin typeface="-apple-system"/>
                </a:rPr>
                <a:t>Estimador via </a:t>
              </a:r>
              <a:r>
                <a:rPr lang="pt-BR" b="1" i="0" dirty="0">
                  <a:solidFill>
                    <a:srgbClr val="24292E"/>
                  </a:solidFill>
                  <a:effectLst/>
                  <a:latin typeface="-apple-system"/>
                </a:rPr>
                <a:t>Rede Neural</a:t>
              </a:r>
              <a:r>
                <a:rPr lang="pt-BR" b="0" i="0" dirty="0">
                  <a:solidFill>
                    <a:srgbClr val="24292E"/>
                  </a:solidFill>
                  <a:effectLst/>
                  <a:latin typeface="-apple-system"/>
                </a:rPr>
                <a:t> do tempo médio do processo até o julgamento</a:t>
              </a:r>
              <a:endParaRPr lang="pt-BR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485313E-DA5D-428E-9F84-E9FFD148D3F1}"/>
              </a:ext>
            </a:extLst>
          </p:cNvPr>
          <p:cNvGrpSpPr/>
          <p:nvPr/>
        </p:nvGrpSpPr>
        <p:grpSpPr>
          <a:xfrm>
            <a:off x="6879453" y="2708280"/>
            <a:ext cx="3231471" cy="2778873"/>
            <a:chOff x="7041747" y="2759806"/>
            <a:chExt cx="3231471" cy="2778873"/>
          </a:xfrm>
        </p:grpSpPr>
        <p:pic>
          <p:nvPicPr>
            <p:cNvPr id="16" name="Imagem 15" descr="Ícone&#10;&#10;Descrição gerada automaticamente">
              <a:extLst>
                <a:ext uri="{FF2B5EF4-FFF2-40B4-BE49-F238E27FC236}">
                  <a16:creationId xmlns:a16="http://schemas.microsoft.com/office/drawing/2014/main" id="{73B4B892-79ED-4FD0-B63D-DBC1CCE00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7615" y="2759806"/>
              <a:ext cx="1399736" cy="1399736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321A76D-4F8B-4D39-8787-6AC140A3B5EC}"/>
                </a:ext>
              </a:extLst>
            </p:cNvPr>
            <p:cNvSpPr txBox="1"/>
            <p:nvPr/>
          </p:nvSpPr>
          <p:spPr>
            <a:xfrm>
              <a:off x="7041747" y="4621239"/>
              <a:ext cx="3231471" cy="917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0" i="0" dirty="0">
                  <a:solidFill>
                    <a:srgbClr val="24292E"/>
                  </a:solidFill>
                  <a:effectLst/>
                  <a:latin typeface="-apple-system"/>
                </a:rPr>
                <a:t>Série histórica do </a:t>
              </a:r>
              <a:r>
                <a:rPr lang="pt-BR" b="1" i="0" dirty="0">
                  <a:solidFill>
                    <a:srgbClr val="24292E"/>
                  </a:solidFill>
                  <a:effectLst/>
                  <a:latin typeface="-apple-system"/>
                </a:rPr>
                <a:t>Estoque Processual</a:t>
              </a:r>
              <a:r>
                <a:rPr lang="pt-BR" b="0" i="0" dirty="0">
                  <a:solidFill>
                    <a:srgbClr val="24292E"/>
                  </a:solidFill>
                  <a:effectLst/>
                  <a:latin typeface="-apple-system"/>
                </a:rPr>
                <a:t> para cada serventia a partir de 2015.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39849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>
            <a:extLst>
              <a:ext uri="{FF2B5EF4-FFF2-40B4-BE49-F238E27FC236}">
                <a16:creationId xmlns:a16="http://schemas.microsoft.com/office/drawing/2014/main" id="{2E50AD43-E700-445B-A41A-D2BA02457112}"/>
              </a:ext>
            </a:extLst>
          </p:cNvPr>
          <p:cNvSpPr/>
          <p:nvPr/>
        </p:nvSpPr>
        <p:spPr>
          <a:xfrm>
            <a:off x="0" y="0"/>
            <a:ext cx="12192000" cy="13687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A2A41A-D1A4-4A5F-9B88-BA698211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978" y="277211"/>
            <a:ext cx="10515600" cy="1325563"/>
          </a:xfrm>
        </p:spPr>
        <p:txBody>
          <a:bodyPr/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Arquitetura e Fluxo de dados da Aplicação</a:t>
            </a:r>
          </a:p>
        </p:txBody>
      </p:sp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2F9740F5-A4D1-4316-B901-84DB78BF9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19" y="2218149"/>
            <a:ext cx="806980" cy="806980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4A453BF-CC96-43C6-848F-4DCE483E154C}"/>
              </a:ext>
            </a:extLst>
          </p:cNvPr>
          <p:cNvGrpSpPr/>
          <p:nvPr/>
        </p:nvGrpSpPr>
        <p:grpSpPr>
          <a:xfrm>
            <a:off x="5025678" y="3125663"/>
            <a:ext cx="2472267" cy="1747751"/>
            <a:chOff x="5833004" y="3400608"/>
            <a:chExt cx="2472267" cy="1747751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C5FF3C1-56F5-4452-A1BA-53FB3683336A}"/>
                </a:ext>
              </a:extLst>
            </p:cNvPr>
            <p:cNvGrpSpPr/>
            <p:nvPr/>
          </p:nvGrpSpPr>
          <p:grpSpPr>
            <a:xfrm>
              <a:off x="5833004" y="3400608"/>
              <a:ext cx="2472267" cy="1319112"/>
              <a:chOff x="5358871" y="4740804"/>
              <a:chExt cx="2472267" cy="1319112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E87EAFFC-1E00-4D5A-928F-0B96927FAE2A}"/>
                  </a:ext>
                </a:extLst>
              </p:cNvPr>
              <p:cNvSpPr/>
              <p:nvPr/>
            </p:nvSpPr>
            <p:spPr>
              <a:xfrm>
                <a:off x="5358871" y="4740804"/>
                <a:ext cx="2472267" cy="13191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6" name="Imagem 35" descr="Logotipo, Ícone&#10;&#10;Descrição gerada automaticamente">
                <a:extLst>
                  <a:ext uri="{FF2B5EF4-FFF2-40B4-BE49-F238E27FC236}">
                    <a16:creationId xmlns:a16="http://schemas.microsoft.com/office/drawing/2014/main" id="{BC708E7E-0464-43E9-BBF9-A3BB3EF5A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2008" y="5078362"/>
                <a:ext cx="643996" cy="643996"/>
              </a:xfrm>
              <a:prstGeom prst="rect">
                <a:avLst/>
              </a:prstGeom>
            </p:spPr>
          </p:pic>
          <p:pic>
            <p:nvPicPr>
              <p:cNvPr id="37" name="Imagem 36" descr="Logotipo, nome da empresa&#10;&#10;Descrição gerada automaticamente">
                <a:extLst>
                  <a:ext uri="{FF2B5EF4-FFF2-40B4-BE49-F238E27FC236}">
                    <a16:creationId xmlns:a16="http://schemas.microsoft.com/office/drawing/2014/main" id="{786DEB7F-7CD7-4EB5-A9FC-696C9856DF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81" b="19280"/>
              <a:stretch/>
            </p:blipFill>
            <p:spPr>
              <a:xfrm>
                <a:off x="5625037" y="5078362"/>
                <a:ext cx="1048178" cy="643997"/>
              </a:xfrm>
              <a:prstGeom prst="rect">
                <a:avLst/>
              </a:prstGeom>
            </p:spPr>
          </p:pic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1E3932CA-A5D1-4CCB-AE77-EDD6228D68FE}"/>
                </a:ext>
              </a:extLst>
            </p:cNvPr>
            <p:cNvSpPr txBox="1"/>
            <p:nvPr/>
          </p:nvSpPr>
          <p:spPr>
            <a:xfrm>
              <a:off x="6790054" y="4779027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SDB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DA71514-323F-4639-A83A-AAB45E18E8F3}"/>
              </a:ext>
            </a:extLst>
          </p:cNvPr>
          <p:cNvGrpSpPr/>
          <p:nvPr/>
        </p:nvGrpSpPr>
        <p:grpSpPr>
          <a:xfrm>
            <a:off x="1342273" y="5075810"/>
            <a:ext cx="1527310" cy="749886"/>
            <a:chOff x="4079317" y="1704917"/>
            <a:chExt cx="1527310" cy="749886"/>
          </a:xfrm>
        </p:grpSpPr>
        <p:pic>
          <p:nvPicPr>
            <p:cNvPr id="31" name="Imagem 30" descr="Logotipo&#10;&#10;Descrição gerada automaticamente">
              <a:extLst>
                <a:ext uri="{FF2B5EF4-FFF2-40B4-BE49-F238E27FC236}">
                  <a16:creationId xmlns:a16="http://schemas.microsoft.com/office/drawing/2014/main" id="{9FB066D8-6632-44ED-9B4E-1BE6C7CA1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317" y="1704917"/>
              <a:ext cx="1527310" cy="380554"/>
            </a:xfrm>
            <a:prstGeom prst="rect">
              <a:avLst/>
            </a:prstGeom>
          </p:spPr>
        </p:pic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310BD9B-1116-420F-8194-4315FB8CE00D}"/>
                </a:ext>
              </a:extLst>
            </p:cNvPr>
            <p:cNvSpPr txBox="1"/>
            <p:nvPr/>
          </p:nvSpPr>
          <p:spPr>
            <a:xfrm>
              <a:off x="4685202" y="208547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ETL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2854F50-A4FC-4A45-A148-9A8971FFA2BA}"/>
              </a:ext>
            </a:extLst>
          </p:cNvPr>
          <p:cNvGrpSpPr/>
          <p:nvPr/>
        </p:nvGrpSpPr>
        <p:grpSpPr>
          <a:xfrm>
            <a:off x="9032551" y="3497773"/>
            <a:ext cx="2848186" cy="3001812"/>
            <a:chOff x="4301067" y="3661454"/>
            <a:chExt cx="2848186" cy="300181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2F0191E4-11E7-4812-8894-6FC7D19F1EEC}"/>
                </a:ext>
              </a:extLst>
            </p:cNvPr>
            <p:cNvSpPr/>
            <p:nvPr/>
          </p:nvSpPr>
          <p:spPr>
            <a:xfrm>
              <a:off x="4301067" y="3970867"/>
              <a:ext cx="2848186" cy="26923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Imagem 14" descr="Ícone&#10;&#10;Descrição gerada automaticamente">
              <a:extLst>
                <a:ext uri="{FF2B5EF4-FFF2-40B4-BE49-F238E27FC236}">
                  <a16:creationId xmlns:a16="http://schemas.microsoft.com/office/drawing/2014/main" id="{1BB29405-19C9-4359-86B5-127FFB713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31" b="13841"/>
            <a:stretch/>
          </p:blipFill>
          <p:spPr>
            <a:xfrm>
              <a:off x="4676746" y="5390579"/>
              <a:ext cx="710046" cy="710046"/>
            </a:xfrm>
            <a:prstGeom prst="rect">
              <a:avLst/>
            </a:prstGeom>
          </p:spPr>
        </p:pic>
        <p:pic>
          <p:nvPicPr>
            <p:cNvPr id="18" name="Imagem 17" descr="Ícone&#10;&#10;Descrição gerada automaticamente">
              <a:extLst>
                <a:ext uri="{FF2B5EF4-FFF2-40B4-BE49-F238E27FC236}">
                  <a16:creationId xmlns:a16="http://schemas.microsoft.com/office/drawing/2014/main" id="{304D2339-5B75-40F4-899C-D386E3F2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685" y="3661454"/>
              <a:ext cx="668950" cy="668950"/>
            </a:xfrm>
            <a:prstGeom prst="rect">
              <a:avLst/>
            </a:prstGeom>
          </p:spPr>
        </p:pic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192ED95A-1E3F-41C5-97A6-FC6C1F058931}"/>
                </a:ext>
              </a:extLst>
            </p:cNvPr>
            <p:cNvGrpSpPr/>
            <p:nvPr/>
          </p:nvGrpSpPr>
          <p:grpSpPr>
            <a:xfrm>
              <a:off x="5839930" y="4826212"/>
              <a:ext cx="1000124" cy="1038519"/>
              <a:chOff x="2475640" y="3880744"/>
              <a:chExt cx="1000124" cy="1038519"/>
            </a:xfrm>
          </p:grpSpPr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CC8E64F4-4CD7-4367-86BC-8B40191463A8}"/>
                  </a:ext>
                </a:extLst>
              </p:cNvPr>
              <p:cNvGrpSpPr/>
              <p:nvPr/>
            </p:nvGrpSpPr>
            <p:grpSpPr>
              <a:xfrm>
                <a:off x="2475640" y="3880744"/>
                <a:ext cx="1000124" cy="683635"/>
                <a:chOff x="7628601" y="4219091"/>
                <a:chExt cx="2896524" cy="2076450"/>
              </a:xfrm>
            </p:grpSpPr>
            <p:grpSp>
              <p:nvGrpSpPr>
                <p:cNvPr id="40" name="Agrupar 39">
                  <a:extLst>
                    <a:ext uri="{FF2B5EF4-FFF2-40B4-BE49-F238E27FC236}">
                      <a16:creationId xmlns:a16="http://schemas.microsoft.com/office/drawing/2014/main" id="{88EB89B0-6161-44C1-8C1E-D7B4571C526D}"/>
                    </a:ext>
                  </a:extLst>
                </p:cNvPr>
                <p:cNvGrpSpPr/>
                <p:nvPr/>
              </p:nvGrpSpPr>
              <p:grpSpPr>
                <a:xfrm>
                  <a:off x="7628601" y="4219091"/>
                  <a:ext cx="2896524" cy="2076450"/>
                  <a:chOff x="7628601" y="4219091"/>
                  <a:chExt cx="2896524" cy="2076450"/>
                </a:xfrm>
              </p:grpSpPr>
              <p:pic>
                <p:nvPicPr>
                  <p:cNvPr id="44" name="Imagem 43">
                    <a:extLst>
                      <a:ext uri="{FF2B5EF4-FFF2-40B4-BE49-F238E27FC236}">
                        <a16:creationId xmlns:a16="http://schemas.microsoft.com/office/drawing/2014/main" id="{947A64D1-AB1E-4AA4-A7F0-669CDF79C9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55546" t="46667" r="21485" b="23055"/>
                  <a:stretch/>
                </p:blipFill>
                <p:spPr>
                  <a:xfrm>
                    <a:off x="7628601" y="4219091"/>
                    <a:ext cx="2800350" cy="2076450"/>
                  </a:xfrm>
                  <a:prstGeom prst="rect">
                    <a:avLst/>
                  </a:prstGeom>
                </p:spPr>
              </p:pic>
              <p:sp>
                <p:nvSpPr>
                  <p:cNvPr id="45" name="Retângulo 44">
                    <a:extLst>
                      <a:ext uri="{FF2B5EF4-FFF2-40B4-BE49-F238E27FC236}">
                        <a16:creationId xmlns:a16="http://schemas.microsoft.com/office/drawing/2014/main" id="{6557B23A-7746-4726-B765-AAE220EB47D2}"/>
                      </a:ext>
                    </a:extLst>
                  </p:cNvPr>
                  <p:cNvSpPr/>
                  <p:nvPr/>
                </p:nvSpPr>
                <p:spPr>
                  <a:xfrm>
                    <a:off x="10191750" y="5399381"/>
                    <a:ext cx="333375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41" name="Retângulo 40">
                  <a:extLst>
                    <a:ext uri="{FF2B5EF4-FFF2-40B4-BE49-F238E27FC236}">
                      <a16:creationId xmlns:a16="http://schemas.microsoft.com/office/drawing/2014/main" id="{154803B5-6936-404A-A9D2-3F64CF24BBDA}"/>
                    </a:ext>
                  </a:extLst>
                </p:cNvPr>
                <p:cNvSpPr/>
                <p:nvPr/>
              </p:nvSpPr>
              <p:spPr>
                <a:xfrm>
                  <a:off x="7917232" y="5446057"/>
                  <a:ext cx="110662" cy="242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Retângulo 41">
                  <a:extLst>
                    <a:ext uri="{FF2B5EF4-FFF2-40B4-BE49-F238E27FC236}">
                      <a16:creationId xmlns:a16="http://schemas.microsoft.com/office/drawing/2014/main" id="{78FEB4A3-9442-4E24-85C6-C67613A9F75F}"/>
                    </a:ext>
                  </a:extLst>
                </p:cNvPr>
                <p:cNvSpPr/>
                <p:nvPr/>
              </p:nvSpPr>
              <p:spPr>
                <a:xfrm>
                  <a:off x="8609676" y="5706036"/>
                  <a:ext cx="110662" cy="242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 42">
                  <a:extLst>
                    <a:ext uri="{FF2B5EF4-FFF2-40B4-BE49-F238E27FC236}">
                      <a16:creationId xmlns:a16="http://schemas.microsoft.com/office/drawing/2014/main" id="{0688B7B6-A681-4A16-9A52-1D0D465C3D8B}"/>
                    </a:ext>
                  </a:extLst>
                </p:cNvPr>
                <p:cNvSpPr/>
                <p:nvPr/>
              </p:nvSpPr>
              <p:spPr>
                <a:xfrm>
                  <a:off x="9267102" y="5688106"/>
                  <a:ext cx="110662" cy="242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6EA9AB6D-D42D-46F7-B629-19630EB11FA3}"/>
                  </a:ext>
                </a:extLst>
              </p:cNvPr>
              <p:cNvSpPr txBox="1"/>
              <p:nvPr/>
            </p:nvSpPr>
            <p:spPr>
              <a:xfrm>
                <a:off x="2710430" y="4642264"/>
                <a:ext cx="615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ANN</a:t>
                </a:r>
              </a:p>
            </p:txBody>
          </p:sp>
        </p:grpSp>
        <p:cxnSp>
          <p:nvCxnSpPr>
            <p:cNvPr id="28" name="Conector: Curvo 27">
              <a:extLst>
                <a:ext uri="{FF2B5EF4-FFF2-40B4-BE49-F238E27FC236}">
                  <a16:creationId xmlns:a16="http://schemas.microsoft.com/office/drawing/2014/main" id="{D54D18BE-1CDC-4586-8C0A-10451BBD248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80605" y="4325763"/>
              <a:ext cx="428073" cy="53896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: Curvo 28">
              <a:extLst>
                <a:ext uri="{FF2B5EF4-FFF2-40B4-BE49-F238E27FC236}">
                  <a16:creationId xmlns:a16="http://schemas.microsoft.com/office/drawing/2014/main" id="{9CA261E0-D83E-4280-8922-AD99F5C406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82245" y="4530730"/>
              <a:ext cx="967038" cy="66799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: Curvo 29">
              <a:extLst>
                <a:ext uri="{FF2B5EF4-FFF2-40B4-BE49-F238E27FC236}">
                  <a16:creationId xmlns:a16="http://schemas.microsoft.com/office/drawing/2014/main" id="{55E25493-5490-476D-97CD-D9AC94D0C8C0}"/>
                </a:ext>
              </a:extLst>
            </p:cNvPr>
            <p:cNvCxnSpPr>
              <a:stCxn id="39" idx="2"/>
              <a:endCxn id="15" idx="3"/>
            </p:cNvCxnSpPr>
            <p:nvPr/>
          </p:nvCxnSpPr>
          <p:spPr>
            <a:xfrm rot="5400000" flipH="1">
              <a:off x="5825160" y="5307235"/>
              <a:ext cx="119129" cy="995865"/>
            </a:xfrm>
            <a:prstGeom prst="curvedConnector4">
              <a:avLst>
                <a:gd name="adj1" fmla="val -191893"/>
                <a:gd name="adj2" fmla="val 654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2D65E381-53C6-472D-974F-4E0951AE22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2986" y="3515216"/>
            <a:ext cx="1487467" cy="1168621"/>
          </a:xfrm>
          <a:prstGeom prst="curvedConnector3">
            <a:avLst/>
          </a:prstGeom>
          <a:ln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Curvo 52">
            <a:extLst>
              <a:ext uri="{FF2B5EF4-FFF2-40B4-BE49-F238E27FC236}">
                <a16:creationId xmlns:a16="http://schemas.microsoft.com/office/drawing/2014/main" id="{800E9410-3106-48F8-94C3-71034120A75D}"/>
              </a:ext>
            </a:extLst>
          </p:cNvPr>
          <p:cNvCxnSpPr>
            <a:cxnSpLocks/>
          </p:cNvCxnSpPr>
          <p:nvPr/>
        </p:nvCxnSpPr>
        <p:spPr>
          <a:xfrm flipV="1">
            <a:off x="3213334" y="3779757"/>
            <a:ext cx="1568901" cy="1486330"/>
          </a:xfrm>
          <a:prstGeom prst="curvedConnector3">
            <a:avLst>
              <a:gd name="adj1" fmla="val 50000"/>
            </a:avLst>
          </a:prstGeom>
          <a:ln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>
            <a:extLst>
              <a:ext uri="{FF2B5EF4-FFF2-40B4-BE49-F238E27FC236}">
                <a16:creationId xmlns:a16="http://schemas.microsoft.com/office/drawing/2014/main" id="{E77C0677-9923-44A7-A009-067EB75B1CE7}"/>
              </a:ext>
            </a:extLst>
          </p:cNvPr>
          <p:cNvCxnSpPr>
            <a:cxnSpLocks/>
          </p:cNvCxnSpPr>
          <p:nvPr/>
        </p:nvCxnSpPr>
        <p:spPr>
          <a:xfrm>
            <a:off x="7667625" y="3877197"/>
            <a:ext cx="1195246" cy="1121977"/>
          </a:xfrm>
          <a:prstGeom prst="curvedConnector3">
            <a:avLst>
              <a:gd name="adj1" fmla="val 50000"/>
            </a:avLst>
          </a:prstGeom>
          <a:ln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9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>
            <a:extLst>
              <a:ext uri="{FF2B5EF4-FFF2-40B4-BE49-F238E27FC236}">
                <a16:creationId xmlns:a16="http://schemas.microsoft.com/office/drawing/2014/main" id="{2E50AD43-E700-445B-A41A-D2BA02457112}"/>
              </a:ext>
            </a:extLst>
          </p:cNvPr>
          <p:cNvSpPr/>
          <p:nvPr/>
        </p:nvSpPr>
        <p:spPr>
          <a:xfrm>
            <a:off x="0" y="0"/>
            <a:ext cx="12192000" cy="13687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A2A41A-D1A4-4A5F-9B88-BA698211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978" y="277211"/>
            <a:ext cx="10515600" cy="1325563"/>
          </a:xfrm>
        </p:spPr>
        <p:txBody>
          <a:bodyPr/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Instruções de Uso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074E5EF-C6A6-4717-A2F2-9A7C1A78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3" y="2116383"/>
            <a:ext cx="991787" cy="991787"/>
          </a:xfrm>
          <a:prstGeom prst="rect">
            <a:avLst/>
          </a:prstGeom>
        </p:spPr>
      </p:pic>
      <p:sp>
        <p:nvSpPr>
          <p:cNvPr id="47" name="Retângulo 46">
            <a:extLst>
              <a:ext uri="{FF2B5EF4-FFF2-40B4-BE49-F238E27FC236}">
                <a16:creationId xmlns:a16="http://schemas.microsoft.com/office/drawing/2014/main" id="{F1F14FB2-43B4-49F3-9460-BA1535006D8E}"/>
              </a:ext>
            </a:extLst>
          </p:cNvPr>
          <p:cNvSpPr/>
          <p:nvPr/>
        </p:nvSpPr>
        <p:spPr>
          <a:xfrm>
            <a:off x="223421" y="4110554"/>
            <a:ext cx="11745157" cy="2070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F37578-2A7B-4EC0-8EDE-4DD72C95305C}"/>
              </a:ext>
            </a:extLst>
          </p:cNvPr>
          <p:cNvSpPr txBox="1"/>
          <p:nvPr/>
        </p:nvSpPr>
        <p:spPr>
          <a:xfrm>
            <a:off x="2074415" y="2073667"/>
            <a:ext cx="4119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Manual de Instalação no README do projeto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C1C4A59-9FAD-4EF8-A046-79DC1F9B67FF}"/>
              </a:ext>
            </a:extLst>
          </p:cNvPr>
          <p:cNvSpPr txBox="1"/>
          <p:nvPr/>
        </p:nvSpPr>
        <p:spPr>
          <a:xfrm>
            <a:off x="754605" y="4406459"/>
            <a:ext cx="111681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Na </a:t>
            </a:r>
            <a:r>
              <a:rPr lang="pt-BR" b="1" i="0" dirty="0">
                <a:solidFill>
                  <a:srgbClr val="24292E"/>
                </a:solidFill>
                <a:effectLst/>
                <a:latin typeface="-apple-system"/>
              </a:rPr>
              <a:t>Aba de Previsão</a:t>
            </a: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, o usuário imputa os parâmetros e a aplicação retorna o tempo médio de julgamento para o determinado processo;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Na </a:t>
            </a:r>
            <a:r>
              <a:rPr lang="pt-BR" b="1" i="0" dirty="0">
                <a:solidFill>
                  <a:srgbClr val="24292E"/>
                </a:solidFill>
                <a:effectLst/>
                <a:latin typeface="-apple-system"/>
              </a:rPr>
              <a:t>Aba de Estoque</a:t>
            </a: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, o usuário seleciona a serventia desejada e a aplicação retorna o estoque atual da serventia, e ainda um gráfico da série histórica.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7D3D9FB4-6CB6-4166-ADB4-B2CFE8F9024A}"/>
              </a:ext>
            </a:extLst>
          </p:cNvPr>
          <p:cNvSpPr/>
          <p:nvPr/>
        </p:nvSpPr>
        <p:spPr>
          <a:xfrm rot="5400000">
            <a:off x="512703" y="4518749"/>
            <a:ext cx="162000" cy="16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3A0BF161-7060-4CDF-A70A-4E6C9E303C78}"/>
              </a:ext>
            </a:extLst>
          </p:cNvPr>
          <p:cNvSpPr/>
          <p:nvPr/>
        </p:nvSpPr>
        <p:spPr>
          <a:xfrm rot="5400000">
            <a:off x="512703" y="5345582"/>
            <a:ext cx="162000" cy="162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20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>
            <a:extLst>
              <a:ext uri="{FF2B5EF4-FFF2-40B4-BE49-F238E27FC236}">
                <a16:creationId xmlns:a16="http://schemas.microsoft.com/office/drawing/2014/main" id="{2E50AD43-E700-445B-A41A-D2BA02457112}"/>
              </a:ext>
            </a:extLst>
          </p:cNvPr>
          <p:cNvSpPr/>
          <p:nvPr/>
        </p:nvSpPr>
        <p:spPr>
          <a:xfrm>
            <a:off x="0" y="0"/>
            <a:ext cx="12192000" cy="13687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A2A41A-D1A4-4A5F-9B88-BA698211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978" y="277211"/>
            <a:ext cx="10515600" cy="1325563"/>
          </a:xfrm>
        </p:spPr>
        <p:txBody>
          <a:bodyPr/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Licenças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8F32579-0830-4161-A467-76A976461791}"/>
              </a:ext>
            </a:extLst>
          </p:cNvPr>
          <p:cNvSpPr/>
          <p:nvPr/>
        </p:nvSpPr>
        <p:spPr>
          <a:xfrm>
            <a:off x="6610867" y="1879985"/>
            <a:ext cx="5205312" cy="4582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Todos os softwares utilizados para obtenção da aplicação apresentam licença GNU.</a:t>
            </a:r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8D483518-02EC-498B-8712-EEA8A0596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0" y="2338616"/>
            <a:ext cx="952055" cy="465647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4CB7057-5900-4683-9D41-8C5B31082B36}"/>
              </a:ext>
            </a:extLst>
          </p:cNvPr>
          <p:cNvGrpSpPr/>
          <p:nvPr/>
        </p:nvGrpSpPr>
        <p:grpSpPr>
          <a:xfrm>
            <a:off x="827110" y="3038082"/>
            <a:ext cx="1141589" cy="412164"/>
            <a:chOff x="568171" y="3737751"/>
            <a:chExt cx="1924986" cy="741216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89C8D08-ECD1-4EF5-845C-D09197A21442}"/>
                </a:ext>
              </a:extLst>
            </p:cNvPr>
            <p:cNvSpPr/>
            <p:nvPr/>
          </p:nvSpPr>
          <p:spPr>
            <a:xfrm>
              <a:off x="568171" y="3737751"/>
              <a:ext cx="1924986" cy="741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Logotipo&#10;&#10;Descrição gerada automaticamente">
              <a:extLst>
                <a:ext uri="{FF2B5EF4-FFF2-40B4-BE49-F238E27FC236}">
                  <a16:creationId xmlns:a16="http://schemas.microsoft.com/office/drawing/2014/main" id="{E77CE1AA-4662-4CF5-8476-BC745EF6B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347" y="3922680"/>
              <a:ext cx="1663823" cy="414569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6A5C3D8-6E45-4AFD-A2E5-07468D4124A4}"/>
              </a:ext>
            </a:extLst>
          </p:cNvPr>
          <p:cNvGrpSpPr/>
          <p:nvPr/>
        </p:nvGrpSpPr>
        <p:grpSpPr>
          <a:xfrm>
            <a:off x="827110" y="3684065"/>
            <a:ext cx="716549" cy="691738"/>
            <a:chOff x="1578757" y="4385569"/>
            <a:chExt cx="914400" cy="9144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FB204AB-464D-4B91-AF80-8342E26F025D}"/>
                </a:ext>
              </a:extLst>
            </p:cNvPr>
            <p:cNvSpPr/>
            <p:nvPr/>
          </p:nvSpPr>
          <p:spPr>
            <a:xfrm>
              <a:off x="1578757" y="4385569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 descr="Logotipo, Ícone&#10;&#10;Descrição gerada automaticamente">
              <a:extLst>
                <a:ext uri="{FF2B5EF4-FFF2-40B4-BE49-F238E27FC236}">
                  <a16:creationId xmlns:a16="http://schemas.microsoft.com/office/drawing/2014/main" id="{B16D22FC-12D9-4826-B44B-2DA3B3E6B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144" y="4470956"/>
              <a:ext cx="743625" cy="743625"/>
            </a:xfrm>
            <a:prstGeom prst="rect">
              <a:avLst/>
            </a:prstGeom>
          </p:spPr>
        </p:pic>
      </p:grpSp>
      <p:pic>
        <p:nvPicPr>
          <p:cNvPr id="22" name="Imagem 21" descr="Logotipo, nome da empresa&#10;&#10;Descrição gerada automaticamente">
            <a:extLst>
              <a:ext uri="{FF2B5EF4-FFF2-40B4-BE49-F238E27FC236}">
                <a16:creationId xmlns:a16="http://schemas.microsoft.com/office/drawing/2014/main" id="{D958D750-D692-447C-978C-A96A55835A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9" b="25978"/>
          <a:stretch/>
        </p:blipFill>
        <p:spPr>
          <a:xfrm>
            <a:off x="827110" y="4609622"/>
            <a:ext cx="1012614" cy="465431"/>
          </a:xfrm>
          <a:prstGeom prst="rect">
            <a:avLst/>
          </a:prstGeom>
        </p:spPr>
      </p:pic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A9F988B-D57F-4D8A-BFAA-B88B4ED67CE9}"/>
              </a:ext>
            </a:extLst>
          </p:cNvPr>
          <p:cNvGrpSpPr/>
          <p:nvPr/>
        </p:nvGrpSpPr>
        <p:grpSpPr>
          <a:xfrm>
            <a:off x="827110" y="5308874"/>
            <a:ext cx="724703" cy="690245"/>
            <a:chOff x="7217546" y="3169328"/>
            <a:chExt cx="914400" cy="9144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DE9A9515-669C-44FF-AF00-6CB02E774F7D}"/>
                </a:ext>
              </a:extLst>
            </p:cNvPr>
            <p:cNvSpPr/>
            <p:nvPr/>
          </p:nvSpPr>
          <p:spPr>
            <a:xfrm>
              <a:off x="7217546" y="3169328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Imagem 23" descr="Ícone&#10;&#10;Descrição gerada automaticamente">
              <a:extLst>
                <a:ext uri="{FF2B5EF4-FFF2-40B4-BE49-F238E27FC236}">
                  <a16:creationId xmlns:a16="http://schemas.microsoft.com/office/drawing/2014/main" id="{B55D8CC2-0FC3-42D4-A7F3-739A85523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414" y="3297196"/>
              <a:ext cx="658664" cy="658664"/>
            </a:xfrm>
            <a:prstGeom prst="rect">
              <a:avLst/>
            </a:prstGeom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D15A6CC-ADAA-41D0-8FC6-E2C43F9C400A}"/>
              </a:ext>
            </a:extLst>
          </p:cNvPr>
          <p:cNvSpPr txBox="1"/>
          <p:nvPr/>
        </p:nvSpPr>
        <p:spPr>
          <a:xfrm>
            <a:off x="2390144" y="2386773"/>
            <a:ext cx="20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Apache </a:t>
            </a:r>
            <a:r>
              <a:rPr lang="pt-BR" i="1" dirty="0"/>
              <a:t>(Versão 2.0)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19E1CFA-3D6D-4066-B9CA-E7B6D5CAEA0E}"/>
              </a:ext>
            </a:extLst>
          </p:cNvPr>
          <p:cNvSpPr txBox="1"/>
          <p:nvPr/>
        </p:nvSpPr>
        <p:spPr>
          <a:xfrm>
            <a:off x="2390144" y="3059498"/>
            <a:ext cx="3382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ETL </a:t>
            </a:r>
            <a:r>
              <a:rPr lang="pt-BR" b="0" i="0" dirty="0" err="1">
                <a:solidFill>
                  <a:srgbClr val="24292E"/>
                </a:solidFill>
                <a:effectLst/>
                <a:latin typeface="-apple-system"/>
              </a:rPr>
              <a:t>Talend</a:t>
            </a:r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 Open Data </a:t>
            </a:r>
            <a:r>
              <a:rPr lang="pt-BR" b="0" i="0" dirty="0" err="1">
                <a:solidFill>
                  <a:srgbClr val="24292E"/>
                </a:solidFill>
                <a:effectLst/>
                <a:latin typeface="-apple-system"/>
              </a:rPr>
              <a:t>Integration</a:t>
            </a:r>
            <a:endParaRPr lang="pt-B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C1FBC50-727C-453E-B3EC-71BBF19B0A7B}"/>
              </a:ext>
            </a:extLst>
          </p:cNvPr>
          <p:cNvSpPr txBox="1"/>
          <p:nvPr/>
        </p:nvSpPr>
        <p:spPr>
          <a:xfrm>
            <a:off x="2390144" y="3845268"/>
            <a:ext cx="2288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PostgreSQL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6A956AD-4058-4919-9B89-F598B9B18E2A}"/>
              </a:ext>
            </a:extLst>
          </p:cNvPr>
          <p:cNvSpPr txBox="1"/>
          <p:nvPr/>
        </p:nvSpPr>
        <p:spPr>
          <a:xfrm>
            <a:off x="2390144" y="5469330"/>
            <a:ext cx="1979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4292E"/>
                </a:solidFill>
                <a:effectLst/>
                <a:latin typeface="-apple-system"/>
              </a:rPr>
              <a:t>R </a:t>
            </a:r>
            <a:r>
              <a:rPr lang="pt-BR" b="0" i="1" dirty="0">
                <a:solidFill>
                  <a:srgbClr val="24292E"/>
                </a:solidFill>
                <a:effectLst/>
                <a:latin typeface="-apple-system"/>
              </a:rPr>
              <a:t>(versão 4.0.2)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76A58C5-6771-429A-B667-5A4EBEE1A891}"/>
              </a:ext>
            </a:extLst>
          </p:cNvPr>
          <p:cNvSpPr txBox="1"/>
          <p:nvPr/>
        </p:nvSpPr>
        <p:spPr>
          <a:xfrm>
            <a:off x="2390144" y="4657671"/>
            <a:ext cx="245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dirty="0">
                <a:solidFill>
                  <a:srgbClr val="24292E"/>
                </a:solidFill>
                <a:effectLst/>
                <a:latin typeface="-apple-system"/>
              </a:rPr>
              <a:t>SQLite3 </a:t>
            </a:r>
            <a:r>
              <a:rPr lang="pt-BR" b="0" i="1" dirty="0">
                <a:solidFill>
                  <a:srgbClr val="24292E"/>
                </a:solidFill>
                <a:effectLst/>
                <a:latin typeface="-apple-system"/>
              </a:rPr>
              <a:t>(Versão 3.33.0)</a:t>
            </a:r>
          </a:p>
        </p:txBody>
      </p:sp>
    </p:spTree>
    <p:extLst>
      <p:ext uri="{BB962C8B-B14F-4D97-AF65-F5344CB8AC3E}">
        <p14:creationId xmlns:p14="http://schemas.microsoft.com/office/powerpoint/2010/main" val="88084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>
            <a:extLst>
              <a:ext uri="{FF2B5EF4-FFF2-40B4-BE49-F238E27FC236}">
                <a16:creationId xmlns:a16="http://schemas.microsoft.com/office/drawing/2014/main" id="{0216AF7E-467A-444D-BE24-F1B64A3A6E4B}"/>
              </a:ext>
            </a:extLst>
          </p:cNvPr>
          <p:cNvSpPr/>
          <p:nvPr/>
        </p:nvSpPr>
        <p:spPr>
          <a:xfrm>
            <a:off x="4598633" y="1677880"/>
            <a:ext cx="7369946" cy="4902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2E50AD43-E700-445B-A41A-D2BA02457112}"/>
              </a:ext>
            </a:extLst>
          </p:cNvPr>
          <p:cNvSpPr/>
          <p:nvPr/>
        </p:nvSpPr>
        <p:spPr>
          <a:xfrm>
            <a:off x="0" y="0"/>
            <a:ext cx="12192000" cy="136877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A2A41A-D1A4-4A5F-9B88-BA698211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978" y="277211"/>
            <a:ext cx="10515600" cy="1325563"/>
          </a:xfrm>
        </p:spPr>
        <p:txBody>
          <a:bodyPr/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Áreas de Conhecimento e Técnicas Envolvidas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DD7D7D43-9183-43AF-8805-8131D837AA2B}"/>
              </a:ext>
            </a:extLst>
          </p:cNvPr>
          <p:cNvGrpSpPr/>
          <p:nvPr/>
        </p:nvGrpSpPr>
        <p:grpSpPr>
          <a:xfrm>
            <a:off x="349943" y="2986111"/>
            <a:ext cx="1975054" cy="2286446"/>
            <a:chOff x="343171" y="2766218"/>
            <a:chExt cx="1975054" cy="2286446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15B2ADD-41E1-49CF-95D7-B0848808B1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724" t="50000" r="62281" b="30671"/>
            <a:stretch/>
          </p:blipFill>
          <p:spPr>
            <a:xfrm>
              <a:off x="660434" y="2766218"/>
              <a:ext cx="1340527" cy="1325563"/>
            </a:xfrm>
            <a:prstGeom prst="rect">
              <a:avLst/>
            </a:prstGeom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018A61C-E20F-4A25-B4F6-3AF06CD66BF2}"/>
                </a:ext>
              </a:extLst>
            </p:cNvPr>
            <p:cNvSpPr txBox="1"/>
            <p:nvPr/>
          </p:nvSpPr>
          <p:spPr>
            <a:xfrm>
              <a:off x="343171" y="4129334"/>
              <a:ext cx="19750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Noções de Funcionamento do Sistema Judiciário</a:t>
              </a:r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EE786B5-307F-4089-B58A-F736A6AE31F3}"/>
              </a:ext>
            </a:extLst>
          </p:cNvPr>
          <p:cNvSpPr txBox="1"/>
          <p:nvPr/>
        </p:nvSpPr>
        <p:spPr>
          <a:xfrm>
            <a:off x="7469971" y="1791480"/>
            <a:ext cx="18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Data Science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6B3DC41C-2427-44D9-AD42-2857759E1E07}"/>
              </a:ext>
            </a:extLst>
          </p:cNvPr>
          <p:cNvGrpSpPr/>
          <p:nvPr/>
        </p:nvGrpSpPr>
        <p:grpSpPr>
          <a:xfrm>
            <a:off x="9962527" y="3206593"/>
            <a:ext cx="1515992" cy="1619904"/>
            <a:chOff x="8874966" y="2701437"/>
            <a:chExt cx="1515992" cy="1619904"/>
          </a:xfrm>
        </p:grpSpPr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C26DFF88-32BD-455B-A18E-3DE1FDAD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108" y="2701437"/>
              <a:ext cx="1109708" cy="1109708"/>
            </a:xfrm>
            <a:prstGeom prst="rect">
              <a:avLst/>
            </a:prstGeom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57C747FE-FE22-423D-BA29-FC796A83E91E}"/>
                </a:ext>
              </a:extLst>
            </p:cNvPr>
            <p:cNvSpPr txBox="1"/>
            <p:nvPr/>
          </p:nvSpPr>
          <p:spPr>
            <a:xfrm>
              <a:off x="8874966" y="3952009"/>
              <a:ext cx="1515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Redes Neurais</a:t>
              </a:r>
            </a:p>
          </p:txBody>
        </p:sp>
      </p:grpSp>
      <p:pic>
        <p:nvPicPr>
          <p:cNvPr id="51" name="Imagem 50" descr="Imagem em preto e branco&#10;&#10;Descrição gerada automaticamente">
            <a:extLst>
              <a:ext uri="{FF2B5EF4-FFF2-40B4-BE49-F238E27FC236}">
                <a16:creationId xmlns:a16="http://schemas.microsoft.com/office/drawing/2014/main" id="{DE336481-9223-44E2-8CE5-0CCAD8DC2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045" y="4933115"/>
            <a:ext cx="1395869" cy="1584829"/>
          </a:xfrm>
          <a:prstGeom prst="rect">
            <a:avLst/>
          </a:prstGeom>
        </p:spPr>
      </p:pic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B2E57CC-EAB1-40C9-A8E6-EA70395762C3}"/>
              </a:ext>
            </a:extLst>
          </p:cNvPr>
          <p:cNvGrpSpPr/>
          <p:nvPr/>
        </p:nvGrpSpPr>
        <p:grpSpPr>
          <a:xfrm>
            <a:off x="7672366" y="2684797"/>
            <a:ext cx="1222480" cy="1673818"/>
            <a:chOff x="7207050" y="2930550"/>
            <a:chExt cx="1222480" cy="1673818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AF0C253-E97F-4FBD-AD09-4B38D544CDA5}"/>
                </a:ext>
              </a:extLst>
            </p:cNvPr>
            <p:cNvSpPr txBox="1"/>
            <p:nvPr/>
          </p:nvSpPr>
          <p:spPr>
            <a:xfrm>
              <a:off x="7207050" y="3958037"/>
              <a:ext cx="1222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Mineração de Dados</a:t>
              </a:r>
            </a:p>
          </p:txBody>
        </p:sp>
        <p:pic>
          <p:nvPicPr>
            <p:cNvPr id="59" name="Imagem 58" descr="Uma imagem contendo quarto, cena, escuro, mesa&#10;&#10;Descrição gerada automaticamente">
              <a:extLst>
                <a:ext uri="{FF2B5EF4-FFF2-40B4-BE49-F238E27FC236}">
                  <a16:creationId xmlns:a16="http://schemas.microsoft.com/office/drawing/2014/main" id="{2AB654C1-826A-42E5-A632-145F6828D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481" y="2930550"/>
              <a:ext cx="847619" cy="952381"/>
            </a:xfrm>
            <a:prstGeom prst="rect">
              <a:avLst/>
            </a:prstGeom>
          </p:spPr>
        </p:pic>
      </p:grpSp>
      <p:pic>
        <p:nvPicPr>
          <p:cNvPr id="61" name="Imagem 60" descr="Uma imagem contendo Interface gráfica do usuário, Texto&#10;&#10;Descrição gerada automaticamente">
            <a:extLst>
              <a:ext uri="{FF2B5EF4-FFF2-40B4-BE49-F238E27FC236}">
                <a16:creationId xmlns:a16="http://schemas.microsoft.com/office/drawing/2014/main" id="{E5150B9C-4B1A-4064-B59D-BABE5E9C0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376" y="5113401"/>
            <a:ext cx="960387" cy="938561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C26327C4-48E1-49D6-BDA3-888CA9CE6334}"/>
              </a:ext>
            </a:extLst>
          </p:cNvPr>
          <p:cNvGrpSpPr/>
          <p:nvPr/>
        </p:nvGrpSpPr>
        <p:grpSpPr>
          <a:xfrm>
            <a:off x="5356439" y="3389531"/>
            <a:ext cx="961905" cy="1439462"/>
            <a:chOff x="4412715" y="3027127"/>
            <a:chExt cx="961905" cy="1439462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56AD7AA-80D1-4918-9B11-F9E53BE7C751}"/>
                </a:ext>
              </a:extLst>
            </p:cNvPr>
            <p:cNvSpPr txBox="1"/>
            <p:nvPr/>
          </p:nvSpPr>
          <p:spPr>
            <a:xfrm>
              <a:off x="4640232" y="409725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ETL</a:t>
              </a:r>
            </a:p>
          </p:txBody>
        </p:sp>
        <p:pic>
          <p:nvPicPr>
            <p:cNvPr id="63" name="Imagem 62" descr="Logotipo&#10;&#10;Descrição gerada automaticamente">
              <a:extLst>
                <a:ext uri="{FF2B5EF4-FFF2-40B4-BE49-F238E27FC236}">
                  <a16:creationId xmlns:a16="http://schemas.microsoft.com/office/drawing/2014/main" id="{6379D276-5192-4B73-8360-DF844DF6D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715" y="3027127"/>
              <a:ext cx="961905" cy="933333"/>
            </a:xfrm>
            <a:prstGeom prst="rect">
              <a:avLst/>
            </a:prstGeom>
          </p:spPr>
        </p:pic>
      </p:grpSp>
      <p:sp>
        <p:nvSpPr>
          <p:cNvPr id="66" name="Cruz 65">
            <a:extLst>
              <a:ext uri="{FF2B5EF4-FFF2-40B4-BE49-F238E27FC236}">
                <a16:creationId xmlns:a16="http://schemas.microsoft.com/office/drawing/2014/main" id="{454B7410-5FC5-412B-830C-55007672D128}"/>
              </a:ext>
            </a:extLst>
          </p:cNvPr>
          <p:cNvSpPr/>
          <p:nvPr/>
        </p:nvSpPr>
        <p:spPr>
          <a:xfrm>
            <a:off x="3149507" y="3962864"/>
            <a:ext cx="720000" cy="720000"/>
          </a:xfrm>
          <a:prstGeom prst="plus">
            <a:avLst>
              <a:gd name="adj" fmla="val 41210"/>
            </a:avLst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545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Tema do Office</vt:lpstr>
      <vt:lpstr>Apresentação do PowerPoint</vt:lpstr>
      <vt:lpstr>Problema a ser solucionado</vt:lpstr>
      <vt:lpstr>Resultados que a solução promete gerar</vt:lpstr>
      <vt:lpstr>Principais métricas do modelo</vt:lpstr>
      <vt:lpstr>Arquitetura e Fluxo de dados da Aplicação</vt:lpstr>
      <vt:lpstr>Instruções de Uso</vt:lpstr>
      <vt:lpstr>Licenças</vt:lpstr>
      <vt:lpstr>Áreas de Conhecimento e Técnicas Envolvidas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jackson assis</dc:creator>
  <cp:lastModifiedBy>jackson assis</cp:lastModifiedBy>
  <cp:revision>19</cp:revision>
  <dcterms:created xsi:type="dcterms:W3CDTF">2020-10-21T11:16:45Z</dcterms:created>
  <dcterms:modified xsi:type="dcterms:W3CDTF">2020-10-21T13:35:28Z</dcterms:modified>
</cp:coreProperties>
</file>