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74" r:id="rId4"/>
    <p:sldId id="277" r:id="rId5"/>
    <p:sldId id="304" r:id="rId6"/>
    <p:sldId id="276" r:id="rId7"/>
    <p:sldId id="280" r:id="rId8"/>
    <p:sldId id="257" r:id="rId9"/>
    <p:sldId id="290" r:id="rId10"/>
    <p:sldId id="288" r:id="rId11"/>
    <p:sldId id="301" r:id="rId12"/>
    <p:sldId id="302" r:id="rId13"/>
    <p:sldId id="303" r:id="rId14"/>
    <p:sldId id="260" r:id="rId15"/>
    <p:sldId id="266" r:id="rId16"/>
    <p:sldId id="261" r:id="rId17"/>
    <p:sldId id="287" r:id="rId18"/>
    <p:sldId id="263" r:id="rId19"/>
    <p:sldId id="284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file:///C:\Users\roman\OneDrive\Documents\Adobe\Premiere%20Pro\12.0\VID_20180527_202625_2.mp4" TargetMode="External"/><Relationship Id="rId1" Type="http://schemas.microsoft.com/office/2007/relationships/media" Target="file:///C:\Users\roman\OneDrive\Documents\Adobe\Premiere%20Pro\12.0\VID_20180527_202625_2.mp4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uk-UA" b="1"/>
              <a:t>Smart Reservoir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uk-UA" sz="3200"/>
              <a:t>Within e-advertisement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/>
              <a:t>Tests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38200" y="1690688"/>
            <a:ext cx="850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uk-UA" sz="3200" dirty="0"/>
              <a:t>For greater productivity, as well as avoiding errors, many tests have been written that involve a large number of cases.</a:t>
            </a:r>
          </a:p>
        </p:txBody>
      </p:sp>
      <p:pic>
        <p:nvPicPr>
          <p:cNvPr id="6" name="Замещающее содержимо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45" y="3801745"/>
            <a:ext cx="4673600" cy="2141220"/>
          </a:xfrm>
          <a:prstGeom prst="rect">
            <a:avLst/>
          </a:prstGeom>
        </p:spPr>
      </p:pic>
      <p:pic>
        <p:nvPicPr>
          <p:cNvPr id="10242" name="Picture 2" descr="Ð ÐµÐ·ÑÐ»ÑÑÐ°Ñ Ð¿Ð¾ÑÑÐºÑ Ð·Ð¾Ð±ÑÐ°Ð¶ÐµÐ½Ñ Ð·Ð° Ð·Ð°Ð¿Ð¸ÑÐ¾Ð¼ &quot;Q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399" y="3630930"/>
            <a:ext cx="3724275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/>
              <a:t>NodeMCU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46225"/>
          </a:xfrm>
        </p:spPr>
        <p:txBody>
          <a:bodyPr/>
          <a:lstStyle/>
          <a:p>
            <a:pPr marL="0" indent="0">
              <a:buNone/>
            </a:pPr>
            <a:r>
              <a:rPr lang="en-US" altLang="ru-RU"/>
              <a:t>To create out project was used NodeMCU microcontroller, so firmware was written from  zero.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3270" y="3506787"/>
            <a:ext cx="2678430" cy="2678430"/>
          </a:xfrm>
          <a:prstGeom prst="rect">
            <a:avLst/>
          </a:prstGeom>
        </p:spPr>
      </p:pic>
      <p:pic>
        <p:nvPicPr>
          <p:cNvPr id="7170" name="Picture 2" descr="Ð ÐµÐ·ÑÐ»ÑÑÐ°Ñ Ð¿Ð¾ÑÑÐºÑ Ð·Ð¾Ð±ÑÐ°Ð¶ÐµÐ½Ñ Ð·Ð° Ð·Ð°Ð¿Ð¸ÑÐ¾Ð¼ &quot;microcontroller ic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3289616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/>
              <a:t>Message Broker(RabbitMQ)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46225"/>
          </a:xfrm>
        </p:spPr>
        <p:txBody>
          <a:bodyPr/>
          <a:lstStyle/>
          <a:p>
            <a:pPr marL="0" indent="0">
              <a:buNone/>
            </a:pPr>
            <a:r>
              <a:rPr lang="en-US" altLang="ru-RU" dirty="0"/>
              <a:t>We used </a:t>
            </a:r>
            <a:r>
              <a:rPr lang="en-US" altLang="ru-RU" dirty="0" err="1"/>
              <a:t>RabbitMQ</a:t>
            </a:r>
            <a:r>
              <a:rPr lang="en-US" altLang="ru-RU" dirty="0"/>
              <a:t> to manage a workload </a:t>
            </a:r>
            <a:r>
              <a:rPr lang="en-US" altLang="ru-RU" dirty="0" err="1"/>
              <a:t>queue,providing</a:t>
            </a:r>
            <a:r>
              <a:rPr lang="en-US" altLang="ru-RU" dirty="0"/>
              <a:t> reliable storage and guaranteed message delivery.  </a:t>
            </a:r>
          </a:p>
        </p:txBody>
      </p:sp>
      <p:pic>
        <p:nvPicPr>
          <p:cNvPr id="7" name="Замещающее содержимое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3805872"/>
            <a:ext cx="1812290" cy="1918483"/>
          </a:xfrm>
          <a:prstGeom prst="rect">
            <a:avLst/>
          </a:prstGeom>
        </p:spPr>
      </p:pic>
      <p:pic>
        <p:nvPicPr>
          <p:cNvPr id="6146" name="Picture 2" descr="Ð ÐµÐ·ÑÐ»ÑÑÐ°Ñ Ð¿Ð¾ÑÑÐºÑ Ð·Ð¾Ð±ÑÐ°Ð¶ÐµÐ½Ñ Ð·Ð° Ð·Ð°Ð¿Ð¸ÑÐ¾Ð¼ &quot;message broker ic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3805872"/>
            <a:ext cx="59340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b="1" dirty="0"/>
              <a:t>Advantages and disadvantages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620" y="1924685"/>
            <a:ext cx="9382125" cy="4152900"/>
          </a:xfrm>
          <a:prstGeom prst="rect">
            <a:avLst/>
          </a:prstGeom>
        </p:spPr>
      </p:pic>
      <p:pic>
        <p:nvPicPr>
          <p:cNvPr id="5122" name="Picture 2" descr="Ð ÐµÐ·ÑÐ»ÑÑÐ°Ñ Ð¿Ð¾ÑÑÐºÑ Ð·Ð¾Ð±ÑÐ°Ð¶ÐµÐ½Ñ Ð·Ð° Ð·Ð°Ð¿Ð¸ÑÐ¾Ð¼ &quot;git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31813"/>
            <a:ext cx="3573145" cy="11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b="1"/>
              <a:t>Team progress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2" y="1893955"/>
            <a:ext cx="5373515" cy="4441457"/>
          </a:xfrm>
          <a:prstGeom prst="rect">
            <a:avLst/>
          </a:prstGeom>
        </p:spPr>
      </p:pic>
      <p:pic>
        <p:nvPicPr>
          <p:cNvPr id="4098" name="Picture 2" descr="Ð ÐµÐ·ÑÐ»ÑÑÐ°Ñ Ð¿Ð¾ÑÑÐºÑ Ð·Ð¾Ð±ÑÐ°Ð¶ÐµÐ½Ñ Ð·Ð° Ð·Ð°Ð¿Ð¸ÑÐ¾Ð¼ &quot;git logo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69"/>
          <a:stretch/>
        </p:blipFill>
        <p:spPr bwMode="auto">
          <a:xfrm>
            <a:off x="838200" y="1690688"/>
            <a:ext cx="1635125" cy="14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Trello</a:t>
            </a:r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429385"/>
            <a:ext cx="982345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/>
              <a:t>Technologies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ru-RU"/>
              <a:t>MySQL</a:t>
            </a:r>
          </a:p>
          <a:p>
            <a:r>
              <a:rPr lang="en-US" altLang="ru-RU"/>
              <a:t>Android Studio</a:t>
            </a:r>
          </a:p>
          <a:p>
            <a:r>
              <a:rPr lang="en-US" altLang="ru-RU"/>
              <a:t>Flask</a:t>
            </a:r>
          </a:p>
          <a:p>
            <a:r>
              <a:rPr lang="en-US" altLang="ru-RU"/>
              <a:t>PyTest</a:t>
            </a:r>
          </a:p>
          <a:p>
            <a:r>
              <a:rPr lang="en-US" altLang="ru-RU"/>
              <a:t>RabbitMQ</a:t>
            </a:r>
          </a:p>
          <a:p>
            <a:r>
              <a:rPr lang="en-US" altLang="ru-RU"/>
              <a:t>Python</a:t>
            </a:r>
          </a:p>
          <a:p>
            <a:r>
              <a:rPr lang="en-US" altLang="ru-RU"/>
              <a:t>ArduinoIDE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1135" y="1746092"/>
            <a:ext cx="1523365" cy="1523365"/>
          </a:xfrm>
          <a:prstGeom prst="rect">
            <a:avLst/>
          </a:prstGeom>
        </p:spPr>
      </p:pic>
      <p:pic>
        <p:nvPicPr>
          <p:cNvPr id="5" name="Изображение 4" descr="sticker,375x360-bg,ffff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10" y="1801497"/>
            <a:ext cx="1666875" cy="1523365"/>
          </a:xfrm>
          <a:prstGeom prst="rect">
            <a:avLst/>
          </a:prstGeom>
        </p:spPr>
      </p:pic>
      <p:pic>
        <p:nvPicPr>
          <p:cNvPr id="7" name="Изображение 6" descr="MySQL-logo-F6FF285A58-seeklogo.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38" y="4882249"/>
            <a:ext cx="2512060" cy="1485900"/>
          </a:xfrm>
          <a:prstGeom prst="rect">
            <a:avLst/>
          </a:prstGeom>
        </p:spPr>
      </p:pic>
      <p:pic>
        <p:nvPicPr>
          <p:cNvPr id="9" name="Изображение 8" descr="1_qmz2bNVJ64273TA4TbFxZ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389" y="5119790"/>
            <a:ext cx="2556396" cy="1436551"/>
          </a:xfrm>
          <a:prstGeom prst="rect">
            <a:avLst/>
          </a:prstGeom>
        </p:spPr>
      </p:pic>
      <p:pic>
        <p:nvPicPr>
          <p:cNvPr id="10" name="Изображение 9" descr="Android_Studio_icon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701" y="1690688"/>
            <a:ext cx="1634174" cy="1634174"/>
          </a:xfrm>
          <a:prstGeom prst="rect">
            <a:avLst/>
          </a:prstGeom>
        </p:spPr>
      </p:pic>
      <p:pic>
        <p:nvPicPr>
          <p:cNvPr id="3074" name="Picture 2" descr="Ð ÐµÐ·ÑÐ»ÑÑÐ°Ñ Ð¿Ð¾ÑÑÐºÑ Ð·Ð¾Ð±ÑÐ°Ð¶ÐµÐ½Ñ Ð·Ð° Ð·Ð°Ð¿Ð¸ÑÐ¾Ð¼ &quot;rabbitmq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38" y="3907169"/>
            <a:ext cx="2674113" cy="99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 ÐµÐ·ÑÐ»ÑÑÐ°Ñ Ð¿Ð¾ÑÑÐºÑ Ð·Ð¾Ð±ÑÐ°Ð¶ÐµÐ½Ñ Ð·Ð° Ð·Ð°Ð¿Ð¸ÑÐ¾Ð¼ &quot;python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91" y="3788363"/>
            <a:ext cx="3517724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_20180527_202625_2">
            <a:hlinkClick r:id="" action="ppaction://media"/>
          </p:cNvPr>
          <p:cNvPicPr>
            <a:picLocks noGrp="1" noChangeAspect="1"/>
          </p:cNvPicPr>
          <p:nvPr>
            <p:ph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85" y="7620"/>
            <a:ext cx="12178030" cy="683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ее содержимое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                                           Thanks for attention</a:t>
            </a:r>
          </a:p>
          <a:p>
            <a:pPr marL="0" indent="0" algn="ctr">
              <a:buNone/>
            </a:pPr>
            <a:r>
              <a:rPr lang="en-US" altLang="ru-RU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/>
          </a:bodyPr>
          <a:lstStyle/>
          <a:p>
            <a:pPr algn="ctr"/>
            <a:r>
              <a:rPr lang="en-US"/>
              <a:t>Vsevolod Pus'</a:t>
            </a:r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+mn-ea"/>
              </a:rPr>
              <a:t>Bogdan </a:t>
            </a:r>
            <a:r>
              <a:rPr lang="en-US" dirty="0" err="1">
                <a:sym typeface="+mn-ea"/>
              </a:rPr>
              <a:t>Nazar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 smtClean="0">
                <a:sym typeface="+mn-ea"/>
              </a:rPr>
              <a:t>Volodymyr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Popovych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+mn-ea"/>
              </a:rPr>
              <a:t>Ivan </a:t>
            </a:r>
            <a:r>
              <a:rPr lang="en-US" dirty="0" err="1">
                <a:sym typeface="+mn-ea"/>
              </a:rPr>
              <a:t>Sapiga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/>
              <a:t>Project overview</a:t>
            </a:r>
          </a:p>
        </p:txBody>
      </p:sp>
      <p:pic>
        <p:nvPicPr>
          <p:cNvPr id="9" name="Замещающее содержимое 8" descr="noun_368125_c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" y="2968625"/>
            <a:ext cx="3890010" cy="3890010"/>
          </a:xfrm>
          <a:prstGeom prst="rect">
            <a:avLst/>
          </a:prstGeom>
        </p:spPr>
      </p:pic>
      <p:pic>
        <p:nvPicPr>
          <p:cNvPr id="12" name="Замещающее содержимое 11" descr="noun_368126_cc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18230" y="2966720"/>
            <a:ext cx="3891629" cy="3891629"/>
          </a:xfrm>
          <a:prstGeom prst="rect">
            <a:avLst/>
          </a:prstGeom>
        </p:spPr>
      </p:pic>
      <p:pic>
        <p:nvPicPr>
          <p:cNvPr id="13" name="Изображение 12" descr="noun_368127_c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60" y="2966720"/>
            <a:ext cx="3891629" cy="3891629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21360" y="1605280"/>
            <a:ext cx="1074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/>
              <a:t>Our service is created to control water level in your bottle within android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/>
              <a:t>Dataflow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293" y="1027906"/>
            <a:ext cx="2770262" cy="4994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9" y="1690688"/>
            <a:ext cx="7874419" cy="3991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How does it work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b="1"/>
              <a:t>Features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855"/>
          </a:xfrm>
        </p:spPr>
        <p:txBody>
          <a:bodyPr>
            <a:normAutofit/>
          </a:bodyPr>
          <a:lstStyle/>
          <a:p>
            <a:r>
              <a:rPr lang="en-US" altLang="ru-RU" dirty="0"/>
              <a:t>Refresh </a:t>
            </a:r>
            <a:r>
              <a:rPr lang="en-US" altLang="ru-RU" dirty="0" smtClean="0"/>
              <a:t>level’s all your devices </a:t>
            </a:r>
            <a:r>
              <a:rPr lang="en-US" altLang="ru-RU" dirty="0"/>
              <a:t>in android app</a:t>
            </a:r>
          </a:p>
          <a:p>
            <a:r>
              <a:rPr lang="en-US" altLang="ru-RU" dirty="0"/>
              <a:t>Level change prediction</a:t>
            </a:r>
          </a:p>
          <a:p>
            <a:r>
              <a:rPr lang="en-US" altLang="ru-RU" dirty="0"/>
              <a:t>Encrypted communication channel</a:t>
            </a: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082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 dirty="0"/>
              <a:t>Future Features</a:t>
            </a: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838200" y="4408805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/>
              <a:t>Binding user and bottle id via QR code</a:t>
            </a:r>
          </a:p>
          <a:p>
            <a:r>
              <a:rPr lang="en-US" altLang="uk-UA" dirty="0"/>
              <a:t>Increase test coverage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b="1"/>
              <a:t>idea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ru-RU" dirty="0" err="1"/>
              <a:t>Posibility</a:t>
            </a:r>
            <a:r>
              <a:rPr lang="en-US" altLang="ru-RU" dirty="0"/>
              <a:t> to refresh current level in android app</a:t>
            </a: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101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Technologies</a:t>
            </a:r>
          </a:p>
        </p:txBody>
      </p:sp>
      <p:pic>
        <p:nvPicPr>
          <p:cNvPr id="8" name="Изображение 6" descr="MySQL-logo-F6FF285A58-seeklogo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533900"/>
            <a:ext cx="3231863" cy="1911668"/>
          </a:xfrm>
          <a:prstGeom prst="rect">
            <a:avLst/>
          </a:prstGeom>
        </p:spPr>
      </p:pic>
      <p:pic>
        <p:nvPicPr>
          <p:cNvPr id="9" name="Изображение 9" descr="Android_Studio_icon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44" y="4811394"/>
            <a:ext cx="1634174" cy="1634174"/>
          </a:xfrm>
          <a:prstGeom prst="rect">
            <a:avLst/>
          </a:prstGeom>
        </p:spPr>
      </p:pic>
      <p:pic>
        <p:nvPicPr>
          <p:cNvPr id="819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85531"/>
            <a:ext cx="425132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Technologies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/>
              <a:t>idea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2344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3600" dirty="0"/>
              <a:t>Encrypt communication </a:t>
            </a:r>
            <a:r>
              <a:rPr lang="en-US" altLang="en-US" sz="3600" dirty="0" err="1"/>
              <a:t>chanel</a:t>
            </a:r>
            <a:endParaRPr lang="en-US" altLang="en-US" sz="3600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8200" y="3338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Technologies</a:t>
            </a:r>
          </a:p>
        </p:txBody>
      </p:sp>
      <p:pic>
        <p:nvPicPr>
          <p:cNvPr id="9218" name="Picture 2" descr="Ð ÐµÐ·ÑÐ»ÑÑÐ°Ñ Ð¿Ð¾ÑÑÐºÑ Ð·Ð¾Ð±ÑÐ°Ð¶ÐµÐ½Ñ Ð·Ð° Ð·Ð°Ð¿Ð¸ÑÐ¾Ð¼ &quot;rabbitmq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664393"/>
            <a:ext cx="5143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180</Words>
  <Application>Microsoft Office PowerPoint</Application>
  <PresentationFormat>Широкоэкранный</PresentationFormat>
  <Paragraphs>58</Paragraphs>
  <Slides>19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Smart Reservoir</vt:lpstr>
      <vt:lpstr>Team</vt:lpstr>
      <vt:lpstr>Project overview</vt:lpstr>
      <vt:lpstr>Dataflow</vt:lpstr>
      <vt:lpstr>How does it work</vt:lpstr>
      <vt:lpstr>Features</vt:lpstr>
      <vt:lpstr>idea</vt:lpstr>
      <vt:lpstr>Technologies</vt:lpstr>
      <vt:lpstr>idea</vt:lpstr>
      <vt:lpstr>Tests</vt:lpstr>
      <vt:lpstr>NodeMCU</vt:lpstr>
      <vt:lpstr>Message Broker(RabbitMQ)</vt:lpstr>
      <vt:lpstr>Advantages and disadvantages</vt:lpstr>
      <vt:lpstr>Презентация PowerPoint</vt:lpstr>
      <vt:lpstr>Team progress</vt:lpstr>
      <vt:lpstr>Trello</vt:lpstr>
      <vt:lpstr>Technologies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Вова Попович</cp:lastModifiedBy>
  <cp:revision>18</cp:revision>
  <dcterms:created xsi:type="dcterms:W3CDTF">2018-05-28T21:55:00Z</dcterms:created>
  <dcterms:modified xsi:type="dcterms:W3CDTF">2018-05-30T17:07:43Z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