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65" r:id="rId4"/>
    <p:sldId id="274" r:id="rId5"/>
    <p:sldId id="277" r:id="rId6"/>
    <p:sldId id="289" r:id="rId7"/>
    <p:sldId id="304" r:id="rId8"/>
    <p:sldId id="276" r:id="rId9"/>
    <p:sldId id="280" r:id="rId10"/>
    <p:sldId id="257" r:id="rId11"/>
    <p:sldId id="290" r:id="rId12"/>
    <p:sldId id="288" r:id="rId13"/>
    <p:sldId id="301" r:id="rId14"/>
    <p:sldId id="302" r:id="rId15"/>
    <p:sldId id="303" r:id="rId16"/>
    <p:sldId id="260" r:id="rId17"/>
    <p:sldId id="266" r:id="rId18"/>
    <p:sldId id="261" r:id="rId19"/>
    <p:sldId id="287" r:id="rId20"/>
    <p:sldId id="263" r:id="rId21"/>
    <p:sldId id="284" r:id="rId2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3.png"/><Relationship Id="rId2" Type="http://schemas.microsoft.com/office/2007/relationships/media" Target="file:///C:\Users\roman\OneDrive\Documents\Adobe\Premiere%20Pro\12.0\VID_20180527_202625_2.mp4" TargetMode="External"/><Relationship Id="rId1" Type="http://schemas.openxmlformats.org/officeDocument/2006/relationships/video" Target="file:///C:\Users\roman\OneDrive\Documents\Adobe\Premiere%20Pro\12.0\VID_20180527_202625_2.mp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uk-UA" b="1"/>
              <a:t>Smart Reservoir</a:t>
            </a:r>
            <a:endParaRPr lang="en-US" altLang="uk-UA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uk-UA" sz="3200"/>
              <a:t>Within e-advertisement app</a:t>
            </a:r>
            <a:endParaRPr lang="en-US" altLang="uk-UA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ru-RU" b="1"/>
              <a:t>idea</a:t>
            </a:r>
            <a:endParaRPr lang="en-US" altLang="ru-RU" b="1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234440"/>
          </a:xfrm>
        </p:spPr>
        <p:txBody>
          <a:bodyPr>
            <a:noAutofit/>
          </a:bodyPr>
          <a:p>
            <a:pPr marL="0" indent="0" algn="ctr">
              <a:buNone/>
            </a:pPr>
            <a:r>
              <a:rPr lang="en-US" altLang="en-US" sz="3600"/>
              <a:t>Encrypt communication chanel</a:t>
            </a:r>
            <a:endParaRPr lang="en-US" altLang="en-US" sz="3600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838200" y="33388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Technologies</a:t>
            </a:r>
            <a:endParaRPr lang="en-US" b="1"/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26515" y="4254500"/>
            <a:ext cx="2459990" cy="2604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ru-RU" b="1"/>
              <a:t>Tests</a:t>
            </a:r>
            <a:endParaRPr lang="en-US" altLang="ru-RU" b="1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7200" y="1584960"/>
            <a:ext cx="11673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uk-UA"/>
              <a:t>For greater productivity, as well as avoiding errors, many tests have been written that involve a large number of cases.</a:t>
            </a:r>
            <a:endParaRPr lang="en-US" altLang="uk-UA"/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1645" y="3306445"/>
            <a:ext cx="4673600" cy="2141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ru-RU"/>
              <a:t>NodeMCU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546225"/>
          </a:xfrm>
        </p:spPr>
        <p:txBody>
          <a:bodyPr/>
          <a:p>
            <a:pPr marL="0" indent="0">
              <a:buNone/>
            </a:pPr>
            <a:r>
              <a:rPr lang="en-US" altLang="ru-RU"/>
              <a:t>To create out project was used NodeMCU microcontroller, so firmware was written from  zero. </a:t>
            </a:r>
            <a:endParaRPr lang="en-US" altLang="ru-RU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839720" y="3642995"/>
            <a:ext cx="2678430" cy="26784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ru-RU"/>
              <a:t>Message Broker(RabbitMQ)</a:t>
            </a:r>
            <a:endParaRPr lang="en-US" altLang="ru-RU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546225"/>
          </a:xfrm>
        </p:spPr>
        <p:txBody>
          <a:bodyPr/>
          <a:p>
            <a:pPr marL="0" indent="0">
              <a:buNone/>
            </a:pPr>
            <a:r>
              <a:rPr lang="en-US" altLang="ru-RU"/>
              <a:t>We used RabbitMQ to manage a workload queue,providing reliable storage and guaranteed message delivery.  </a:t>
            </a:r>
            <a:endParaRPr lang="en-US" altLang="ru-RU"/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26515" y="4254500"/>
            <a:ext cx="2459990" cy="26041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uk-UA" b="1"/>
              <a:t>Advantages and disadvantages</a:t>
            </a:r>
            <a:endParaRPr lang="en-US" altLang="uk-UA" b="1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GitHub</a:t>
            </a:r>
            <a:endParaRPr lang="en-US" b="1"/>
          </a:p>
        </p:txBody>
      </p:sp>
      <p:pic>
        <p:nvPicPr>
          <p:cNvPr id="5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4620" y="1924685"/>
            <a:ext cx="9382125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uk-UA" b="1"/>
              <a:t>Team progress</a:t>
            </a:r>
            <a:endParaRPr lang="en-US" altLang="uk-UA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6720" y="1691005"/>
            <a:ext cx="62585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Trello</a:t>
            </a:r>
            <a:endParaRPr lang="en-US" b="1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2080" y="1429385"/>
            <a:ext cx="9823450" cy="47478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ru-RU"/>
              <a:t>Technologies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ru-RU"/>
              <a:t>MySQL</a:t>
            </a:r>
            <a:endParaRPr lang="en-US" altLang="ru-RU"/>
          </a:p>
          <a:p>
            <a:r>
              <a:rPr lang="en-US" altLang="ru-RU"/>
              <a:t>Android Studio</a:t>
            </a:r>
            <a:endParaRPr lang="en-US" altLang="ru-RU"/>
          </a:p>
          <a:p>
            <a:r>
              <a:rPr lang="en-US" altLang="ru-RU"/>
              <a:t>Flask</a:t>
            </a:r>
            <a:endParaRPr lang="en-US" altLang="ru-RU"/>
          </a:p>
          <a:p>
            <a:r>
              <a:rPr lang="en-US" altLang="ru-RU"/>
              <a:t>PyTest</a:t>
            </a:r>
            <a:endParaRPr lang="en-US" altLang="ru-RU"/>
          </a:p>
          <a:p>
            <a:r>
              <a:rPr lang="en-US" altLang="ru-RU"/>
              <a:t>RabbitMQ</a:t>
            </a:r>
            <a:endParaRPr lang="en-US" altLang="ru-RU"/>
          </a:p>
          <a:p>
            <a:r>
              <a:rPr lang="en-US" altLang="ru-RU"/>
              <a:t>Python</a:t>
            </a:r>
            <a:endParaRPr lang="en-US" altLang="ru-RU"/>
          </a:p>
          <a:p>
            <a:r>
              <a:rPr lang="en-US" altLang="ru-RU"/>
              <a:t>ArduinoIDE</a:t>
            </a:r>
            <a:endParaRPr lang="en-US" altLang="ru-RU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0920" y="1825625"/>
            <a:ext cx="1523365" cy="1523365"/>
          </a:xfrm>
          <a:prstGeom prst="rect">
            <a:avLst/>
          </a:prstGeom>
        </p:spPr>
      </p:pic>
      <p:pic>
        <p:nvPicPr>
          <p:cNvPr id="5" name="Изображение 4" descr="sticker,375x360-bg,ffff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0" y="1825625"/>
            <a:ext cx="1666875" cy="1523365"/>
          </a:xfrm>
          <a:prstGeom prst="rect">
            <a:avLst/>
          </a:prstGeom>
        </p:spPr>
      </p:pic>
      <p:pic>
        <p:nvPicPr>
          <p:cNvPr id="6" name="Изображение 5" descr="IMG_0406.png.pagespeed.ce.k529Ei0W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610" y="1825625"/>
            <a:ext cx="2345690" cy="1223645"/>
          </a:xfrm>
          <a:prstGeom prst="rect">
            <a:avLst/>
          </a:prstGeom>
        </p:spPr>
      </p:pic>
      <p:pic>
        <p:nvPicPr>
          <p:cNvPr id="7" name="Изображение 6" descr="MySQL-logo-F6FF285A58-seeklogo.co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535" y="3794760"/>
            <a:ext cx="2512060" cy="1485900"/>
          </a:xfrm>
          <a:prstGeom prst="rect">
            <a:avLst/>
          </a:prstGeom>
        </p:spPr>
      </p:pic>
      <p:pic>
        <p:nvPicPr>
          <p:cNvPr id="8" name="Изображение 7" descr="python-logo-master-v3-T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3325" y="3895725"/>
            <a:ext cx="2530475" cy="1384935"/>
          </a:xfrm>
          <a:prstGeom prst="rect">
            <a:avLst/>
          </a:prstGeom>
        </p:spPr>
      </p:pic>
      <p:pic>
        <p:nvPicPr>
          <p:cNvPr id="9" name="Изображение 8" descr="1_qmz2bNVJ64273TA4TbFxZw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0580" y="5280660"/>
            <a:ext cx="2783205" cy="1564005"/>
          </a:xfrm>
          <a:prstGeom prst="rect">
            <a:avLst/>
          </a:prstGeom>
        </p:spPr>
      </p:pic>
      <p:pic>
        <p:nvPicPr>
          <p:cNvPr id="10" name="Изображение 9" descr="Android_Studio_icon.sv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1285" y="24765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VID_20180527_202625_2">
            <a:hlinkClick r:id="" action="ppaction://media"/>
          </p:cNvPr>
          <p:cNvPicPr>
            <a:picLocks noChangeAspect="1"/>
          </p:cNvPicPr>
          <p:nvPr>
            <p:ph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6985" y="7620"/>
            <a:ext cx="12178030" cy="6838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Team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280"/>
            <a:ext cx="5227320" cy="5332730"/>
          </a:xfrm>
        </p:spPr>
        <p:txBody>
          <a:bodyPr>
            <a:normAutofit lnSpcReduction="10000"/>
          </a:bodyPr>
          <a:p>
            <a:pPr algn="ctr"/>
            <a:r>
              <a:rPr lang="en-US"/>
              <a:t>Vsevolod Pus'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Stanislav Melnik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Roman Veselyak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065520" y="1478280"/>
            <a:ext cx="5227320" cy="50615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6313170" y="1478280"/>
            <a:ext cx="5227320" cy="53327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ym typeface="+mn-ea"/>
              </a:rPr>
              <a:t>Bogdan Nazar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ym typeface="+mn-ea"/>
              </a:rPr>
              <a:t>Volodimir Popovich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ym typeface="+mn-ea"/>
              </a:rPr>
              <a:t>Ivan Sapiga</a:t>
            </a:r>
            <a:endParaRPr lang="en-US"/>
          </a:p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838200" y="40874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Mentor</a:t>
            </a:r>
            <a:endParaRPr lang="en-US" b="1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482340" y="5413375"/>
            <a:ext cx="5227320" cy="1397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uk-UA">
                <a:sym typeface="+mn-ea"/>
              </a:rPr>
              <a:t>Mykhailo Struchinskyi</a:t>
            </a:r>
            <a:endParaRPr lang="en-US" altLang="uk-UA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ее содержимое 1"/>
          <p:cNvSpPr>
            <a:spLocks noGrp="1"/>
          </p:cNvSpPr>
          <p:nvPr>
            <p:ph/>
          </p:nvPr>
        </p:nvSpPr>
        <p:spPr/>
        <p:txBody>
          <a:bodyPr/>
          <a:p>
            <a:pPr marL="0" indent="0" algn="ctr">
              <a:buNone/>
            </a:pPr>
            <a:endParaRPr lang="en-US" altLang="ru-RU"/>
          </a:p>
          <a:p>
            <a:pPr marL="0" indent="0" algn="ctr">
              <a:buNone/>
            </a:pPr>
            <a:endParaRPr lang="en-US" altLang="ru-RU"/>
          </a:p>
          <a:p>
            <a:pPr marL="0" indent="0" algn="ctr">
              <a:buNone/>
            </a:pPr>
            <a:endParaRPr lang="en-US" altLang="ru-RU"/>
          </a:p>
          <a:p>
            <a:pPr marL="0" indent="0" algn="ctr">
              <a:buNone/>
            </a:pPr>
            <a:endParaRPr lang="en-US" altLang="ru-RU"/>
          </a:p>
          <a:p>
            <a:pPr marL="0" indent="0" algn="ctr">
              <a:buNone/>
            </a:pPr>
            <a:r>
              <a:rPr lang="en-US" altLang="ru-RU"/>
              <a:t>                                           Thanks for attention</a:t>
            </a:r>
            <a:endParaRPr lang="en-US" altLang="ru-RU"/>
          </a:p>
          <a:p>
            <a:pPr marL="0" indent="0" algn="ctr">
              <a:buNone/>
            </a:pPr>
            <a:r>
              <a:rPr lang="en-US" altLang="ru-RU"/>
              <a:t>Any questions?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ru-RU" b="1"/>
              <a:t>Project overview</a:t>
            </a:r>
            <a:endParaRPr lang="en-US" altLang="ru-RU" b="1"/>
          </a:p>
        </p:txBody>
      </p:sp>
      <p:pic>
        <p:nvPicPr>
          <p:cNvPr id="9" name="Замещающее содержимое 8" descr="noun_368125_c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" y="2968625"/>
            <a:ext cx="3890010" cy="3890010"/>
          </a:xfrm>
          <a:prstGeom prst="rect">
            <a:avLst/>
          </a:prstGeom>
        </p:spPr>
      </p:pic>
      <p:pic>
        <p:nvPicPr>
          <p:cNvPr id="12" name="Замещающее содержимое 11" descr="noun_368126_cc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18230" y="2966720"/>
            <a:ext cx="3891629" cy="3891629"/>
          </a:xfrm>
          <a:prstGeom prst="rect">
            <a:avLst/>
          </a:prstGeom>
        </p:spPr>
      </p:pic>
      <p:pic>
        <p:nvPicPr>
          <p:cNvPr id="13" name="Изображение 12" descr="noun_368127_c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160" y="2966720"/>
            <a:ext cx="3891629" cy="3891629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721360" y="1605280"/>
            <a:ext cx="1074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Our service is created to control water level in your bottle within android app</a:t>
            </a:r>
            <a:endParaRPr lang="en-US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ru-RU" b="1"/>
              <a:t>Dataflow</a:t>
            </a:r>
            <a:endParaRPr lang="en-US" altLang="ru-RU" b="1"/>
          </a:p>
        </p:txBody>
      </p:sp>
      <p:graphicFrame>
        <p:nvGraphicFramePr>
          <p:cNvPr id="7" name="Замещающее содержимое 6"/>
          <p:cNvGraphicFramePr>
            <a:graphicFrameLocks noChangeAspect="1"/>
          </p:cNvGraphicFramePr>
          <p:nvPr>
            <p:ph idx="1"/>
          </p:nvPr>
        </p:nvGraphicFramePr>
        <p:xfrm>
          <a:off x="1646555" y="1691005"/>
          <a:ext cx="8782685" cy="464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8778240" imgH="5364480" progId="Paint.Picture">
                  <p:embed/>
                </p:oleObj>
              </mc:Choice>
              <mc:Fallback>
                <p:oleObj name="" r:id="rId1" imgW="8778240" imgH="5364480" progId="Paint.Picture">
                  <p:embed/>
                  <p:pic>
                    <p:nvPicPr>
                      <p:cNvPr id="0" name="Изображение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6555" y="1691005"/>
                        <a:ext cx="8782685" cy="4646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ru-RU" b="1"/>
              <a:t>Dataflow</a:t>
            </a:r>
            <a:endParaRPr lang="en-US" altLang="ru-RU" b="1"/>
          </a:p>
        </p:txBody>
      </p:sp>
      <p:graphicFrame>
        <p:nvGraphicFramePr>
          <p:cNvPr id="7" name="Замещающее содержимое 6"/>
          <p:cNvGraphicFramePr>
            <a:graphicFrameLocks noChangeAspect="1"/>
          </p:cNvGraphicFramePr>
          <p:nvPr>
            <p:ph idx="1"/>
          </p:nvPr>
        </p:nvGraphicFramePr>
        <p:xfrm>
          <a:off x="1462405" y="1607185"/>
          <a:ext cx="9243695" cy="4570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8778240" imgH="5364480" progId="Paint.Picture">
                  <p:embed/>
                </p:oleObj>
              </mc:Choice>
              <mc:Fallback>
                <p:oleObj name="" r:id="rId1" imgW="8778240" imgH="5364480" progId="Paint.Picture">
                  <p:embed/>
                  <p:pic>
                    <p:nvPicPr>
                      <p:cNvPr id="0" name="Изображение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2405" y="1607185"/>
                        <a:ext cx="9243695" cy="4570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b="1"/>
              <a:t>How does it work</a:t>
            </a:r>
            <a:endParaRPr lang="en-US" altLang="en-US" b="1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uk-UA" b="1"/>
              <a:t>Features</a:t>
            </a:r>
            <a:endParaRPr lang="en-US" altLang="uk-UA" b="1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6855"/>
          </a:xfrm>
        </p:spPr>
        <p:txBody>
          <a:bodyPr>
            <a:normAutofit lnSpcReduction="10000"/>
          </a:bodyPr>
          <a:p>
            <a:r>
              <a:rPr lang="en-US" altLang="ru-RU"/>
              <a:t>Refresh level in android app</a:t>
            </a:r>
            <a:endParaRPr lang="en-US" altLang="ru-RU"/>
          </a:p>
          <a:p>
            <a:r>
              <a:rPr lang="en-US" altLang="ru-RU"/>
              <a:t>Level change prediction</a:t>
            </a:r>
            <a:endParaRPr lang="en-US" altLang="ru-RU"/>
          </a:p>
          <a:p>
            <a:r>
              <a:rPr lang="en-US" altLang="ru-RU"/>
              <a:t>Encrypted communication channel</a:t>
            </a:r>
            <a:endParaRPr lang="en-US" altLang="ru-RU"/>
          </a:p>
        </p:txBody>
      </p:sp>
      <p:sp>
        <p:nvSpPr>
          <p:cNvPr id="4" name="Заголовок 1"/>
          <p:cNvSpPr>
            <a:spLocks noGrp="1"/>
          </p:cNvSpPr>
          <p:nvPr/>
        </p:nvSpPr>
        <p:spPr>
          <a:xfrm>
            <a:off x="838200" y="3082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uk-UA" b="1"/>
              <a:t>Future Features</a:t>
            </a:r>
            <a:endParaRPr lang="en-US" altLang="uk-UA" b="1"/>
          </a:p>
        </p:txBody>
      </p:sp>
      <p:sp>
        <p:nvSpPr>
          <p:cNvPr id="5" name="Замещающее содержимое 2"/>
          <p:cNvSpPr>
            <a:spLocks noGrp="1"/>
          </p:cNvSpPr>
          <p:nvPr/>
        </p:nvSpPr>
        <p:spPr>
          <a:xfrm>
            <a:off x="838200" y="4408805"/>
            <a:ext cx="10515600" cy="1506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/>
              <a:t>Binding user and bottle id via QR code</a:t>
            </a:r>
            <a:endParaRPr lang="en-US" altLang="ru-RU"/>
          </a:p>
          <a:p>
            <a:r>
              <a:rPr lang="en-US" altLang="uk-UA"/>
              <a:t>Increase test coverage</a:t>
            </a:r>
            <a:endParaRPr lang="en-US" altLang="uk-U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uk-UA" b="1"/>
              <a:t>idea</a:t>
            </a:r>
            <a:endParaRPr lang="en-US" altLang="uk-UA" b="1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ru-RU"/>
              <a:t>Posibility to refresh current level in android app</a:t>
            </a:r>
            <a:endParaRPr lang="en-US" altLang="ru-RU"/>
          </a:p>
        </p:txBody>
      </p:sp>
      <p:sp>
        <p:nvSpPr>
          <p:cNvPr id="4" name="Заголовок 1"/>
          <p:cNvSpPr>
            <a:spLocks noGrp="1"/>
          </p:cNvSpPr>
          <p:nvPr/>
        </p:nvSpPr>
        <p:spPr>
          <a:xfrm>
            <a:off x="838200" y="31013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uk-UA" b="1"/>
              <a:t>Technologies</a:t>
            </a:r>
            <a:endParaRPr lang="en-US" altLang="uk-UA" b="1"/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7320" y="4104640"/>
            <a:ext cx="4216400" cy="267779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880" y="4104640"/>
            <a:ext cx="2785110" cy="2785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7590"/>
            <a:ext cx="10515600" cy="1325563"/>
          </a:xfrm>
        </p:spPr>
        <p:txBody>
          <a:bodyPr>
            <a:normAutofit/>
          </a:bodyPr>
          <a:p>
            <a:pPr algn="ctr"/>
            <a:r>
              <a:rPr lang="en-US" b="1"/>
              <a:t>Technologies</a:t>
            </a:r>
            <a:endParaRPr 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04355" y="5140960"/>
            <a:ext cx="5181600" cy="1438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64785"/>
            <a:ext cx="5714365" cy="119062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838200" y="128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Idea</a:t>
            </a:r>
            <a:endParaRPr lang="en-US" b="1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971675"/>
            <a:ext cx="10514330" cy="1089660"/>
          </a:xfrm>
        </p:spPr>
        <p:txBody>
          <a:bodyPr>
            <a:noAutofit/>
          </a:bodyPr>
          <a:p>
            <a:pPr marL="0" indent="0" algn="ctr">
              <a:buNone/>
            </a:pPr>
            <a:r>
              <a:rPr lang="en-US" altLang="en-US" sz="3600"/>
              <a:t>To predict level change using previous data stored in Data Base</a:t>
            </a:r>
            <a:endParaRPr lang="en-US" alt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1188</Words>
  <Application>WPS Presentation</Application>
  <PresentationFormat>Widescreen</PresentationFormat>
  <Paragraphs>102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Paint.Picture</vt:lpstr>
      <vt:lpstr>Paint.Picture</vt:lpstr>
      <vt:lpstr>Smart Reservoir</vt:lpstr>
      <vt:lpstr>Team</vt:lpstr>
      <vt:lpstr>Project overview</vt:lpstr>
      <vt:lpstr>Dataflow</vt:lpstr>
      <vt:lpstr>Dataflow</vt:lpstr>
      <vt:lpstr>PowerPoint 演示文稿</vt:lpstr>
      <vt:lpstr>Features</vt:lpstr>
      <vt:lpstr>idea</vt:lpstr>
      <vt:lpstr>Technologies</vt:lpstr>
      <vt:lpstr>idea</vt:lpstr>
      <vt:lpstr>Tests</vt:lpstr>
      <vt:lpstr>PowerPoint 演示文稿</vt:lpstr>
      <vt:lpstr>PowerPoint 演示文稿</vt:lpstr>
      <vt:lpstr>PowerPoint 演示文稿</vt:lpstr>
      <vt:lpstr>GitHub</vt:lpstr>
      <vt:lpstr>Team progress</vt:lpstr>
      <vt:lpstr>Trello</vt:lpstr>
      <vt:lpstr>Technologies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Feature</dc:title>
  <dc:creator>Monty</dc:creator>
  <cp:lastModifiedBy>roman</cp:lastModifiedBy>
  <cp:revision>15</cp:revision>
  <dcterms:created xsi:type="dcterms:W3CDTF">2018-05-28T21:55:00Z</dcterms:created>
  <dcterms:modified xsi:type="dcterms:W3CDTF">2018-05-29T18:48:38Z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1049-10.2.0.6020</vt:lpwstr>
  </property>
</Properties>
</file>