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94664" autoAdjust="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oglio_di_lavoro_di_Microsoft_Office_Excel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e\Desktop\Preventivo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oglio_di_lavoro_di_Microsoft_Office_Excel7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e\Desktop\Preventivo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e\Dropbox\SWE\Documenti\Piano%20di%20Progetto\Preventivo%20-%20Rp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e\Documents\GitHub\Documenti\Piano%20di%20Progetto\Preventivo%20-%20Rp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e\Documents\GitHub\Documenti\Piano%20di%20Progetto\Preventivo%20-%20Rp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oglio_di_lavoro_di_Microsoft_Office_Excel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oglio_di_lavoro_di_Microsoft_Office_Excel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e\Desktop\Preventivo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oglio_di_lavoro_di_Microsoft_Office_Excel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e\Desktop\Preventivo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oglio_di_lavoro_di_Microsoft_Office_Excel5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e\Desktop\Preventivo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oglio_di_lavoro_di_Microsoft_Office_Excel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it-IT"/>
  <c:style val="10"/>
  <c:chart>
    <c:autoTitleDeleted val="1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Vendite</c:v>
                </c:pt>
              </c:strCache>
            </c:strRef>
          </c:tx>
          <c:explosion val="1"/>
          <c:dPt>
            <c:idx val="0"/>
            <c:explosion val="0"/>
          </c:dPt>
          <c:dPt>
            <c:idx val="1"/>
            <c:explosion val="0"/>
          </c:dPt>
          <c:dPt>
            <c:idx val="2"/>
            <c:explosion val="0"/>
          </c:dPt>
          <c:dPt>
            <c:idx val="3"/>
            <c:explosion val="0"/>
          </c:dPt>
          <c:dLbls>
            <c:dLbl>
              <c:idx val="0"/>
              <c:layout>
                <c:manualLayout>
                  <c:x val="3.2617815091518315E-2"/>
                  <c:y val="2.7042588456945682E-2"/>
                </c:manualLayout>
              </c:layout>
              <c:dLblPos val="bestFit"/>
              <c:showCatName val="1"/>
              <c:showPercent val="1"/>
            </c:dLbl>
            <c:dLbl>
              <c:idx val="1"/>
              <c:layout>
                <c:manualLayout>
                  <c:x val="2.294935355302815E-2"/>
                  <c:y val="0.14566645816591983"/>
                </c:manualLayout>
              </c:layout>
              <c:dLblPos val="bestFit"/>
              <c:showCatName val="1"/>
              <c:showPercent val="1"/>
            </c:dLbl>
            <c:dLbl>
              <c:idx val="2"/>
              <c:layout>
                <c:manualLayout>
                  <c:x val="-6.3423529344618895E-2"/>
                  <c:y val="-1.8930024853629351E-2"/>
                </c:manualLayout>
              </c:layout>
              <c:dLblPos val="bestFit"/>
              <c:showCatName val="1"/>
              <c:showPercent val="1"/>
            </c:dLbl>
            <c:dLbl>
              <c:idx val="3"/>
              <c:layout>
                <c:manualLayout>
                  <c:x val="-6.8859831859871976E-2"/>
                  <c:y val="4.5972400376807651E-2"/>
                </c:manualLayout>
              </c:layout>
              <c:dLblPos val="bestFit"/>
              <c:showCatName val="1"/>
              <c:showPercent val="1"/>
            </c:dLbl>
            <c:dLblPos val="outEnd"/>
            <c:showCatName val="1"/>
            <c:showPercent val="1"/>
            <c:showLeaderLines val="1"/>
          </c:dLbls>
          <c:cat>
            <c:strRef>
              <c:f>Foglio1!$A$2:$A$5</c:f>
              <c:strCache>
                <c:ptCount val="4"/>
                <c:pt idx="0">
                  <c:v>Responsabile</c:v>
                </c:pt>
                <c:pt idx="1">
                  <c:v>Verificatore</c:v>
                </c:pt>
                <c:pt idx="2">
                  <c:v>Analista</c:v>
                </c:pt>
                <c:pt idx="3">
                  <c:v>Amministratore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21</c:v>
                </c:pt>
                <c:pt idx="1">
                  <c:v>35</c:v>
                </c:pt>
                <c:pt idx="2">
                  <c:v>56</c:v>
                </c:pt>
                <c:pt idx="3">
                  <c:v>25</c:v>
                </c:pt>
              </c:numCache>
            </c:numRef>
          </c:val>
        </c:ser>
        <c:dLbls>
          <c:showCatName val="1"/>
          <c:showPercent val="1"/>
        </c:dLbls>
        <c:firstSliceAng val="0"/>
      </c:pieChart>
    </c:plotArea>
    <c:plotVisOnly val="1"/>
  </c:chart>
  <c:txPr>
    <a:bodyPr/>
    <a:lstStyle/>
    <a:p>
      <a:pPr>
        <a:defRPr sz="1800"/>
      </a:pPr>
      <a:endParaRPr lang="it-IT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it-IT"/>
  <c:chart>
    <c:plotArea>
      <c:layout/>
      <c:pieChart>
        <c:varyColors val="1"/>
        <c:ser>
          <c:idx val="0"/>
          <c:order val="0"/>
          <c:dLbls>
            <c:txPr>
              <a:bodyPr/>
              <a:lstStyle/>
              <a:p>
                <a:pPr>
                  <a:defRPr sz="2000"/>
                </a:pPr>
                <a:endParaRPr lang="it-IT"/>
              </a:p>
            </c:txPr>
            <c:dLblPos val="outEnd"/>
            <c:showPercent val="1"/>
            <c:showLeaderLines val="1"/>
          </c:dLbls>
          <c:cat>
            <c:strRef>
              <c:f>Foglio1!$A$30:$A$32</c:f>
              <c:strCache>
                <c:ptCount val="3"/>
                <c:pt idx="0">
                  <c:v>Progettazione</c:v>
                </c:pt>
                <c:pt idx="1">
                  <c:v>Codifica</c:v>
                </c:pt>
                <c:pt idx="2">
                  <c:v>Verifica e Validazione</c:v>
                </c:pt>
              </c:strCache>
            </c:strRef>
          </c:cat>
          <c:val>
            <c:numRef>
              <c:f>Foglio1!$D$30:$D$32</c:f>
              <c:numCache>
                <c:formatCode>General</c:formatCode>
                <c:ptCount val="3"/>
                <c:pt idx="0">
                  <c:v>5299</c:v>
                </c:pt>
                <c:pt idx="1">
                  <c:v>3970</c:v>
                </c:pt>
                <c:pt idx="2">
                  <c:v>2176</c:v>
                </c:pt>
              </c:numCache>
            </c:numRef>
          </c:val>
        </c:ser>
        <c:firstSliceAng val="0"/>
      </c:pieChart>
    </c:plotArea>
    <c:legend>
      <c:legendPos val="r"/>
      <c:layout/>
      <c:txPr>
        <a:bodyPr/>
        <a:lstStyle/>
        <a:p>
          <a:pPr>
            <a:defRPr sz="1800"/>
          </a:pPr>
          <a:endParaRPr lang="it-IT"/>
        </a:p>
      </c:txPr>
    </c:legend>
    <c:plotVisOnly val="1"/>
  </c:chart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it-IT"/>
  <c:style val="10"/>
  <c:chart>
    <c:autoTitleDeleted val="1"/>
    <c:plotArea>
      <c:layout/>
      <c:pieChart>
        <c:varyColors val="1"/>
        <c:dLbls>
          <c:showCatName val="1"/>
          <c:showPercent val="1"/>
        </c:dLbls>
        <c:firstSliceAng val="268"/>
      </c:pieChart>
    </c:plotArea>
    <c:plotVisOnly val="1"/>
  </c:chart>
  <c:txPr>
    <a:bodyPr/>
    <a:lstStyle/>
    <a:p>
      <a:pPr>
        <a:defRPr sz="1800"/>
      </a:pPr>
      <a:endParaRPr lang="it-IT"/>
    </a:p>
  </c:tx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it-IT"/>
  <c:chart>
    <c:plotArea>
      <c:layout/>
      <c:pieChart>
        <c:varyColors val="1"/>
        <c:ser>
          <c:idx val="0"/>
          <c:order val="0"/>
          <c:dPt>
            <c:idx val="0"/>
            <c:explosion val="7"/>
          </c:dPt>
          <c:dPt>
            <c:idx val="1"/>
            <c:explosion val="4"/>
          </c:dPt>
          <c:dPt>
            <c:idx val="2"/>
            <c:explosion val="7"/>
          </c:dPt>
          <c:dPt>
            <c:idx val="4"/>
            <c:explosion val="5"/>
          </c:dPt>
          <c:dLbls>
            <c:txPr>
              <a:bodyPr/>
              <a:lstStyle/>
              <a:p>
                <a:pPr>
                  <a:defRPr sz="2000"/>
                </a:pPr>
                <a:endParaRPr lang="it-IT"/>
              </a:p>
            </c:txPr>
            <c:dLblPos val="outEnd"/>
            <c:showPercent val="1"/>
            <c:showLeaderLines val="1"/>
          </c:dLbls>
          <c:cat>
            <c:strRef>
              <c:f>Foglio1!$A$2:$A$7</c:f>
              <c:strCache>
                <c:ptCount val="6"/>
                <c:pt idx="0">
                  <c:v>Responsabile</c:v>
                </c:pt>
                <c:pt idx="1">
                  <c:v>Analista</c:v>
                </c:pt>
                <c:pt idx="2">
                  <c:v>Amministratore</c:v>
                </c:pt>
                <c:pt idx="3">
                  <c:v>Progettista</c:v>
                </c:pt>
                <c:pt idx="4">
                  <c:v>Programmatore</c:v>
                </c:pt>
                <c:pt idx="5">
                  <c:v>Verificatore</c:v>
                </c:pt>
              </c:strCache>
            </c:strRef>
          </c:cat>
          <c:val>
            <c:numRef>
              <c:f>Foglio1!$AB$2:$AB$7</c:f>
              <c:numCache>
                <c:formatCode>General</c:formatCode>
                <c:ptCount val="6"/>
                <c:pt idx="0">
                  <c:v>1350</c:v>
                </c:pt>
                <c:pt idx="1">
                  <c:v>750</c:v>
                </c:pt>
                <c:pt idx="2">
                  <c:v>900</c:v>
                </c:pt>
                <c:pt idx="3">
                  <c:v>3300</c:v>
                </c:pt>
                <c:pt idx="4">
                  <c:v>1995</c:v>
                </c:pt>
                <c:pt idx="5">
                  <c:v>3150</c:v>
                </c:pt>
              </c:numCache>
            </c:numRef>
          </c:val>
        </c:ser>
        <c:firstSliceAng val="0"/>
      </c:pieChart>
    </c:plotArea>
    <c:legend>
      <c:legendPos val="r"/>
      <c:layout/>
      <c:txPr>
        <a:bodyPr/>
        <a:lstStyle/>
        <a:p>
          <a:pPr>
            <a:defRPr sz="1800"/>
          </a:pPr>
          <a:endParaRPr lang="it-IT"/>
        </a:p>
      </c:txPr>
    </c:legend>
    <c:plotVisOnly val="1"/>
  </c:chart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it-IT"/>
  <c:chart>
    <c:plotArea>
      <c:layout/>
      <c:barChart>
        <c:barDir val="bar"/>
        <c:grouping val="clustered"/>
        <c:ser>
          <c:idx val="1"/>
          <c:order val="0"/>
          <c:tx>
            <c:v>Effettive</c:v>
          </c:tx>
          <c:cat>
            <c:strRef>
              <c:f>(Consuntivi!$A$6:$A$8,Consuntivi!$A$11)</c:f>
              <c:strCache>
                <c:ptCount val="4"/>
                <c:pt idx="0">
                  <c:v>Responsabile</c:v>
                </c:pt>
                <c:pt idx="1">
                  <c:v>Analista</c:v>
                </c:pt>
                <c:pt idx="2">
                  <c:v>Amministratore</c:v>
                </c:pt>
                <c:pt idx="3">
                  <c:v>Verificatore</c:v>
                </c:pt>
              </c:strCache>
            </c:strRef>
          </c:cat>
          <c:val>
            <c:numRef>
              <c:f>(Consuntivi!$E$6:$E$8,Consuntivi!$E$11)</c:f>
              <c:numCache>
                <c:formatCode>General</c:formatCode>
                <c:ptCount val="4"/>
                <c:pt idx="0">
                  <c:v>24</c:v>
                </c:pt>
                <c:pt idx="1">
                  <c:v>46</c:v>
                </c:pt>
                <c:pt idx="2">
                  <c:v>23</c:v>
                </c:pt>
                <c:pt idx="3">
                  <c:v>42</c:v>
                </c:pt>
              </c:numCache>
            </c:numRef>
          </c:val>
        </c:ser>
        <c:ser>
          <c:idx val="0"/>
          <c:order val="1"/>
          <c:tx>
            <c:v>Pianificate</c:v>
          </c:tx>
          <c:cat>
            <c:strRef>
              <c:f>(Consuntivi!$A$6:$A$8,Consuntivi!$A$11)</c:f>
              <c:strCache>
                <c:ptCount val="4"/>
                <c:pt idx="0">
                  <c:v>Responsabile</c:v>
                </c:pt>
                <c:pt idx="1">
                  <c:v>Analista</c:v>
                </c:pt>
                <c:pt idx="2">
                  <c:v>Amministratore</c:v>
                </c:pt>
                <c:pt idx="3">
                  <c:v>Verificatore</c:v>
                </c:pt>
              </c:strCache>
            </c:strRef>
          </c:cat>
          <c:val>
            <c:numRef>
              <c:f>(Consuntivi!$C$6:$C$8,Consuntivi!$C$11)</c:f>
              <c:numCache>
                <c:formatCode>General</c:formatCode>
                <c:ptCount val="4"/>
                <c:pt idx="0">
                  <c:v>21</c:v>
                </c:pt>
                <c:pt idx="1">
                  <c:v>56</c:v>
                </c:pt>
                <c:pt idx="2">
                  <c:v>25</c:v>
                </c:pt>
                <c:pt idx="3">
                  <c:v>35</c:v>
                </c:pt>
              </c:numCache>
            </c:numRef>
          </c:val>
        </c:ser>
        <c:axId val="96388224"/>
        <c:axId val="96389760"/>
      </c:barChart>
      <c:catAx>
        <c:axId val="96388224"/>
        <c:scaling>
          <c:orientation val="minMax"/>
        </c:scaling>
        <c:axPos val="l"/>
        <c:tickLblPos val="nextTo"/>
        <c:crossAx val="96389760"/>
        <c:crosses val="autoZero"/>
        <c:auto val="1"/>
        <c:lblAlgn val="ctr"/>
        <c:lblOffset val="100"/>
      </c:catAx>
      <c:valAx>
        <c:axId val="96389760"/>
        <c:scaling>
          <c:orientation val="minMax"/>
        </c:scaling>
        <c:axPos val="b"/>
        <c:majorGridlines/>
        <c:numFmt formatCode="General" sourceLinked="1"/>
        <c:tickLblPos val="nextTo"/>
        <c:crossAx val="96388224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600"/>
      </a:pPr>
      <a:endParaRPr lang="it-IT"/>
    </a:p>
  </c:txPr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it-IT"/>
  <c:chart>
    <c:plotArea>
      <c:layout/>
      <c:barChart>
        <c:barDir val="bar"/>
        <c:grouping val="clustered"/>
        <c:ser>
          <c:idx val="1"/>
          <c:order val="0"/>
          <c:tx>
            <c:v>Pianificazione v2</c:v>
          </c:tx>
          <c:cat>
            <c:strRef>
              <c:f>('Confronto p1 con p2'!$A$5:$A$8,'Confronto p1 con p2'!$A$10)</c:f>
              <c:strCache>
                <c:ptCount val="5"/>
                <c:pt idx="0">
                  <c:v>Responsabile</c:v>
                </c:pt>
                <c:pt idx="1">
                  <c:v>Analista</c:v>
                </c:pt>
                <c:pt idx="2">
                  <c:v>Amministratore</c:v>
                </c:pt>
                <c:pt idx="3">
                  <c:v>Progettista</c:v>
                </c:pt>
                <c:pt idx="4">
                  <c:v>Verificatore</c:v>
                </c:pt>
              </c:strCache>
            </c:strRef>
          </c:cat>
          <c:val>
            <c:numRef>
              <c:f>('Confronto p1 con p2'!$C$5:$C$8,'Confronto p1 con p2'!$C$10)</c:f>
              <c:numCache>
                <c:formatCode>General</c:formatCode>
                <c:ptCount val="5"/>
                <c:pt idx="0">
                  <c:v>15</c:v>
                </c:pt>
                <c:pt idx="1">
                  <c:v>41</c:v>
                </c:pt>
                <c:pt idx="2">
                  <c:v>15</c:v>
                </c:pt>
                <c:pt idx="3">
                  <c:v>75</c:v>
                </c:pt>
                <c:pt idx="4">
                  <c:v>74</c:v>
                </c:pt>
              </c:numCache>
            </c:numRef>
          </c:val>
        </c:ser>
        <c:ser>
          <c:idx val="0"/>
          <c:order val="1"/>
          <c:tx>
            <c:v>Pianificazione v1</c:v>
          </c:tx>
          <c:spPr>
            <a:solidFill>
              <a:schemeClr val="bg1">
                <a:lumMod val="75000"/>
              </a:schemeClr>
            </a:solidFill>
          </c:spPr>
          <c:cat>
            <c:strRef>
              <c:f>('Confronto p1 con p2'!$A$5:$A$8,'Confronto p1 con p2'!$A$10)</c:f>
              <c:strCache>
                <c:ptCount val="5"/>
                <c:pt idx="0">
                  <c:v>Responsabile</c:v>
                </c:pt>
                <c:pt idx="1">
                  <c:v>Analista</c:v>
                </c:pt>
                <c:pt idx="2">
                  <c:v>Amministratore</c:v>
                </c:pt>
                <c:pt idx="3">
                  <c:v>Progettista</c:v>
                </c:pt>
                <c:pt idx="4">
                  <c:v>Verificatore</c:v>
                </c:pt>
              </c:strCache>
            </c:strRef>
          </c:cat>
          <c:val>
            <c:numRef>
              <c:f>('Confronto p1 con p2'!$B$5:$B$8,'Confronto p1 con p2'!$B$10)</c:f>
              <c:numCache>
                <c:formatCode>General</c:formatCode>
                <c:ptCount val="5"/>
                <c:pt idx="0">
                  <c:v>15</c:v>
                </c:pt>
                <c:pt idx="1">
                  <c:v>30</c:v>
                </c:pt>
                <c:pt idx="2">
                  <c:v>15</c:v>
                </c:pt>
                <c:pt idx="3">
                  <c:v>112</c:v>
                </c:pt>
                <c:pt idx="4">
                  <c:v>89</c:v>
                </c:pt>
              </c:numCache>
            </c:numRef>
          </c:val>
        </c:ser>
        <c:axId val="78342784"/>
        <c:axId val="78365440"/>
      </c:barChart>
      <c:catAx>
        <c:axId val="78342784"/>
        <c:scaling>
          <c:orientation val="minMax"/>
        </c:scaling>
        <c:axPos val="l"/>
        <c:tickLblPos val="nextTo"/>
        <c:crossAx val="78365440"/>
        <c:crosses val="autoZero"/>
        <c:auto val="1"/>
        <c:lblAlgn val="ctr"/>
        <c:lblOffset val="100"/>
      </c:catAx>
      <c:valAx>
        <c:axId val="78365440"/>
        <c:scaling>
          <c:orientation val="minMax"/>
        </c:scaling>
        <c:axPos val="b"/>
        <c:majorGridlines/>
        <c:numFmt formatCode="General" sourceLinked="1"/>
        <c:tickLblPos val="nextTo"/>
        <c:crossAx val="78342784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600"/>
      </a:pPr>
      <a:endParaRPr lang="it-IT"/>
    </a:p>
  </c:txPr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it-IT"/>
  <c:chart>
    <c:plotArea>
      <c:layout>
        <c:manualLayout>
          <c:layoutTarget val="inner"/>
          <c:xMode val="edge"/>
          <c:yMode val="edge"/>
          <c:x val="0.22371062992125976"/>
          <c:y val="5.0925925925925923E-2"/>
          <c:w val="0.49754768153980788"/>
          <c:h val="0.83309419655876393"/>
        </c:manualLayout>
      </c:layout>
      <c:barChart>
        <c:barDir val="bar"/>
        <c:grouping val="clustered"/>
        <c:ser>
          <c:idx val="1"/>
          <c:order val="0"/>
          <c:tx>
            <c:v>Pianificazione v2</c:v>
          </c:tx>
          <c:cat>
            <c:strRef>
              <c:f>'Confronto p1 con p2'!$A$22:$A$27</c:f>
              <c:strCache>
                <c:ptCount val="6"/>
                <c:pt idx="0">
                  <c:v>Responsabile</c:v>
                </c:pt>
                <c:pt idx="1">
                  <c:v>Analista</c:v>
                </c:pt>
                <c:pt idx="2">
                  <c:v>Amministratore</c:v>
                </c:pt>
                <c:pt idx="3">
                  <c:v>Progettista</c:v>
                </c:pt>
                <c:pt idx="4">
                  <c:v>Programmatore</c:v>
                </c:pt>
                <c:pt idx="5">
                  <c:v>Verificatore</c:v>
                </c:pt>
              </c:strCache>
            </c:strRef>
          </c:cat>
          <c:val>
            <c:numRef>
              <c:f>'Confronto p1 con p2'!$C$22:$C$27</c:f>
              <c:numCache>
                <c:formatCode>General</c:formatCode>
                <c:ptCount val="6"/>
                <c:pt idx="0">
                  <c:v>15</c:v>
                </c:pt>
                <c:pt idx="1">
                  <c:v>12</c:v>
                </c:pt>
                <c:pt idx="2">
                  <c:v>15</c:v>
                </c:pt>
                <c:pt idx="3">
                  <c:v>44</c:v>
                </c:pt>
                <c:pt idx="4">
                  <c:v>104</c:v>
                </c:pt>
                <c:pt idx="5">
                  <c:v>91</c:v>
                </c:pt>
              </c:numCache>
            </c:numRef>
          </c:val>
        </c:ser>
        <c:ser>
          <c:idx val="0"/>
          <c:order val="1"/>
          <c:tx>
            <c:v>Pianificazione v1</c:v>
          </c:tx>
          <c:spPr>
            <a:solidFill>
              <a:schemeClr val="bg1">
                <a:lumMod val="75000"/>
              </a:schemeClr>
            </a:solidFill>
          </c:spPr>
          <c:cat>
            <c:strRef>
              <c:f>'Confronto p1 con p2'!$A$22:$A$27</c:f>
              <c:strCache>
                <c:ptCount val="6"/>
                <c:pt idx="0">
                  <c:v>Responsabile</c:v>
                </c:pt>
                <c:pt idx="1">
                  <c:v>Analista</c:v>
                </c:pt>
                <c:pt idx="2">
                  <c:v>Amministratore</c:v>
                </c:pt>
                <c:pt idx="3">
                  <c:v>Progettista</c:v>
                </c:pt>
                <c:pt idx="4">
                  <c:v>Programmatore</c:v>
                </c:pt>
                <c:pt idx="5">
                  <c:v>Verificatore</c:v>
                </c:pt>
              </c:strCache>
            </c:strRef>
          </c:cat>
          <c:val>
            <c:numRef>
              <c:f>'Confronto p1 con p2'!$B$22:$B$27</c:f>
              <c:numCache>
                <c:formatCode>General</c:formatCode>
                <c:ptCount val="6"/>
                <c:pt idx="0">
                  <c:v>15</c:v>
                </c:pt>
                <c:pt idx="1">
                  <c:v>0</c:v>
                </c:pt>
                <c:pt idx="2">
                  <c:v>15</c:v>
                </c:pt>
                <c:pt idx="3">
                  <c:v>25</c:v>
                </c:pt>
                <c:pt idx="4">
                  <c:v>118</c:v>
                </c:pt>
                <c:pt idx="5">
                  <c:v>60</c:v>
                </c:pt>
              </c:numCache>
            </c:numRef>
          </c:val>
        </c:ser>
        <c:axId val="117834496"/>
        <c:axId val="153231360"/>
      </c:barChart>
      <c:catAx>
        <c:axId val="117834496"/>
        <c:scaling>
          <c:orientation val="minMax"/>
        </c:scaling>
        <c:axPos val="l"/>
        <c:tickLblPos val="nextTo"/>
        <c:crossAx val="153231360"/>
        <c:crosses val="autoZero"/>
        <c:auto val="1"/>
        <c:lblAlgn val="ctr"/>
        <c:lblOffset val="100"/>
      </c:catAx>
      <c:valAx>
        <c:axId val="153231360"/>
        <c:scaling>
          <c:orientation val="minMax"/>
          <c:max val="120"/>
        </c:scaling>
        <c:axPos val="b"/>
        <c:majorGridlines/>
        <c:numFmt formatCode="General" sourceLinked="1"/>
        <c:tickLblPos val="nextTo"/>
        <c:crossAx val="117834496"/>
        <c:crosses val="autoZero"/>
        <c:crossBetween val="between"/>
        <c:majorUnit val="30"/>
      </c:valAx>
    </c:plotArea>
    <c:legend>
      <c:legendPos val="r"/>
      <c:layout/>
    </c:legend>
    <c:plotVisOnly val="1"/>
  </c:chart>
  <c:txPr>
    <a:bodyPr/>
    <a:lstStyle/>
    <a:p>
      <a:pPr>
        <a:defRPr sz="1600"/>
      </a:pPr>
      <a:endParaRPr lang="it-IT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it-IT"/>
  <c:chart>
    <c:plotArea>
      <c:layout/>
      <c:pieChart>
        <c:varyColors val="1"/>
        <c:firstSliceAng val="0"/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it-IT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it-IT"/>
  <c:style val="10"/>
  <c:chart>
    <c:autoTitleDeleted val="1"/>
    <c:plotArea>
      <c:layout/>
      <c:pieChart>
        <c:varyColors val="1"/>
        <c:dLbls>
          <c:showCatName val="1"/>
          <c:showPercent val="1"/>
        </c:dLbls>
        <c:firstSliceAng val="286"/>
      </c:pieChart>
    </c:plotArea>
    <c:plotVisOnly val="1"/>
  </c:chart>
  <c:txPr>
    <a:bodyPr/>
    <a:lstStyle/>
    <a:p>
      <a:pPr>
        <a:defRPr sz="1800"/>
      </a:pPr>
      <a:endParaRPr lang="it-IT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it-IT"/>
  <c:chart>
    <c:plotArea>
      <c:layout>
        <c:manualLayout>
          <c:layoutTarget val="inner"/>
          <c:xMode val="edge"/>
          <c:yMode val="edge"/>
          <c:x val="0.20663090811260623"/>
          <c:y val="0.1186175020957267"/>
          <c:w val="0.5386987556938122"/>
          <c:h val="0.81621023589971486"/>
        </c:manualLayout>
      </c:layout>
      <c:pieChart>
        <c:varyColors val="1"/>
        <c:ser>
          <c:idx val="0"/>
          <c:order val="0"/>
          <c:dLbls>
            <c:dLbl>
              <c:idx val="0"/>
              <c:layout>
                <c:manualLayout>
                  <c:x val="5.7539856682590804E-2"/>
                  <c:y val="1.3361310022792084E-2"/>
                </c:manualLayout>
              </c:layout>
              <c:dLblPos val="bestFit"/>
              <c:showCatName val="1"/>
              <c:showPercent val="1"/>
              <c:separator>
</c:separator>
            </c:dLbl>
            <c:dLbl>
              <c:idx val="1"/>
              <c:layout>
                <c:manualLayout>
                  <c:x val="7.7777777777777807E-2"/>
                  <c:y val="0"/>
                </c:manualLayout>
              </c:layout>
              <c:dLblPos val="bestFit"/>
              <c:showCatName val="1"/>
              <c:showPercent val="1"/>
              <c:separator>
</c:separator>
            </c:dLbl>
            <c:dLbl>
              <c:idx val="2"/>
              <c:layout>
                <c:manualLayout>
                  <c:x val="3.1325767725154739E-2"/>
                  <c:y val="-6.9615581433712789E-3"/>
                </c:manualLayout>
              </c:layout>
              <c:tx>
                <c:rich>
                  <a:bodyPr/>
                  <a:lstStyle/>
                  <a:p>
                    <a:pPr>
                      <a:defRPr sz="1700"/>
                    </a:pPr>
                    <a:r>
                      <a:rPr lang="en-US" sz="1700" dirty="0" err="1" smtClean="0"/>
                      <a:t>Amministratore</a:t>
                    </a:r>
                    <a:r>
                      <a:rPr lang="en-US" sz="1700" dirty="0"/>
                      <a:t>
6%</a:t>
                    </a:r>
                  </a:p>
                </c:rich>
              </c:tx>
              <c:spPr/>
              <c:dLblPos val="bestFit"/>
              <c:showCatName val="1"/>
              <c:showPercent val="1"/>
              <c:separator>
</c:separator>
            </c:dLbl>
            <c:dLbl>
              <c:idx val="3"/>
              <c:layout>
                <c:manualLayout>
                  <c:x val="6.0097072547494745E-2"/>
                  <c:y val="-1.2799293344510543E-2"/>
                </c:manualLayout>
              </c:layout>
              <c:dLblPos val="bestFit"/>
              <c:showCatName val="1"/>
              <c:showPercent val="1"/>
              <c:separator>
</c:separator>
            </c:dLbl>
            <c:dLbl>
              <c:idx val="4"/>
              <c:delete val="1"/>
            </c:dLbl>
            <c:dLbl>
              <c:idx val="5"/>
              <c:layout>
                <c:manualLayout>
                  <c:x val="-4.1666666666666678E-2"/>
                  <c:y val="0"/>
                </c:manualLayout>
              </c:layout>
              <c:dLblPos val="bestFit"/>
              <c:showCatName val="1"/>
              <c:showPercent val="1"/>
              <c:separator>
</c:separator>
            </c:dLbl>
            <c:txPr>
              <a:bodyPr/>
              <a:lstStyle/>
              <a:p>
                <a:pPr>
                  <a:defRPr sz="1800"/>
                </a:pPr>
                <a:endParaRPr lang="it-IT"/>
              </a:p>
            </c:txPr>
            <c:dLblPos val="outEnd"/>
            <c:showCatName val="1"/>
            <c:showPercent val="1"/>
            <c:separator>
</c:separator>
            <c:showLeaderLines val="1"/>
          </c:dLbls>
          <c:cat>
            <c:strRef>
              <c:f>Foglio1!$A$14:$A$19</c:f>
              <c:strCache>
                <c:ptCount val="6"/>
                <c:pt idx="0">
                  <c:v>Responsabile</c:v>
                </c:pt>
                <c:pt idx="1">
                  <c:v>Analista</c:v>
                </c:pt>
                <c:pt idx="2">
                  <c:v>Amministratore</c:v>
                </c:pt>
                <c:pt idx="3">
                  <c:v>Progettista</c:v>
                </c:pt>
                <c:pt idx="4">
                  <c:v>Programmatore</c:v>
                </c:pt>
                <c:pt idx="5">
                  <c:v>Verificatore</c:v>
                </c:pt>
              </c:strCache>
            </c:strRef>
          </c:cat>
          <c:val>
            <c:numRef>
              <c:f>Foglio1!$B$14:$B$19</c:f>
              <c:numCache>
                <c:formatCode>General</c:formatCode>
                <c:ptCount val="6"/>
                <c:pt idx="0">
                  <c:v>15</c:v>
                </c:pt>
                <c:pt idx="1">
                  <c:v>30</c:v>
                </c:pt>
                <c:pt idx="2">
                  <c:v>15</c:v>
                </c:pt>
                <c:pt idx="3">
                  <c:v>112</c:v>
                </c:pt>
                <c:pt idx="4">
                  <c:v>0</c:v>
                </c:pt>
                <c:pt idx="5">
                  <c:v>89</c:v>
                </c:pt>
              </c:numCache>
            </c:numRef>
          </c:val>
        </c:ser>
        <c:firstSliceAng val="0"/>
      </c:pieChart>
    </c:plotArea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it-IT"/>
  <c:style val="10"/>
  <c:chart>
    <c:autoTitleDeleted val="1"/>
    <c:plotArea>
      <c:layout/>
      <c:pieChart>
        <c:varyColors val="1"/>
        <c:dLbls>
          <c:showCatName val="1"/>
          <c:showPercent val="1"/>
        </c:dLbls>
        <c:firstSliceAng val="0"/>
      </c:pieChart>
    </c:plotArea>
    <c:plotVisOnly val="1"/>
  </c:chart>
  <c:txPr>
    <a:bodyPr/>
    <a:lstStyle/>
    <a:p>
      <a:pPr>
        <a:defRPr sz="1800"/>
      </a:pPr>
      <a:endParaRPr lang="it-IT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it-IT"/>
  <c:chart>
    <c:plotArea>
      <c:layout>
        <c:manualLayout>
          <c:layoutTarget val="inner"/>
          <c:xMode val="edge"/>
          <c:yMode val="edge"/>
          <c:x val="0.24101021360874433"/>
          <c:y val="0.13465107412307717"/>
          <c:w val="0.51797957278251161"/>
          <c:h val="0.81621023589971486"/>
        </c:manualLayout>
      </c:layout>
      <c:pieChart>
        <c:varyColors val="1"/>
        <c:ser>
          <c:idx val="0"/>
          <c:order val="0"/>
          <c:dPt>
            <c:idx val="0"/>
            <c:explosion val="5"/>
          </c:dPt>
          <c:dPt>
            <c:idx val="2"/>
            <c:explosion val="6"/>
          </c:dPt>
          <c:dPt>
            <c:idx val="4"/>
            <c:spPr>
              <a:solidFill>
                <a:schemeClr val="accent2"/>
              </a:solidFill>
            </c:spPr>
          </c:dPt>
          <c:dLbls>
            <c:dLbl>
              <c:idx val="0"/>
              <c:layout>
                <c:manualLayout>
                  <c:x val="1.9444444444444445E-2"/>
                  <c:y val="-3.7037037037037056E-2"/>
                </c:manualLayout>
              </c:layout>
              <c:dLblPos val="bestFit"/>
              <c:showCatName val="1"/>
              <c:showPercent val="1"/>
              <c:separator>
</c:separator>
            </c:dLbl>
            <c:dLbl>
              <c:idx val="1"/>
              <c:delete val="1"/>
            </c:dLbl>
            <c:dLbl>
              <c:idx val="2"/>
              <c:layout>
                <c:manualLayout>
                  <c:x val="2.7863624127233741E-2"/>
                  <c:y val="-4.6295361121491563E-3"/>
                </c:manualLayout>
              </c:layout>
              <c:spPr/>
              <c:txPr>
                <a:bodyPr/>
                <a:lstStyle/>
                <a:p>
                  <a:pPr>
                    <a:defRPr sz="1700"/>
                  </a:pPr>
                  <a:endParaRPr lang="it-IT"/>
                </a:p>
              </c:txPr>
              <c:dLblPos val="bestFit"/>
              <c:showCatName val="1"/>
              <c:showPercent val="1"/>
              <c:separator>
</c:separator>
            </c:dLbl>
            <c:dLbl>
              <c:idx val="3"/>
              <c:layout>
                <c:manualLayout>
                  <c:x val="3.888888888888889E-2"/>
                  <c:y val="4.1666666666666664E-2"/>
                </c:manualLayout>
              </c:layout>
              <c:dLblPos val="bestFit"/>
              <c:showCatName val="1"/>
              <c:showPercent val="1"/>
              <c:separator>
</c:separator>
            </c:dLbl>
            <c:dLbl>
              <c:idx val="4"/>
              <c:layout>
                <c:manualLayout>
                  <c:x val="-9.8700705263517721E-2"/>
                  <c:y val="-0.16203713055451754"/>
                </c:manualLayout>
              </c:layout>
              <c:spPr/>
              <c:txPr>
                <a:bodyPr/>
                <a:lstStyle/>
                <a:p>
                  <a:pPr>
                    <a:defRPr sz="1700"/>
                  </a:pPr>
                  <a:endParaRPr lang="it-IT"/>
                </a:p>
              </c:txPr>
              <c:dLblPos val="bestFit"/>
              <c:showCatName val="1"/>
              <c:showPercent val="1"/>
              <c:separator>
</c:separator>
            </c:dLbl>
            <c:dLbl>
              <c:idx val="5"/>
              <c:layout>
                <c:manualLayout>
                  <c:x val="-0.10219390687359527"/>
                  <c:y val="-1.8726875465015593E-4"/>
                </c:manualLayout>
              </c:layout>
              <c:dLblPos val="bestFit"/>
              <c:showCatName val="1"/>
              <c:showPercent val="1"/>
              <c:separator>
</c:separator>
            </c:dLbl>
            <c:txPr>
              <a:bodyPr/>
              <a:lstStyle/>
              <a:p>
                <a:pPr>
                  <a:defRPr sz="1800"/>
                </a:pPr>
                <a:endParaRPr lang="it-IT"/>
              </a:p>
            </c:txPr>
            <c:dLblPos val="outEnd"/>
            <c:showCatName val="1"/>
            <c:showPercent val="1"/>
            <c:separator>
</c:separator>
            <c:showLeaderLines val="1"/>
          </c:dLbls>
          <c:cat>
            <c:strRef>
              <c:f>Foglio1!$A$14:$A$19</c:f>
              <c:strCache>
                <c:ptCount val="6"/>
                <c:pt idx="0">
                  <c:v>Responsabile</c:v>
                </c:pt>
                <c:pt idx="1">
                  <c:v>Analista</c:v>
                </c:pt>
                <c:pt idx="2">
                  <c:v>Amministratore</c:v>
                </c:pt>
                <c:pt idx="3">
                  <c:v>Progettista</c:v>
                </c:pt>
                <c:pt idx="4">
                  <c:v>Programmatore</c:v>
                </c:pt>
                <c:pt idx="5">
                  <c:v>Verificatore</c:v>
                </c:pt>
              </c:strCache>
            </c:strRef>
          </c:cat>
          <c:val>
            <c:numRef>
              <c:f>Foglio1!$C$14:$C$19</c:f>
              <c:numCache>
                <c:formatCode>General</c:formatCode>
                <c:ptCount val="6"/>
                <c:pt idx="0">
                  <c:v>15</c:v>
                </c:pt>
                <c:pt idx="1">
                  <c:v>0</c:v>
                </c:pt>
                <c:pt idx="2">
                  <c:v>15</c:v>
                </c:pt>
                <c:pt idx="3">
                  <c:v>25</c:v>
                </c:pt>
                <c:pt idx="4">
                  <c:v>118</c:v>
                </c:pt>
                <c:pt idx="5">
                  <c:v>60</c:v>
                </c:pt>
              </c:numCache>
            </c:numRef>
          </c:val>
        </c:ser>
        <c:firstSliceAng val="35"/>
      </c:pieChart>
      <c:spPr>
        <a:effectLst>
          <a:outerShdw blurRad="50800" dist="50800" sx="1000" sy="1000" algn="ctr" rotWithShape="0">
            <a:srgbClr val="000000"/>
          </a:outerShdw>
        </a:effectLst>
      </c:spPr>
    </c:plotArea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it-IT"/>
  <c:style val="10"/>
  <c:chart>
    <c:autoTitleDeleted val="1"/>
    <c:plotArea>
      <c:layout/>
      <c:pieChart>
        <c:varyColors val="1"/>
        <c:dLbls>
          <c:showCatName val="1"/>
          <c:showPercent val="1"/>
        </c:dLbls>
        <c:firstSliceAng val="144"/>
      </c:pieChart>
    </c:plotArea>
    <c:plotVisOnly val="1"/>
  </c:chart>
  <c:txPr>
    <a:bodyPr/>
    <a:lstStyle/>
    <a:p>
      <a:pPr>
        <a:defRPr sz="1800"/>
      </a:pPr>
      <a:endParaRPr lang="it-IT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it-IT"/>
  <c:chart>
    <c:plotArea>
      <c:layout>
        <c:manualLayout>
          <c:layoutTarget val="inner"/>
          <c:xMode val="edge"/>
          <c:yMode val="edge"/>
          <c:x val="0.27083333333333326"/>
          <c:y val="0.11342592592592601"/>
          <c:w val="0.46388888888888968"/>
          <c:h val="0.77314814814814903"/>
        </c:manualLayout>
      </c:layout>
      <c:pieChart>
        <c:varyColors val="1"/>
        <c:ser>
          <c:idx val="0"/>
          <c:order val="0"/>
          <c:dPt>
            <c:idx val="4"/>
            <c:spPr>
              <a:solidFill>
                <a:srgbClr val="F79646">
                  <a:lumMod val="75000"/>
                  <a:alpha val="79000"/>
                </a:srgbClr>
              </a:solidFill>
            </c:spPr>
          </c:dPt>
          <c:dPt>
            <c:idx val="5"/>
            <c:spPr>
              <a:solidFill>
                <a:srgbClr val="C0504D"/>
              </a:solidFill>
            </c:spPr>
          </c:dPt>
          <c:dLbls>
            <c:dLbl>
              <c:idx val="0"/>
              <c:layout>
                <c:manualLayout>
                  <c:x val="3.333333333333334E-2"/>
                  <c:y val="1.3888888888888911E-2"/>
                </c:manualLayout>
              </c:layout>
              <c:dLblPos val="bestFit"/>
              <c:showCatName val="1"/>
              <c:showPercent val="1"/>
              <c:separator>
</c:separator>
            </c:dLbl>
            <c:dLbl>
              <c:idx val="1"/>
              <c:delete val="1"/>
            </c:dLbl>
            <c:dLbl>
              <c:idx val="2"/>
              <c:layout>
                <c:manualLayout>
                  <c:x val="3.0555555555555454E-2"/>
                  <c:y val="0"/>
                </c:manualLayout>
              </c:layout>
              <c:dLblPos val="bestFit"/>
              <c:showCatName val="1"/>
              <c:showPercent val="1"/>
              <c:separator>
</c:separator>
            </c:dLbl>
            <c:dLbl>
              <c:idx val="3"/>
              <c:layout>
                <c:manualLayout>
                  <c:x val="3.0555555555555579E-2"/>
                  <c:y val="2.7777777777777842E-2"/>
                </c:manualLayout>
              </c:layout>
              <c:dLblPos val="bestFit"/>
              <c:showCatName val="1"/>
              <c:showPercent val="1"/>
              <c:separator>
</c:separator>
            </c:dLbl>
            <c:dLbl>
              <c:idx val="4"/>
              <c:layout>
                <c:manualLayout>
                  <c:x val="3.333333333333334E-2"/>
                  <c:y val="-9.2592592592592813E-3"/>
                </c:manualLayout>
              </c:layout>
              <c:dLblPos val="bestFit"/>
              <c:showCatName val="1"/>
              <c:showPercent val="1"/>
              <c:separator>
</c:separator>
            </c:dLbl>
            <c:txPr>
              <a:bodyPr/>
              <a:lstStyle/>
              <a:p>
                <a:pPr>
                  <a:defRPr sz="1800"/>
                </a:pPr>
                <a:endParaRPr lang="it-IT"/>
              </a:p>
            </c:txPr>
            <c:dLblPos val="outEnd"/>
            <c:showCatName val="1"/>
            <c:showPercent val="1"/>
            <c:separator>
</c:separator>
            <c:showLeaderLines val="1"/>
          </c:dLbls>
          <c:cat>
            <c:strRef>
              <c:f>Foglio1!$A$14:$A$19</c:f>
              <c:strCache>
                <c:ptCount val="6"/>
                <c:pt idx="0">
                  <c:v>Responsabile</c:v>
                </c:pt>
                <c:pt idx="1">
                  <c:v>Analista</c:v>
                </c:pt>
                <c:pt idx="2">
                  <c:v>Amministratore</c:v>
                </c:pt>
                <c:pt idx="3">
                  <c:v>Progettista</c:v>
                </c:pt>
                <c:pt idx="4">
                  <c:v>Programmatore</c:v>
                </c:pt>
                <c:pt idx="5">
                  <c:v>Verificatore</c:v>
                </c:pt>
              </c:strCache>
            </c:strRef>
          </c:cat>
          <c:val>
            <c:numRef>
              <c:f>Foglio1!$D$14:$D$19</c:f>
              <c:numCache>
                <c:formatCode>General</c:formatCode>
                <c:ptCount val="6"/>
                <c:pt idx="0">
                  <c:v>15</c:v>
                </c:pt>
                <c:pt idx="1">
                  <c:v>0</c:v>
                </c:pt>
                <c:pt idx="2">
                  <c:v>15</c:v>
                </c:pt>
                <c:pt idx="3">
                  <c:v>13</c:v>
                </c:pt>
                <c:pt idx="4">
                  <c:v>15</c:v>
                </c:pt>
                <c:pt idx="5">
                  <c:v>61</c:v>
                </c:pt>
              </c:numCache>
            </c:numRef>
          </c:val>
        </c:ser>
        <c:firstSliceAng val="0"/>
      </c:pieChart>
    </c:plotArea>
    <c:plotVisOnly val="1"/>
  </c:chart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it-IT"/>
  <c:style val="10"/>
  <c:chart>
    <c:autoTitleDeleted val="1"/>
    <c:plotArea>
      <c:layout/>
      <c:pieChart>
        <c:varyColors val="1"/>
        <c:dLbls>
          <c:showCatName val="1"/>
          <c:showPercent val="1"/>
        </c:dLbls>
        <c:firstSliceAng val="0"/>
      </c:pieChart>
    </c:plotArea>
    <c:plotVisOnly val="1"/>
  </c:chart>
  <c:txPr>
    <a:bodyPr/>
    <a:lstStyle/>
    <a:p>
      <a:pPr>
        <a:defRPr sz="1800"/>
      </a:pPr>
      <a:endParaRPr lang="it-IT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2217-6051-4F56-814D-FF82A88DF6E7}" type="datetimeFigureOut">
              <a:rPr lang="it-IT" smtClean="0"/>
              <a:pPr/>
              <a:t>03/05/2016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F852-6824-45D2-9DFF-FC6D84314AA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2217-6051-4F56-814D-FF82A88DF6E7}" type="datetimeFigureOut">
              <a:rPr lang="it-IT" smtClean="0"/>
              <a:pPr/>
              <a:t>03/05/2016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F852-6824-45D2-9DFF-FC6D84314AA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2217-6051-4F56-814D-FF82A88DF6E7}" type="datetimeFigureOut">
              <a:rPr lang="it-IT" smtClean="0"/>
              <a:pPr/>
              <a:t>03/05/2016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F852-6824-45D2-9DFF-FC6D84314AA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2217-6051-4F56-814D-FF82A88DF6E7}" type="datetimeFigureOut">
              <a:rPr lang="it-IT" smtClean="0"/>
              <a:pPr/>
              <a:t>03/05/2016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F852-6824-45D2-9DFF-FC6D84314AA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2217-6051-4F56-814D-FF82A88DF6E7}" type="datetimeFigureOut">
              <a:rPr lang="it-IT" smtClean="0"/>
              <a:pPr/>
              <a:t>03/05/2016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F852-6824-45D2-9DFF-FC6D84314AA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2217-6051-4F56-814D-FF82A88DF6E7}" type="datetimeFigureOut">
              <a:rPr lang="it-IT" smtClean="0"/>
              <a:pPr/>
              <a:t>03/05/2016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F852-6824-45D2-9DFF-FC6D84314AA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2217-6051-4F56-814D-FF82A88DF6E7}" type="datetimeFigureOut">
              <a:rPr lang="it-IT" smtClean="0"/>
              <a:pPr/>
              <a:t>03/05/2016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F852-6824-45D2-9DFF-FC6D84314AA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2217-6051-4F56-814D-FF82A88DF6E7}" type="datetimeFigureOut">
              <a:rPr lang="it-IT" smtClean="0"/>
              <a:pPr/>
              <a:t>03/05/2016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F852-6824-45D2-9DFF-FC6D84314AA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2217-6051-4F56-814D-FF82A88DF6E7}" type="datetimeFigureOut">
              <a:rPr lang="it-IT" smtClean="0"/>
              <a:pPr/>
              <a:t>03/05/2016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F852-6824-45D2-9DFF-FC6D84314AA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2217-6051-4F56-814D-FF82A88DF6E7}" type="datetimeFigureOut">
              <a:rPr lang="it-IT" smtClean="0"/>
              <a:pPr/>
              <a:t>03/05/2016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F852-6824-45D2-9DFF-FC6D84314AA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2217-6051-4F56-814D-FF82A88DF6E7}" type="datetimeFigureOut">
              <a:rPr lang="it-IT" smtClean="0"/>
              <a:pPr/>
              <a:t>03/05/2016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F852-6824-45D2-9DFF-FC6D84314AA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B2217-6051-4F56-814D-FF82A88DF6E7}" type="datetimeFigureOut">
              <a:rPr lang="it-IT" smtClean="0"/>
              <a:pPr/>
              <a:t>03/05/2016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AF852-6824-45D2-9DFF-FC6D84314AAA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Piano di Progetto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Seguono tutti i pie-chart del </a:t>
            </a:r>
            <a:r>
              <a:rPr lang="it-IT" dirty="0" err="1" smtClean="0"/>
              <a:t>PdP</a:t>
            </a:r>
            <a:endParaRPr lang="it-IT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Pian1 vs Pian2 Codifica</a:t>
            </a:r>
            <a:endParaRPr lang="it-IT" dirty="0"/>
          </a:p>
        </p:txBody>
      </p:sp>
      <p:graphicFrame>
        <p:nvGraphicFramePr>
          <p:cNvPr id="6" name="Segnaposto contenuto 5"/>
          <p:cNvGraphicFramePr>
            <a:graphicFrameLocks noGrp="1"/>
          </p:cNvGraphicFramePr>
          <p:nvPr>
            <p:ph idx="1"/>
          </p:nvPr>
        </p:nvGraphicFramePr>
        <p:xfrm>
          <a:off x="611560" y="1844824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Analisi Iniziale</a:t>
            </a:r>
            <a:endParaRPr lang="it-IT" dirty="0"/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Progettazione</a:t>
            </a:r>
            <a:endParaRPr lang="it-IT" dirty="0"/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Segnaposto contenuto 3"/>
          <p:cNvGraphicFramePr>
            <a:graphicFrameLocks/>
          </p:cNvGraphicFramePr>
          <p:nvPr/>
        </p:nvGraphicFramePr>
        <p:xfrm>
          <a:off x="395536" y="1412776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Grafico 5"/>
          <p:cNvGraphicFramePr/>
          <p:nvPr/>
        </p:nvGraphicFramePr>
        <p:xfrm>
          <a:off x="1187624" y="1340768"/>
          <a:ext cx="7344816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Codifica</a:t>
            </a:r>
            <a:endParaRPr lang="it-IT" dirty="0"/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afico 4"/>
          <p:cNvGraphicFramePr/>
          <p:nvPr/>
        </p:nvGraphicFramePr>
        <p:xfrm>
          <a:off x="899592" y="1268760"/>
          <a:ext cx="7488832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Verifica e validazione</a:t>
            </a:r>
            <a:endParaRPr lang="it-IT" dirty="0"/>
          </a:p>
        </p:txBody>
      </p:sp>
      <p:graphicFrame>
        <p:nvGraphicFramePr>
          <p:cNvPr id="5" name="Segnaposto contenut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Grafico 3"/>
          <p:cNvGraphicFramePr/>
          <p:nvPr/>
        </p:nvGraphicFramePr>
        <p:xfrm>
          <a:off x="755576" y="1268760"/>
          <a:ext cx="7776864" cy="5040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Preventivo fasi</a:t>
            </a:r>
            <a:endParaRPr lang="it-IT" dirty="0"/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afico 4"/>
          <p:cNvGraphicFramePr/>
          <p:nvPr/>
        </p:nvGraphicFramePr>
        <p:xfrm>
          <a:off x="539552" y="1196752"/>
          <a:ext cx="8064896" cy="5112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Preventivo Ruoli</a:t>
            </a:r>
            <a:endParaRPr lang="it-IT" dirty="0"/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afico 4"/>
          <p:cNvGraphicFramePr/>
          <p:nvPr/>
        </p:nvGraphicFramePr>
        <p:xfrm>
          <a:off x="467544" y="1268760"/>
          <a:ext cx="8352928" cy="5184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Consuntivo Analisi</a:t>
            </a:r>
            <a:endParaRPr lang="it-IT" dirty="0"/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Pian1 vs Pian2 </a:t>
            </a:r>
            <a:r>
              <a:rPr lang="it-IT" dirty="0" err="1" smtClean="0"/>
              <a:t>Prog</a:t>
            </a:r>
            <a:endParaRPr lang="it-IT" dirty="0"/>
          </a:p>
        </p:txBody>
      </p:sp>
      <p:graphicFrame>
        <p:nvGraphicFramePr>
          <p:cNvPr id="6" name="Segnaposto contenuto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</TotalTime>
  <Words>48</Words>
  <Application>Microsoft Office PowerPoint</Application>
  <PresentationFormat>Presentazione su schermo (4:3)</PresentationFormat>
  <Paragraphs>29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1" baseType="lpstr">
      <vt:lpstr>Tema di Office</vt:lpstr>
      <vt:lpstr>Piano di Progetto</vt:lpstr>
      <vt:lpstr>Analisi Iniziale</vt:lpstr>
      <vt:lpstr>Progettazione</vt:lpstr>
      <vt:lpstr>Codifica</vt:lpstr>
      <vt:lpstr>Verifica e validazione</vt:lpstr>
      <vt:lpstr>Preventivo fasi</vt:lpstr>
      <vt:lpstr>Preventivo Ruoli</vt:lpstr>
      <vt:lpstr>Consuntivo Analisi</vt:lpstr>
      <vt:lpstr>Pian1 vs Pian2 Prog</vt:lpstr>
      <vt:lpstr>Pian1 vs Pian2 Codifica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Davide</dc:creator>
  <cp:lastModifiedBy>Davide</cp:lastModifiedBy>
  <cp:revision>21</cp:revision>
  <dcterms:created xsi:type="dcterms:W3CDTF">2016-01-16T15:35:09Z</dcterms:created>
  <dcterms:modified xsi:type="dcterms:W3CDTF">2016-05-04T09:40:43Z</dcterms:modified>
</cp:coreProperties>
</file>