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64" autoAdjust="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7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ropbox\SWE\Documenti\Piano%20di%20Progetto\Preventivo%20-%20Rp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ropbox\SWE\Documenti\Piano%20di%20Progetto\Preventivo%20-%20Rp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ropbox\SWE\Documenti\Piano%20di%20Progetto\Preventivo%20-%20R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5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e\Desktop\Preventivo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explosion val="1"/>
          <c:dPt>
            <c:idx val="0"/>
            <c:explosion val="0"/>
          </c:dPt>
          <c:dPt>
            <c:idx val="1"/>
            <c:explosion val="0"/>
          </c:dPt>
          <c:dPt>
            <c:idx val="2"/>
            <c:explosion val="0"/>
          </c:dPt>
          <c:dPt>
            <c:idx val="3"/>
            <c:explosion val="0"/>
          </c:dPt>
          <c:dLbls>
            <c:dLbl>
              <c:idx val="0"/>
              <c:layout>
                <c:manualLayout>
                  <c:x val="3.2617815091518308E-2"/>
                  <c:y val="2.7042588456945679E-2"/>
                </c:manualLayout>
              </c:layout>
              <c:dLblPos val="bestFit"/>
              <c:showCatName val="1"/>
              <c:showPercent val="1"/>
            </c:dLbl>
            <c:dLbl>
              <c:idx val="1"/>
              <c:layout>
                <c:manualLayout>
                  <c:x val="2.2949353553028143E-2"/>
                  <c:y val="0.1456664581659198"/>
                </c:manualLayout>
              </c:layout>
              <c:dLblPos val="bestFit"/>
              <c:showCatName val="1"/>
              <c:showPercent val="1"/>
            </c:dLbl>
            <c:dLbl>
              <c:idx val="2"/>
              <c:layout>
                <c:manualLayout>
                  <c:x val="-6.3423529344618881E-2"/>
                  <c:y val="-1.8930024853629351E-2"/>
                </c:manualLayout>
              </c:layout>
              <c:dLblPos val="bestFit"/>
              <c:showCatName val="1"/>
              <c:showPercent val="1"/>
            </c:dLbl>
            <c:dLbl>
              <c:idx val="3"/>
              <c:layout>
                <c:manualLayout>
                  <c:x val="-6.8859831859871962E-2"/>
                  <c:y val="4.5972400376807644E-2"/>
                </c:manualLayout>
              </c:layout>
              <c:dLblPos val="bestFit"/>
              <c:showCatName val="1"/>
              <c:showPercent val="1"/>
            </c:dLbl>
            <c:dLblPos val="outEnd"/>
            <c:showCatName val="1"/>
            <c:showPercent val="1"/>
            <c:showLeaderLines val="1"/>
          </c:dLbls>
          <c:cat>
            <c:strRef>
              <c:f>Foglio1!$A$2:$A$5</c:f>
              <c:strCache>
                <c:ptCount val="4"/>
                <c:pt idx="0">
                  <c:v>Responsabile</c:v>
                </c:pt>
                <c:pt idx="1">
                  <c:v>Verificatore</c:v>
                </c:pt>
                <c:pt idx="2">
                  <c:v>Analista</c:v>
                </c:pt>
                <c:pt idx="3">
                  <c:v>Amministratore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21</c:v>
                </c:pt>
                <c:pt idx="1">
                  <c:v>35</c:v>
                </c:pt>
                <c:pt idx="2">
                  <c:v>56</c:v>
                </c:pt>
                <c:pt idx="3">
                  <c:v>25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/>
                </a:pPr>
                <a:endParaRPr lang="it-IT"/>
              </a:p>
            </c:txPr>
            <c:dLblPos val="outEnd"/>
            <c:showPercent val="1"/>
            <c:showLeaderLines val="1"/>
          </c:dLbls>
          <c:cat>
            <c:strRef>
              <c:f>Foglio1!$A$30:$A$32</c:f>
              <c:strCache>
                <c:ptCount val="3"/>
                <c:pt idx="0">
                  <c:v>Progettazione</c:v>
                </c:pt>
                <c:pt idx="1">
                  <c:v>Codifica</c:v>
                </c:pt>
                <c:pt idx="2">
                  <c:v>Verifica e Validazione</c:v>
                </c:pt>
              </c:strCache>
            </c:strRef>
          </c:cat>
          <c:val>
            <c:numRef>
              <c:f>Foglio1!$D$30:$D$32</c:f>
              <c:numCache>
                <c:formatCode>General</c:formatCode>
                <c:ptCount val="3"/>
                <c:pt idx="0">
                  <c:v>5299</c:v>
                </c:pt>
                <c:pt idx="1">
                  <c:v>3970</c:v>
                </c:pt>
                <c:pt idx="2">
                  <c:v>2176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800"/>
          </a:pPr>
          <a:endParaRPr lang="it-IT"/>
        </a:p>
      </c:txPr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268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/>
      <c:pieChart>
        <c:varyColors val="1"/>
        <c:ser>
          <c:idx val="0"/>
          <c:order val="0"/>
          <c:dPt>
            <c:idx val="0"/>
            <c:explosion val="7"/>
          </c:dPt>
          <c:dPt>
            <c:idx val="1"/>
            <c:explosion val="4"/>
          </c:dPt>
          <c:dPt>
            <c:idx val="2"/>
            <c:explosion val="7"/>
          </c:dPt>
          <c:dPt>
            <c:idx val="4"/>
            <c:explosion val="5"/>
          </c:dPt>
          <c:dLbls>
            <c:txPr>
              <a:bodyPr/>
              <a:lstStyle/>
              <a:p>
                <a:pPr>
                  <a:defRPr sz="2000"/>
                </a:pPr>
                <a:endParaRPr lang="it-IT"/>
              </a:p>
            </c:txPr>
            <c:dLblPos val="outEnd"/>
            <c:showPercent val="1"/>
            <c:showLeaderLines val="1"/>
          </c:dLbls>
          <c:cat>
            <c:strRef>
              <c:f>Foglio1!$A$2:$A$7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Foglio1!$AB$2:$AB$7</c:f>
              <c:numCache>
                <c:formatCode>General</c:formatCode>
                <c:ptCount val="6"/>
                <c:pt idx="0">
                  <c:v>1350</c:v>
                </c:pt>
                <c:pt idx="1">
                  <c:v>750</c:v>
                </c:pt>
                <c:pt idx="2">
                  <c:v>900</c:v>
                </c:pt>
                <c:pt idx="3">
                  <c:v>3300</c:v>
                </c:pt>
                <c:pt idx="4">
                  <c:v>1995</c:v>
                </c:pt>
                <c:pt idx="5">
                  <c:v>3150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800"/>
          </a:pPr>
          <a:endParaRPr lang="it-IT"/>
        </a:p>
      </c:txPr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/>
      <c:barChart>
        <c:barDir val="bar"/>
        <c:grouping val="clustered"/>
        <c:ser>
          <c:idx val="1"/>
          <c:order val="0"/>
          <c:tx>
            <c:v>Effettive</c:v>
          </c:tx>
          <c:cat>
            <c:strRef>
              <c:f>(Consuntivi!$A$6:$A$8,Consuntivi!$A$11)</c:f>
              <c:strCache>
                <c:ptCount val="4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Verificatore</c:v>
                </c:pt>
              </c:strCache>
            </c:strRef>
          </c:cat>
          <c:val>
            <c:numRef>
              <c:f>(Consuntivi!$E$6:$E$8,Consuntivi!$E$11)</c:f>
              <c:numCache>
                <c:formatCode>General</c:formatCode>
                <c:ptCount val="4"/>
                <c:pt idx="0">
                  <c:v>24</c:v>
                </c:pt>
                <c:pt idx="1">
                  <c:v>46</c:v>
                </c:pt>
                <c:pt idx="2">
                  <c:v>23</c:v>
                </c:pt>
                <c:pt idx="3">
                  <c:v>42</c:v>
                </c:pt>
              </c:numCache>
            </c:numRef>
          </c:val>
        </c:ser>
        <c:ser>
          <c:idx val="0"/>
          <c:order val="1"/>
          <c:tx>
            <c:v>Pianificate</c:v>
          </c:tx>
          <c:cat>
            <c:strRef>
              <c:f>(Consuntivi!$A$6:$A$8,Consuntivi!$A$11)</c:f>
              <c:strCache>
                <c:ptCount val="4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Verificatore</c:v>
                </c:pt>
              </c:strCache>
            </c:strRef>
          </c:cat>
          <c:val>
            <c:numRef>
              <c:f>(Consuntivi!$C$6:$C$8,Consuntivi!$C$11)</c:f>
              <c:numCache>
                <c:formatCode>General</c:formatCode>
                <c:ptCount val="4"/>
                <c:pt idx="0">
                  <c:v>21</c:v>
                </c:pt>
                <c:pt idx="1">
                  <c:v>56</c:v>
                </c:pt>
                <c:pt idx="2">
                  <c:v>25</c:v>
                </c:pt>
                <c:pt idx="3">
                  <c:v>35</c:v>
                </c:pt>
              </c:numCache>
            </c:numRef>
          </c:val>
        </c:ser>
        <c:axId val="151784832"/>
        <c:axId val="151901312"/>
      </c:barChart>
      <c:catAx>
        <c:axId val="151784832"/>
        <c:scaling>
          <c:orientation val="minMax"/>
        </c:scaling>
        <c:axPos val="l"/>
        <c:tickLblPos val="nextTo"/>
        <c:crossAx val="151901312"/>
        <c:crosses val="autoZero"/>
        <c:auto val="1"/>
        <c:lblAlgn val="ctr"/>
        <c:lblOffset val="100"/>
      </c:catAx>
      <c:valAx>
        <c:axId val="151901312"/>
        <c:scaling>
          <c:orientation val="minMax"/>
        </c:scaling>
        <c:axPos val="b"/>
        <c:majorGridlines/>
        <c:numFmt formatCode="General" sourceLinked="1"/>
        <c:tickLblPos val="nextTo"/>
        <c:crossAx val="1517848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600"/>
      </a:pPr>
      <a:endParaRPr lang="it-IT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/>
      <c:barChart>
        <c:barDir val="bar"/>
        <c:grouping val="clustered"/>
        <c:ser>
          <c:idx val="1"/>
          <c:order val="0"/>
          <c:tx>
            <c:v>Pianificazione v2</c:v>
          </c:tx>
          <c:cat>
            <c:strRef>
              <c:f>('Confronto p1 con p2'!$A$5:$A$8,'Confronto p1 con p2'!$A$10)</c:f>
              <c:strCache>
                <c:ptCount val="5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Verificatore</c:v>
                </c:pt>
              </c:strCache>
            </c:strRef>
          </c:cat>
          <c:val>
            <c:numRef>
              <c:f>('Confronto p1 con p2'!$C$5:$C$8,'Confronto p1 con p2'!$C$10)</c:f>
              <c:numCache>
                <c:formatCode>General</c:formatCode>
                <c:ptCount val="5"/>
                <c:pt idx="0">
                  <c:v>15</c:v>
                </c:pt>
                <c:pt idx="1">
                  <c:v>41</c:v>
                </c:pt>
                <c:pt idx="2">
                  <c:v>15</c:v>
                </c:pt>
                <c:pt idx="3">
                  <c:v>111</c:v>
                </c:pt>
                <c:pt idx="4">
                  <c:v>80</c:v>
                </c:pt>
              </c:numCache>
            </c:numRef>
          </c:val>
        </c:ser>
        <c:ser>
          <c:idx val="0"/>
          <c:order val="1"/>
          <c:tx>
            <c:v>Pianificazione v1</c:v>
          </c:tx>
          <c:spPr>
            <a:solidFill>
              <a:schemeClr val="bg1">
                <a:lumMod val="75000"/>
              </a:schemeClr>
            </a:solidFill>
          </c:spPr>
          <c:cat>
            <c:strRef>
              <c:f>('Confronto p1 con p2'!$A$5:$A$8,'Confronto p1 con p2'!$A$10)</c:f>
              <c:strCache>
                <c:ptCount val="5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Verificatore</c:v>
                </c:pt>
              </c:strCache>
            </c:strRef>
          </c:cat>
          <c:val>
            <c:numRef>
              <c:f>('Confronto p1 con p2'!$B$5:$B$8,'Confronto p1 con p2'!$B$10)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15</c:v>
                </c:pt>
                <c:pt idx="3">
                  <c:v>112</c:v>
                </c:pt>
                <c:pt idx="4">
                  <c:v>89</c:v>
                </c:pt>
              </c:numCache>
            </c:numRef>
          </c:val>
        </c:ser>
        <c:axId val="117634176"/>
        <c:axId val="117635712"/>
      </c:barChart>
      <c:catAx>
        <c:axId val="117634176"/>
        <c:scaling>
          <c:orientation val="minMax"/>
        </c:scaling>
        <c:axPos val="l"/>
        <c:tickLblPos val="nextTo"/>
        <c:crossAx val="117635712"/>
        <c:crosses val="autoZero"/>
        <c:auto val="1"/>
        <c:lblAlgn val="ctr"/>
        <c:lblOffset val="100"/>
      </c:catAx>
      <c:valAx>
        <c:axId val="117635712"/>
        <c:scaling>
          <c:orientation val="minMax"/>
        </c:scaling>
        <c:axPos val="b"/>
        <c:majorGridlines/>
        <c:numFmt formatCode="General" sourceLinked="1"/>
        <c:tickLblPos val="nextTo"/>
        <c:crossAx val="11763417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600"/>
      </a:pPr>
      <a:endParaRPr lang="it-IT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>
        <c:manualLayout>
          <c:layoutTarget val="inner"/>
          <c:xMode val="edge"/>
          <c:yMode val="edge"/>
          <c:x val="0.22371062992125978"/>
          <c:y val="5.0925925925925923E-2"/>
          <c:w val="0.49754768153980777"/>
          <c:h val="0.83309419655876382"/>
        </c:manualLayout>
      </c:layout>
      <c:barChart>
        <c:barDir val="bar"/>
        <c:grouping val="clustered"/>
        <c:ser>
          <c:idx val="1"/>
          <c:order val="0"/>
          <c:tx>
            <c:v>Pianificazione v2</c:v>
          </c:tx>
          <c:cat>
            <c:strRef>
              <c:f>'Confronto p1 con p2'!$A$22:$A$27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'Confronto p1 con p2'!$C$22:$C$27</c:f>
              <c:numCache>
                <c:formatCode>General</c:formatCode>
                <c:ptCount val="6"/>
                <c:pt idx="0">
                  <c:v>15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108</c:v>
                </c:pt>
                <c:pt idx="5">
                  <c:v>71</c:v>
                </c:pt>
              </c:numCache>
            </c:numRef>
          </c:val>
        </c:ser>
        <c:ser>
          <c:idx val="0"/>
          <c:order val="1"/>
          <c:tx>
            <c:v>Pianificazione v1</c:v>
          </c:tx>
          <c:spPr>
            <a:solidFill>
              <a:schemeClr val="bg1">
                <a:lumMod val="75000"/>
              </a:schemeClr>
            </a:solidFill>
          </c:spPr>
          <c:cat>
            <c:strRef>
              <c:f>'Confronto p1 con p2'!$A$22:$A$27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'Confronto p1 con p2'!$B$22:$B$27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15</c:v>
                </c:pt>
                <c:pt idx="3">
                  <c:v>25</c:v>
                </c:pt>
                <c:pt idx="4">
                  <c:v>118</c:v>
                </c:pt>
                <c:pt idx="5">
                  <c:v>60</c:v>
                </c:pt>
              </c:numCache>
            </c:numRef>
          </c:val>
        </c:ser>
        <c:axId val="103250560"/>
        <c:axId val="103261312"/>
      </c:barChart>
      <c:catAx>
        <c:axId val="103250560"/>
        <c:scaling>
          <c:orientation val="minMax"/>
        </c:scaling>
        <c:axPos val="l"/>
        <c:tickLblPos val="nextTo"/>
        <c:crossAx val="103261312"/>
        <c:crosses val="autoZero"/>
        <c:auto val="1"/>
        <c:lblAlgn val="ctr"/>
        <c:lblOffset val="100"/>
      </c:catAx>
      <c:valAx>
        <c:axId val="103261312"/>
        <c:scaling>
          <c:orientation val="minMax"/>
          <c:max val="120"/>
        </c:scaling>
        <c:axPos val="b"/>
        <c:majorGridlines/>
        <c:numFmt formatCode="General" sourceLinked="1"/>
        <c:tickLblPos val="nextTo"/>
        <c:crossAx val="103250560"/>
        <c:crosses val="autoZero"/>
        <c:crossBetween val="between"/>
        <c:majorUnit val="30"/>
      </c:valAx>
    </c:plotArea>
    <c:legend>
      <c:legendPos val="r"/>
      <c:layout/>
    </c:legend>
    <c:plotVisOnly val="1"/>
  </c:chart>
  <c:txPr>
    <a:bodyPr/>
    <a:lstStyle/>
    <a:p>
      <a:pPr>
        <a:defRPr sz="1600"/>
      </a:pPr>
      <a:endParaRPr lang="it-IT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286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>
        <c:manualLayout>
          <c:layoutTarget val="inner"/>
          <c:xMode val="edge"/>
          <c:yMode val="edge"/>
          <c:x val="0.20663090811260623"/>
          <c:y val="0.11861750209572672"/>
          <c:w val="0.53869875569381198"/>
          <c:h val="0.81621023589971486"/>
        </c:manualLayout>
      </c:layout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5.7539856682590811E-2"/>
                  <c:y val="1.3361310022792082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1"/>
              <c:layout>
                <c:manualLayout>
                  <c:x val="7.7777777777777793E-2"/>
                  <c:y val="0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2"/>
              <c:layout>
                <c:manualLayout>
                  <c:x val="3.1325767725154732E-2"/>
                  <c:y val="-6.9615581433712772E-3"/>
                </c:manualLayout>
              </c:layout>
              <c:tx>
                <c:rich>
                  <a:bodyPr/>
                  <a:lstStyle/>
                  <a:p>
                    <a:pPr>
                      <a:defRPr sz="1700"/>
                    </a:pPr>
                    <a:r>
                      <a:rPr lang="en-US" sz="1700" dirty="0" err="1" smtClean="0"/>
                      <a:t>Amministratore</a:t>
                    </a:r>
                    <a:r>
                      <a:rPr lang="en-US" sz="1700" dirty="0"/>
                      <a:t>
6%</a:t>
                    </a:r>
                  </a:p>
                </c:rich>
              </c:tx>
              <c:spPr/>
              <c:dLblPos val="bestFit"/>
              <c:showCatName val="1"/>
              <c:showPercent val="1"/>
              <c:separator>
</c:separator>
            </c:dLbl>
            <c:dLbl>
              <c:idx val="3"/>
              <c:layout>
                <c:manualLayout>
                  <c:x val="6.0097072547494738E-2"/>
                  <c:y val="-1.2799293344510543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4"/>
              <c:delete val="1"/>
            </c:dLbl>
            <c:dLbl>
              <c:idx val="5"/>
              <c:layout>
                <c:manualLayout>
                  <c:x val="-4.1666666666666671E-2"/>
                  <c:y val="0"/>
                </c:manualLayout>
              </c:layout>
              <c:dLblPos val="bestFit"/>
              <c:showCatName val="1"/>
              <c:showPercent val="1"/>
              <c:separator>
</c:separator>
            </c:dLbl>
            <c:txPr>
              <a:bodyPr/>
              <a:lstStyle/>
              <a:p>
                <a:pPr>
                  <a:defRPr sz="1800"/>
                </a:pPr>
                <a:endParaRPr lang="it-IT"/>
              </a:p>
            </c:txPr>
            <c:dLblPos val="outEnd"/>
            <c:showCatName val="1"/>
            <c:showPercent val="1"/>
            <c:separator>
</c:separator>
            <c:showLeaderLines val="1"/>
          </c:dLbls>
          <c:cat>
            <c:strRef>
              <c:f>Foglio1!$A$14:$A$19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Foglio1!$B$14:$B$19</c:f>
              <c:numCache>
                <c:formatCode>General</c:formatCode>
                <c:ptCount val="6"/>
                <c:pt idx="0">
                  <c:v>15</c:v>
                </c:pt>
                <c:pt idx="1">
                  <c:v>30</c:v>
                </c:pt>
                <c:pt idx="2">
                  <c:v>15</c:v>
                </c:pt>
                <c:pt idx="3">
                  <c:v>112</c:v>
                </c:pt>
                <c:pt idx="4">
                  <c:v>0</c:v>
                </c:pt>
                <c:pt idx="5">
                  <c:v>89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plotArea>
      <c:layout>
        <c:manualLayout>
          <c:layoutTarget val="inner"/>
          <c:xMode val="edge"/>
          <c:yMode val="edge"/>
          <c:x val="0.24101021360874433"/>
          <c:y val="0.1346510741230772"/>
          <c:w val="0.5179795727825115"/>
          <c:h val="0.81621023589971486"/>
        </c:manualLayout>
      </c:layout>
      <c:pieChart>
        <c:varyColors val="1"/>
        <c:ser>
          <c:idx val="0"/>
          <c:order val="0"/>
          <c:dPt>
            <c:idx val="0"/>
            <c:explosion val="5"/>
          </c:dPt>
          <c:dPt>
            <c:idx val="2"/>
            <c:explosion val="6"/>
          </c:dPt>
          <c:dPt>
            <c:idx val="4"/>
            <c:spPr>
              <a:solidFill>
                <a:schemeClr val="accent2"/>
              </a:solidFill>
            </c:spPr>
          </c:dPt>
          <c:dLbls>
            <c:dLbl>
              <c:idx val="0"/>
              <c:layout>
                <c:manualLayout>
                  <c:x val="1.9444444444444445E-2"/>
                  <c:y val="-3.7037037037037056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1"/>
              <c:delete val="1"/>
            </c:dLbl>
            <c:dLbl>
              <c:idx val="2"/>
              <c:layout>
                <c:manualLayout>
                  <c:x val="2.7863624127233734E-2"/>
                  <c:y val="-4.6295361121491563E-3"/>
                </c:manualLayout>
              </c:layout>
              <c:spPr/>
              <c:txPr>
                <a:bodyPr/>
                <a:lstStyle/>
                <a:p>
                  <a:pPr>
                    <a:defRPr sz="1700"/>
                  </a:pPr>
                  <a:endParaRPr lang="it-IT"/>
                </a:p>
              </c:txPr>
              <c:dLblPos val="bestFit"/>
              <c:showCatName val="1"/>
              <c:showPercent val="1"/>
              <c:separator>
</c:separator>
            </c:dLbl>
            <c:dLbl>
              <c:idx val="3"/>
              <c:layout>
                <c:manualLayout>
                  <c:x val="3.888888888888889E-2"/>
                  <c:y val="4.1666666666666664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4"/>
              <c:layout>
                <c:manualLayout>
                  <c:x val="-9.8700705263517721E-2"/>
                  <c:y val="-0.16203713055451754"/>
                </c:manualLayout>
              </c:layout>
              <c:spPr/>
              <c:txPr>
                <a:bodyPr/>
                <a:lstStyle/>
                <a:p>
                  <a:pPr>
                    <a:defRPr sz="1700"/>
                  </a:pPr>
                  <a:endParaRPr lang="it-IT"/>
                </a:p>
              </c:txPr>
              <c:dLblPos val="bestFit"/>
              <c:showCatName val="1"/>
              <c:showPercent val="1"/>
              <c:separator>
</c:separator>
            </c:dLbl>
            <c:dLbl>
              <c:idx val="5"/>
              <c:layout>
                <c:manualLayout>
                  <c:x val="-0.10219390687359525"/>
                  <c:y val="-1.8726875465015585E-4"/>
                </c:manualLayout>
              </c:layout>
              <c:dLblPos val="bestFit"/>
              <c:showCatName val="1"/>
              <c:showPercent val="1"/>
              <c:separator>
</c:separator>
            </c:dLbl>
            <c:txPr>
              <a:bodyPr/>
              <a:lstStyle/>
              <a:p>
                <a:pPr>
                  <a:defRPr sz="1800"/>
                </a:pPr>
                <a:endParaRPr lang="it-IT"/>
              </a:p>
            </c:txPr>
            <c:dLblPos val="outEnd"/>
            <c:showCatName val="1"/>
            <c:showPercent val="1"/>
            <c:separator>
</c:separator>
            <c:showLeaderLines val="1"/>
          </c:dLbls>
          <c:cat>
            <c:strRef>
              <c:f>Foglio1!$A$14:$A$19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Foglio1!$C$14:$C$19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15</c:v>
                </c:pt>
                <c:pt idx="3">
                  <c:v>25</c:v>
                </c:pt>
                <c:pt idx="4">
                  <c:v>118</c:v>
                </c:pt>
                <c:pt idx="5">
                  <c:v>60</c:v>
                </c:pt>
              </c:numCache>
            </c:numRef>
          </c:val>
        </c:ser>
        <c:firstSliceAng val="35"/>
      </c:pieChart>
      <c:spPr>
        <a:effectLst>
          <a:outerShdw blurRad="50800" dist="50800" sx="1000" sy="1000" algn="ctr" rotWithShape="0">
            <a:srgbClr val="000000"/>
          </a:outerShdw>
        </a:effectLst>
      </c:spPr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144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plotArea>
      <c:layout>
        <c:manualLayout>
          <c:layoutTarget val="inner"/>
          <c:xMode val="edge"/>
          <c:yMode val="edge"/>
          <c:x val="0.27083333333333326"/>
          <c:y val="0.113425925925926"/>
          <c:w val="0.46388888888888957"/>
          <c:h val="0.77314814814814892"/>
        </c:manualLayout>
      </c:layout>
      <c:pieChart>
        <c:varyColors val="1"/>
        <c:ser>
          <c:idx val="0"/>
          <c:order val="0"/>
          <c:dPt>
            <c:idx val="4"/>
            <c:spPr>
              <a:solidFill>
                <a:srgbClr val="F79646">
                  <a:lumMod val="75000"/>
                  <a:alpha val="79000"/>
                </a:srgbClr>
              </a:solidFill>
            </c:spPr>
          </c:dPt>
          <c:dPt>
            <c:idx val="5"/>
            <c:spPr>
              <a:solidFill>
                <a:srgbClr val="C0504D"/>
              </a:solidFill>
            </c:spPr>
          </c:dPt>
          <c:dLbls>
            <c:dLbl>
              <c:idx val="0"/>
              <c:layout>
                <c:manualLayout>
                  <c:x val="3.333333333333334E-2"/>
                  <c:y val="1.3888888888888907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1"/>
              <c:delete val="1"/>
            </c:dLbl>
            <c:dLbl>
              <c:idx val="2"/>
              <c:layout>
                <c:manualLayout>
                  <c:x val="3.0555555555555454E-2"/>
                  <c:y val="0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3"/>
              <c:layout>
                <c:manualLayout>
                  <c:x val="3.0555555555555575E-2"/>
                  <c:y val="2.7777777777777832E-2"/>
                </c:manualLayout>
              </c:layout>
              <c:dLblPos val="bestFit"/>
              <c:showCatName val="1"/>
              <c:showPercent val="1"/>
              <c:separator>
</c:separator>
            </c:dLbl>
            <c:dLbl>
              <c:idx val="4"/>
              <c:layout>
                <c:manualLayout>
                  <c:x val="3.333333333333334E-2"/>
                  <c:y val="-9.2592592592592778E-3"/>
                </c:manualLayout>
              </c:layout>
              <c:dLblPos val="bestFit"/>
              <c:showCatName val="1"/>
              <c:showPercent val="1"/>
              <c:separator>
</c:separator>
            </c:dLbl>
            <c:txPr>
              <a:bodyPr/>
              <a:lstStyle/>
              <a:p>
                <a:pPr>
                  <a:defRPr sz="1800"/>
                </a:pPr>
                <a:endParaRPr lang="it-IT"/>
              </a:p>
            </c:txPr>
            <c:dLblPos val="outEnd"/>
            <c:showCatName val="1"/>
            <c:showPercent val="1"/>
            <c:separator>
</c:separator>
            <c:showLeaderLines val="1"/>
          </c:dLbls>
          <c:cat>
            <c:strRef>
              <c:f>Foglio1!$A$14:$A$19</c:f>
              <c:strCache>
                <c:ptCount val="6"/>
                <c:pt idx="0">
                  <c:v>Responsabile</c:v>
                </c:pt>
                <c:pt idx="1">
                  <c:v>Analista</c:v>
                </c:pt>
                <c:pt idx="2">
                  <c:v>Amministratore</c:v>
                </c:pt>
                <c:pt idx="3">
                  <c:v>Progettista</c:v>
                </c:pt>
                <c:pt idx="4">
                  <c:v>Programmatore</c:v>
                </c:pt>
                <c:pt idx="5">
                  <c:v>Verificatore</c:v>
                </c:pt>
              </c:strCache>
            </c:strRef>
          </c:cat>
          <c:val>
            <c:numRef>
              <c:f>Foglio1!$D$14:$D$19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15</c:v>
                </c:pt>
                <c:pt idx="3">
                  <c:v>13</c:v>
                </c:pt>
                <c:pt idx="4">
                  <c:v>15</c:v>
                </c:pt>
                <c:pt idx="5">
                  <c:v>61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style val="10"/>
  <c:chart>
    <c:autoTitleDeleted val="1"/>
    <c:plotArea>
      <c:layout/>
      <c:pieChart>
        <c:varyColors val="1"/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28/04/2016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28/04/2016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28/04/2016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28/04/2016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28/04/2016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28/04/2016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28/04/2016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28/04/2016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28/04/2016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28/04/2016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2217-6051-4F56-814D-FF82A88DF6E7}" type="datetimeFigureOut">
              <a:rPr lang="it-IT" smtClean="0"/>
              <a:pPr/>
              <a:t>28/04/2016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2217-6051-4F56-814D-FF82A88DF6E7}" type="datetimeFigureOut">
              <a:rPr lang="it-IT" smtClean="0"/>
              <a:pPr/>
              <a:t>28/04/2016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AF852-6824-45D2-9DFF-FC6D84314AA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Piano di Progetto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Seguono tutti i pie-chart del </a:t>
            </a:r>
            <a:r>
              <a:rPr lang="it-IT" dirty="0" err="1" smtClean="0"/>
              <a:t>PdP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Pian1 vs Pian2 </a:t>
            </a:r>
            <a:r>
              <a:rPr lang="it-IT" dirty="0" smtClean="0"/>
              <a:t>Codifica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Analisi Iniziale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Segnaposto contenuto 3"/>
          <p:cNvGraphicFramePr>
            <a:graphicFrameLocks/>
          </p:cNvGraphicFramePr>
          <p:nvPr/>
        </p:nvGraphicFramePr>
        <p:xfrm>
          <a:off x="395536" y="141277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co 5"/>
          <p:cNvGraphicFramePr/>
          <p:nvPr/>
        </p:nvGraphicFramePr>
        <p:xfrm>
          <a:off x="1187624" y="1340768"/>
          <a:ext cx="7344816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Codifica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/>
        </p:nvGraphicFramePr>
        <p:xfrm>
          <a:off x="899592" y="1268760"/>
          <a:ext cx="7488832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Verifica e validazione</a:t>
            </a:r>
            <a:endParaRPr lang="it-IT" dirty="0"/>
          </a:p>
        </p:txBody>
      </p:sp>
      <p:graphicFrame>
        <p:nvGraphicFramePr>
          <p:cNvPr id="5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co 3"/>
          <p:cNvGraphicFramePr/>
          <p:nvPr/>
        </p:nvGraphicFramePr>
        <p:xfrm>
          <a:off x="755576" y="1268760"/>
          <a:ext cx="777686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Preventivo fasi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/>
        </p:nvGraphicFramePr>
        <p:xfrm>
          <a:off x="539552" y="1196752"/>
          <a:ext cx="8064896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Preventivo Ruoli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/>
        </p:nvGraphicFramePr>
        <p:xfrm>
          <a:off x="467544" y="1268760"/>
          <a:ext cx="8352928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Consuntivo Analisi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Pian1 vs Pian2 </a:t>
            </a:r>
            <a:r>
              <a:rPr lang="it-IT" dirty="0" err="1" smtClean="0"/>
              <a:t>Prog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48</Words>
  <Application>Microsoft Office PowerPoint</Application>
  <PresentationFormat>Presentazione su schermo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Piano di Progetto</vt:lpstr>
      <vt:lpstr>Analisi Iniziale</vt:lpstr>
      <vt:lpstr>Progettazione</vt:lpstr>
      <vt:lpstr>Codifica</vt:lpstr>
      <vt:lpstr>Verifica e validazione</vt:lpstr>
      <vt:lpstr>Preventivo fasi</vt:lpstr>
      <vt:lpstr>Preventivo Ruoli</vt:lpstr>
      <vt:lpstr>Consuntivo Analisi</vt:lpstr>
      <vt:lpstr>Pian1 vs Pian2 Prog</vt:lpstr>
      <vt:lpstr>Pian1 vs Pian2 Codifica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Davide</dc:creator>
  <cp:lastModifiedBy>Davide</cp:lastModifiedBy>
  <cp:revision>19</cp:revision>
  <dcterms:created xsi:type="dcterms:W3CDTF">2016-01-16T15:35:09Z</dcterms:created>
  <dcterms:modified xsi:type="dcterms:W3CDTF">2016-04-28T13:43:52Z</dcterms:modified>
</cp:coreProperties>
</file>