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스파르타 코딩 클럽 node.js 6기 5조 풋살 온라인 프로젝트 발표하겠습니다. 저는 발표를 맡은 임동혁입니다.</a:t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4709a89c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4709a89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4709a89cc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 프로젝트 진행 중 발생한 트러블 슈팅들을 소개하겠습니다.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유저 인증 절차에서 보안을 강화하기 위해 access token 과 refresh token을 활용했습니다.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login API를 통해 토큰을 발급 받도록 구성하였습니다.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쿠키를 사용하는 이유는 XSS / CSRF 공격에 당할 수 있지만 리프레시 토큰은 토큰값으로 인증을 해주는 미들웨어는 없습니다.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즉, 액세스토큰을 재발급해주는 용도로만 사용되기 때문에 쿠키에 저장해도 무방하다 라고 판단해서 쿠키로 전달하도록 구현했습니다.</a:t>
            </a:r>
            <a:endParaRPr/>
          </a:p>
        </p:txBody>
      </p:sp>
      <p:sp>
        <p:nvSpPr>
          <p:cNvPr id="245" name="Google Shape;245;g304709a89cc_3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4709a89cc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Malgun Gothic"/>
              <a:buAutoNum type="arabicPeriod"/>
            </a:pPr>
            <a:r>
              <a:rPr lang="ko-KR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로그인 Request 가 들어오면 서버는 유효한 사용자인지 인증을 거칩니다.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Malgun Gothic"/>
              <a:buAutoNum type="arabicPeriod"/>
            </a:pPr>
            <a:r>
              <a:rPr lang="ko-KR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사용자 인증을 마치고 리프레시 토큰이 서버에 저장된 </a:t>
            </a:r>
            <a:r>
              <a:rPr lang="ko-KR" sz="11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tokenStorage</a:t>
            </a:r>
            <a:r>
              <a:rPr lang="ko-KR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에서 유효한지 검증을 합니다.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Malgun Gothic"/>
              <a:buAutoNum type="arabicPeriod"/>
            </a:pPr>
            <a:r>
              <a:rPr lang="ko-KR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액세스 토큰을 발급해주고 헤더로 전달합니다. (현재 json응답)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Malgun Gothic"/>
              <a:buAutoNum type="arabicPeriod"/>
            </a:pPr>
            <a:r>
              <a:rPr lang="ko-KR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전달한 액세스 토큰은 브라우저에서 로그인 이후 접속한 페이지에서 메모리에 저장되도록 하였습니다.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04709a89cc_3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4709a89c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4709a89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앞선 내용대로 구성한 이유는 다음과 같습니다.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3f21790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Roster 테이블에서 소유 선수를 조회하는 API는 테이블의 데이터의 양도 가장 많기 때문에 로우쿼리를 사용해서 원하는 데이터를 한번에 찾아오도록 개선했습니다. </a:t>
            </a:r>
            <a:endParaRPr/>
          </a:p>
        </p:txBody>
      </p:sp>
      <p:sp>
        <p:nvSpPr>
          <p:cNvPr id="292" name="Google Shape;292;g303f21790a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45cc6f5f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램덤 뽑기 기능 구현에 어려움이 있었습니다. …적용해 구현하고.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DB 부하 우려가 있던 코드를 createMany를 사용해 개선했습니다.</a:t>
            </a:r>
            <a:endParaRPr/>
          </a:p>
        </p:txBody>
      </p:sp>
      <p:sp>
        <p:nvSpPr>
          <p:cNvPr id="302" name="Google Shape;302;g3045cc6f5f4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4918963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처음 DB 스키마를 어떻게 짜는가가 많은 영향을 미쳤다.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소감. 처음 스키마, 기능을 어떻게 설계하는지에 따라서 구현 퀄리티가 좌우됨을 많이 느꼈습니다.</a:t>
            </a:r>
            <a:br>
              <a:rPr lang="ko-KR"/>
            </a:br>
            <a:r>
              <a:rPr lang="ko-KR"/>
              <a:t>초기 기획 및 설계 단계에 공을 많이 들여함을 느꼈습니다.</a:t>
            </a:r>
            <a:br>
              <a:rPr lang="ko-KR"/>
            </a:br>
            <a:r>
              <a:rPr lang="ko-KR"/>
              <a:t>이번에 프론트엔드도 구성하면서 백엔드와 어떻게 데이터를 소통하는지 경험할 수 있었습니다.</a:t>
            </a:r>
            <a:endParaRPr/>
          </a:p>
        </p:txBody>
      </p:sp>
      <p:sp>
        <p:nvSpPr>
          <p:cNvPr id="310" name="Google Shape;310;g304918963d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기획 개요, 프로젝트 설계, 시연, 트러블 슈팅 순으로 설명 드리겠습니다.</a:t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저희는 확룰 기반의 풋살 시뮬레이터를 기획했습니다.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웹 브라우저를 통해 플레이 가능하게 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게임은 객체들간의 거리를 기반으로 작동합니다. 선수간 거리, 골대와의 거리 등 거리에 따른 확률을 기반으로 풋살을 시뮬레이션해 승패를 가립니다.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뽑기를 통해서 게임에 사용할 선수를 획득해 게임에 참여할 수 있도록 했습니다.</a:t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4709a89c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프로젝트 설계 과정을 설명드리겠습니다.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 저희 프로젝트의 API명세서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저희는 30개의 API를 제작하였</a:t>
            </a:r>
            <a:r>
              <a:rPr lang="ko-KR"/>
              <a:t>습니다. 계정, 선수, 명단, 매칭, 상점 다섯가지 분야로 눠 각자 담당해 처리했습니다.</a:t>
            </a:r>
            <a:endParaRPr/>
          </a:p>
        </p:txBody>
      </p:sp>
      <p:sp>
        <p:nvSpPr>
          <p:cNvPr id="174" name="Google Shape;174;g304709a89cc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4918963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04918963d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4918963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ERD 클라우드로 ERD를 작성하였고 저희 데이터 베이스는 다음과 같이 구성하였습니다.</a:t>
            </a:r>
            <a:endParaRPr/>
          </a:p>
        </p:txBody>
      </p:sp>
      <p:sp>
        <p:nvSpPr>
          <p:cNvPr id="188" name="Google Shape;188;g304918963d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4709a89cc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wire frame 구성 입니다. 처음 등장하는 화면은 계정 생성 및 로그인 할 수 있는 창입니다.</a:t>
            </a:r>
            <a:endParaRPr/>
          </a:p>
        </p:txBody>
      </p:sp>
      <p:sp>
        <p:nvSpPr>
          <p:cNvPr id="195" name="Google Shape;195;g304709a89cc_3_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4709a89cc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 성공시 API를 작동시킬 수 있는 버튼과 API에 필요한 리퀘스트 입력박스, 응답 박스로 이뤄져있습니다.</a:t>
            </a:r>
            <a:endParaRPr/>
          </a:p>
        </p:txBody>
      </p:sp>
      <p:sp>
        <p:nvSpPr>
          <p:cNvPr id="214" name="Google Shape;214;g304709a89cc_3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45cc6f5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게임 로직을 설명드리겠습니다.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 게임은 풋살 시뮬레이터 게임입니다.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캐릭터의 스테이터스와 각 선수 간의 거리에 비례해 행동 성공 확률이 계산되는 것이 특징입니다.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[[ppt 내용을 통해 (행동)에 대해 마저 설명.]]</a:t>
            </a:r>
            <a:endParaRPr/>
          </a:p>
        </p:txBody>
      </p:sp>
      <p:sp>
        <p:nvSpPr>
          <p:cNvPr id="232" name="Google Shape;232;g3045cc6f5f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0" y="0"/>
            <a:ext cx="12192000" cy="687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2117574"/>
            <a:ext cx="121920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>
                <a:solidFill>
                  <a:srgbClr val="3F3F3F"/>
                </a:solidFill>
              </a:rPr>
              <a:t>Team : 과제 물리치고 5조</a:t>
            </a:r>
            <a:endParaRPr sz="17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Member : </a:t>
            </a:r>
            <a:r>
              <a:rPr lang="ko-KR" sz="2400">
                <a:solidFill>
                  <a:srgbClr val="3F3F3F"/>
                </a:solidFill>
              </a:rPr>
              <a:t>윤수빈, 조웅상, 서리하, 최강현, 임동혁</a:t>
            </a:r>
            <a:endParaRPr b="0" i="0" sz="4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3655645"/>
            <a:ext cx="12192000" cy="888075"/>
          </a:xfrm>
          <a:prstGeom prst="rect">
            <a:avLst/>
          </a:prstGeom>
          <a:solidFill>
            <a:srgbClr val="222A35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</a:rPr>
              <a:t>풋살 온라인 프로젝트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0" y="0"/>
            <a:ext cx="12192000" cy="687902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0" y="2117587"/>
            <a:ext cx="12192000" cy="130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Team 5 Sparta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Futsal Manager</a:t>
            </a:r>
            <a:endParaRPr b="0" i="0" sz="4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0" y="3655645"/>
            <a:ext cx="12192000" cy="888075"/>
          </a:xfrm>
          <a:prstGeom prst="rect">
            <a:avLst/>
          </a:prstGeom>
          <a:solidFill>
            <a:srgbClr val="222A35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기획 명세서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0" y="0"/>
            <a:ext cx="12192000" cy="687902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2095500" y="571500"/>
            <a:ext cx="9982200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0" y="0"/>
            <a:ext cx="1960775" cy="6858000"/>
          </a:xfrm>
          <a:prstGeom prst="rect">
            <a:avLst/>
          </a:prstGeom>
          <a:solidFill>
            <a:srgbClr val="222A35">
              <a:alpha val="8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0" y="0"/>
            <a:ext cx="12192000" cy="687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96716" y="70338"/>
            <a:ext cx="52753" cy="55391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246185" y="70392"/>
            <a:ext cx="8464182" cy="553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/>
          <p:nvPr/>
        </p:nvSpPr>
        <p:spPr>
          <a:xfrm>
            <a:off x="0" y="694591"/>
            <a:ext cx="12192000" cy="5661759"/>
          </a:xfrm>
          <a:prstGeom prst="rect">
            <a:avLst/>
          </a:prstGeom>
          <a:solidFill>
            <a:srgbClr val="222A35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0" y="0"/>
            <a:ext cx="12192000" cy="687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idx="1" type="body"/>
          </p:nvPr>
        </p:nvSpPr>
        <p:spPr>
          <a:xfrm>
            <a:off x="2095500" y="571500"/>
            <a:ext cx="9982200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0" y="0"/>
            <a:ext cx="1960775" cy="6858000"/>
          </a:xfrm>
          <a:prstGeom prst="rect">
            <a:avLst/>
          </a:prstGeom>
          <a:solidFill>
            <a:srgbClr val="222A35">
              <a:alpha val="8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0" y="0"/>
            <a:ext cx="12192000" cy="687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96716" y="70338"/>
            <a:ext cx="52753" cy="55391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46185" y="70392"/>
            <a:ext cx="8464182" cy="553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0" y="694591"/>
            <a:ext cx="12192000" cy="5661759"/>
          </a:xfrm>
          <a:prstGeom prst="rect">
            <a:avLst/>
          </a:prstGeom>
          <a:solidFill>
            <a:srgbClr val="222A35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soobin.store:3333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velog.io/@medi145/Futsal-Manager-Refresh-Token-Access-Token#3-2-2-%EC%9A%94%EC%B2%AD-%EB%B0%A9%EC%8B%9D%EC%97%90-%EB%8C%80%ED%95%9C-%EC%A0%95%EB%A6%AC:~:text=%EB%A1%9C%EA%B7%B8%EC%9D%B8%20Request%20%EA%B0%80,%EB%A9%94%EB%AA%A8%EB%A6%AC%EC%97%90%20%EC%A0%80%EC%9E%A5%EB%90%98%EB%8F%84%EB%A1%9D%20%ED%95%98%EC%98%80%EC%8A%B5%EB%8B%88%EB%8B%A4.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velog.io/@medi145/Futsal-Manager-Refresh-Token-Access-Token#3-2-2-%EC%9A%94%EC%B2%AD-%EB%B0%A9%EC%8B%9D%EC%97%90-%EB%8C%80%ED%95%9C-%EC%A0%95%EB%A6%AC:~:text=Fetch()%20%EB%A5%BC%20%ED%86%B5%ED%95%B4,API%20%EC%9A%94%EC%B2%AD%EC%9D%84%20%ED%95%A9%EB%8B%88%EB%8B%A4.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otion.so/teamsparta/27cca30c7fa440528748ca98d84f8d5b?v=8d4b4bebabc44bcc85e822cbb9ae2274&amp;pvs=4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otion.so/teamsparta/27cca30c7fa440528748ca98d84f8d5b?v=8d4b4bebabc44bcc85e822cbb9ae2274&amp;pvs=4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246185" y="70392"/>
            <a:ext cx="846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3</a:t>
            </a:r>
            <a:r>
              <a:rPr lang="ko-KR">
                <a:solidFill>
                  <a:srgbClr val="595959"/>
                </a:solidFill>
              </a:rPr>
              <a:t>. 구동</a:t>
            </a:r>
            <a:br>
              <a:rPr lang="ko-KR"/>
            </a:br>
            <a:r>
              <a:rPr lang="ko-KR" sz="1600"/>
              <a:t>3-1</a:t>
            </a:r>
            <a:r>
              <a:rPr lang="ko-KR" sz="1600"/>
              <a:t>. 시연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643600" y="1275050"/>
            <a:ext cx="6994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주소 : </a:t>
            </a:r>
            <a:r>
              <a:rPr lang="ko-KR" sz="28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http://soobin.store:3333/</a:t>
            </a:r>
            <a:endParaRPr sz="2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영상 링크 : </a:t>
            </a:r>
            <a:endParaRPr sz="2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246185" y="70392"/>
            <a:ext cx="8464182" cy="553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4. </a:t>
            </a:r>
            <a:r>
              <a:rPr lang="ko-KR">
                <a:solidFill>
                  <a:srgbClr val="595959"/>
                </a:solidFill>
              </a:rPr>
              <a:t>Trouble Shooting</a:t>
            </a:r>
            <a:br>
              <a:rPr lang="ko-KR"/>
            </a:br>
            <a:r>
              <a:rPr lang="ko-KR" sz="1600"/>
              <a:t>4-1. Access Token &amp; Refresh Token</a:t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855785" y="1659119"/>
            <a:ext cx="1139700" cy="3704700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5406772" y="1659119"/>
            <a:ext cx="1139700" cy="37047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Login API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246186" y="863470"/>
            <a:ext cx="29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●"/>
            </a:pPr>
            <a:r>
              <a:rPr b="0" i="0" lang="ko-KR" sz="2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로그인 </a:t>
            </a:r>
            <a:endParaRPr b="0" i="0" sz="2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8076200" y="1043525"/>
            <a:ext cx="388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D8D8D8"/>
                </a:solidFill>
              </a:rPr>
              <a:t>자세한 로그인 절차 및 코드는 아래 링크 참고</a:t>
            </a:r>
            <a:endParaRPr>
              <a:solidFill>
                <a:srgbClr val="D8D8D8"/>
              </a:solidFill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3"/>
              </a:rPr>
              <a:t>로그인 인증 절차</a:t>
            </a:r>
            <a:endParaRPr>
              <a:solidFill>
                <a:srgbClr val="D8D8D8"/>
              </a:solidFill>
            </a:endParaRPr>
          </a:p>
        </p:txBody>
      </p:sp>
      <p:cxnSp>
        <p:nvCxnSpPr>
          <p:cNvPr id="252" name="Google Shape;252;p35"/>
          <p:cNvCxnSpPr/>
          <p:nvPr/>
        </p:nvCxnSpPr>
        <p:spPr>
          <a:xfrm>
            <a:off x="1995339" y="2203245"/>
            <a:ext cx="3411300" cy="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35"/>
          <p:cNvSpPr txBox="1"/>
          <p:nvPr/>
        </p:nvSpPr>
        <p:spPr>
          <a:xfrm>
            <a:off x="3086279" y="1941650"/>
            <a:ext cx="1431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로그인 요청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7870800" y="2490734"/>
            <a:ext cx="1139700" cy="2041500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35"/>
          <p:cNvCxnSpPr/>
          <p:nvPr/>
        </p:nvCxnSpPr>
        <p:spPr>
          <a:xfrm>
            <a:off x="6551225" y="2877125"/>
            <a:ext cx="1330200" cy="0"/>
          </a:xfrm>
          <a:prstGeom prst="straightConnector1">
            <a:avLst/>
          </a:prstGeom>
          <a:noFill/>
          <a:ln cap="flat" cmpd="sng" w="19050">
            <a:solidFill>
              <a:srgbClr val="B3C6E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p35"/>
          <p:cNvSpPr txBox="1"/>
          <p:nvPr/>
        </p:nvSpPr>
        <p:spPr>
          <a:xfrm>
            <a:off x="6455225" y="2615525"/>
            <a:ext cx="152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토큰 검증 요청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6556181" y="3210450"/>
            <a:ext cx="132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토큰 확인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35"/>
          <p:cNvCxnSpPr>
            <a:stCxn id="254" idx="1"/>
            <a:endCxn id="249" idx="3"/>
          </p:cNvCxnSpPr>
          <p:nvPr/>
        </p:nvCxnSpPr>
        <p:spPr>
          <a:xfrm rot="10800000">
            <a:off x="6546600" y="3511484"/>
            <a:ext cx="1324200" cy="0"/>
          </a:xfrm>
          <a:prstGeom prst="straightConnector1">
            <a:avLst/>
          </a:prstGeom>
          <a:noFill/>
          <a:ln cap="flat" cmpd="sng" w="19050">
            <a:solidFill>
              <a:srgbClr val="833C0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9" name="Google Shape;259;p35"/>
          <p:cNvCxnSpPr/>
          <p:nvPr/>
        </p:nvCxnSpPr>
        <p:spPr>
          <a:xfrm rot="10800000">
            <a:off x="6551300" y="4197325"/>
            <a:ext cx="1320300" cy="0"/>
          </a:xfrm>
          <a:prstGeom prst="straightConnector1">
            <a:avLst/>
          </a:prstGeom>
          <a:noFill/>
          <a:ln cap="flat" cmpd="sng" w="19050">
            <a:solidFill>
              <a:srgbClr val="B3C6E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0" name="Google Shape;260;p35"/>
          <p:cNvSpPr txBox="1"/>
          <p:nvPr/>
        </p:nvSpPr>
        <p:spPr>
          <a:xfrm>
            <a:off x="6340702" y="3935725"/>
            <a:ext cx="183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만료 시, 재발급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35"/>
          <p:cNvCxnSpPr/>
          <p:nvPr/>
        </p:nvCxnSpPr>
        <p:spPr>
          <a:xfrm rot="10800000">
            <a:off x="1995472" y="4793863"/>
            <a:ext cx="3411300" cy="0"/>
          </a:xfrm>
          <a:prstGeom prst="straightConnector1">
            <a:avLst/>
          </a:prstGeom>
          <a:noFill/>
          <a:ln cap="flat" cmpd="sng" w="19050">
            <a:solidFill>
              <a:srgbClr val="B3C6E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2" name="Google Shape;262;p35"/>
          <p:cNvSpPr txBox="1"/>
          <p:nvPr/>
        </p:nvSpPr>
        <p:spPr>
          <a:xfrm>
            <a:off x="2374528" y="4532225"/>
            <a:ext cx="2855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쿠키 갱신 및 발급 / 액세스 토큰 발급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/>
          <p:nvPr/>
        </p:nvSpPr>
        <p:spPr>
          <a:xfrm>
            <a:off x="855785" y="1659119"/>
            <a:ext cx="1139700" cy="3704700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6120547" y="4042531"/>
            <a:ext cx="1139700" cy="13212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cxnSp>
        <p:nvCxnSpPr>
          <p:cNvPr id="269" name="Google Shape;269;p36"/>
          <p:cNvCxnSpPr/>
          <p:nvPr/>
        </p:nvCxnSpPr>
        <p:spPr>
          <a:xfrm>
            <a:off x="2008800" y="4230125"/>
            <a:ext cx="4111500" cy="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0" name="Google Shape;270;p36"/>
          <p:cNvSpPr txBox="1"/>
          <p:nvPr/>
        </p:nvSpPr>
        <p:spPr>
          <a:xfrm>
            <a:off x="1913710" y="1883175"/>
            <a:ext cx="149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API 요청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6120546" y="1658473"/>
            <a:ext cx="1139700" cy="21297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Refresh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36"/>
          <p:cNvCxnSpPr/>
          <p:nvPr/>
        </p:nvCxnSpPr>
        <p:spPr>
          <a:xfrm rot="10800000">
            <a:off x="1998846" y="3187448"/>
            <a:ext cx="4121700" cy="0"/>
          </a:xfrm>
          <a:prstGeom prst="straightConnector1">
            <a:avLst/>
          </a:prstGeom>
          <a:noFill/>
          <a:ln cap="flat" cmpd="sng" w="1905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3" name="Google Shape;273;p36"/>
          <p:cNvSpPr txBox="1"/>
          <p:nvPr/>
        </p:nvSpPr>
        <p:spPr>
          <a:xfrm>
            <a:off x="2180252" y="2925025"/>
            <a:ext cx="3755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액세스 토큰 재발급 혹은 만료로 강제 로그아웃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2868597" y="3980450"/>
            <a:ext cx="2313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기존 API 요청으로 다시 요청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36"/>
          <p:cNvCxnSpPr/>
          <p:nvPr/>
        </p:nvCxnSpPr>
        <p:spPr>
          <a:xfrm rot="10800000">
            <a:off x="1988947" y="5035903"/>
            <a:ext cx="4131600" cy="0"/>
          </a:xfrm>
          <a:prstGeom prst="straightConnector1">
            <a:avLst/>
          </a:prstGeom>
          <a:noFill/>
          <a:ln cap="flat" cmpd="sng" w="19050">
            <a:solidFill>
              <a:srgbClr val="B3C6E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6" name="Google Shape;276;p36"/>
          <p:cNvSpPr txBox="1"/>
          <p:nvPr/>
        </p:nvSpPr>
        <p:spPr>
          <a:xfrm>
            <a:off x="2921874" y="4747325"/>
            <a:ext cx="2107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API 요청에 따른 응답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3405916" y="1829984"/>
            <a:ext cx="1139700" cy="629400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인증 필요 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/>
          </a:p>
        </p:txBody>
      </p:sp>
      <p:cxnSp>
        <p:nvCxnSpPr>
          <p:cNvPr id="278" name="Google Shape;278;p36"/>
          <p:cNvCxnSpPr>
            <a:stCxn id="277" idx="3"/>
          </p:cNvCxnSpPr>
          <p:nvPr/>
        </p:nvCxnSpPr>
        <p:spPr>
          <a:xfrm>
            <a:off x="4545616" y="2144684"/>
            <a:ext cx="1560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9" name="Google Shape;279;p36"/>
          <p:cNvSpPr txBox="1"/>
          <p:nvPr/>
        </p:nvSpPr>
        <p:spPr>
          <a:xfrm>
            <a:off x="4348981" y="1883163"/>
            <a:ext cx="195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액세스 검증 요청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36"/>
          <p:cNvCxnSpPr>
            <a:endCxn id="277" idx="1"/>
          </p:cNvCxnSpPr>
          <p:nvPr/>
        </p:nvCxnSpPr>
        <p:spPr>
          <a:xfrm>
            <a:off x="2008816" y="2144684"/>
            <a:ext cx="1397100" cy="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1" name="Google Shape;281;p36"/>
          <p:cNvSpPr txBox="1"/>
          <p:nvPr/>
        </p:nvSpPr>
        <p:spPr>
          <a:xfrm>
            <a:off x="246186" y="863470"/>
            <a:ext cx="29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●"/>
            </a:pPr>
            <a:r>
              <a:rPr lang="ko-KR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API 요청 </a:t>
            </a:r>
            <a:endParaRPr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246185" y="70392"/>
            <a:ext cx="8464182" cy="553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4. </a:t>
            </a:r>
            <a:r>
              <a:rPr lang="ko-KR">
                <a:solidFill>
                  <a:srgbClr val="595959"/>
                </a:solidFill>
              </a:rPr>
              <a:t>Trouble Shooting</a:t>
            </a:r>
            <a:br>
              <a:rPr lang="ko-KR"/>
            </a:br>
            <a:r>
              <a:rPr lang="ko-KR" sz="1600"/>
              <a:t>4-1. Access Token &amp; Refresh Token</a:t>
            </a:r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8076200" y="1043525"/>
            <a:ext cx="388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D8D8D8"/>
                </a:solidFill>
              </a:rPr>
              <a:t>자세한 API 요청 절차 및 코드는 아래 링크 참고</a:t>
            </a:r>
            <a:endParaRPr>
              <a:solidFill>
                <a:srgbClr val="D8D8D8"/>
              </a:solidFill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3"/>
              </a:rPr>
              <a:t>API 요청 인증 절차</a:t>
            </a:r>
            <a:endParaRPr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246185" y="70392"/>
            <a:ext cx="846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4. </a:t>
            </a:r>
            <a:r>
              <a:rPr lang="ko-KR">
                <a:solidFill>
                  <a:srgbClr val="595959"/>
                </a:solidFill>
              </a:rPr>
              <a:t>Trouble Shooting</a:t>
            </a:r>
            <a:br>
              <a:rPr lang="ko-KR"/>
            </a:br>
            <a:r>
              <a:rPr lang="ko-KR" sz="1600"/>
              <a:t>4-1. Access Token &amp; Refresh Token</a:t>
            </a:r>
            <a:endParaRPr/>
          </a:p>
        </p:txBody>
      </p:sp>
      <p:sp>
        <p:nvSpPr>
          <p:cNvPr id="289" name="Google Shape;289;p37"/>
          <p:cNvSpPr txBox="1"/>
          <p:nvPr/>
        </p:nvSpPr>
        <p:spPr>
          <a:xfrm>
            <a:off x="339925" y="1018150"/>
            <a:ext cx="115728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Char char="●"/>
            </a:pPr>
            <a:r>
              <a:rPr lang="ko-KR" sz="1600">
                <a:solidFill>
                  <a:srgbClr val="F2F2F2"/>
                </a:solidFill>
              </a:rPr>
              <a:t>문제점</a:t>
            </a:r>
            <a:endParaRPr sz="1600">
              <a:solidFill>
                <a:srgbClr val="F2F2F2"/>
              </a:solidFill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Char char="-"/>
            </a:pPr>
            <a:r>
              <a:rPr lang="ko-KR">
                <a:solidFill>
                  <a:srgbClr val="F2F2F2"/>
                </a:solidFill>
              </a:rPr>
              <a:t>Access Token는 탈취 위험이 있어 보안이 미흡함.</a:t>
            </a:r>
            <a:endParaRPr sz="1600"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액세스 토큰과 리프레시 토큰의 저장 위치와 전달 방법에 대해 고민.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Refresh Token이 유효하지 않을 때 접근을 거부하지 못하는 문제.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다른 브라우저로 이동해도 토큰이 유지되도록 고민함.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DB와 유저 쿠키 Refresh Token의 만료 기한이 일치하지 않는 문제.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F2F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Char char="●"/>
            </a:pPr>
            <a:r>
              <a:rPr lang="ko-KR" sz="1600">
                <a:solidFill>
                  <a:srgbClr val="F2F2F2"/>
                </a:solidFill>
              </a:rPr>
              <a:t>해결 방안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XSS / CSRF 공격에 대응하여 최대한 </a:t>
            </a:r>
            <a:r>
              <a:rPr lang="ko-KR">
                <a:solidFill>
                  <a:srgbClr val="F2F2F2"/>
                </a:solidFill>
              </a:rPr>
              <a:t>Access Token</a:t>
            </a:r>
            <a:r>
              <a:rPr lang="ko-KR">
                <a:solidFill>
                  <a:srgbClr val="F2F2F2"/>
                </a:solidFill>
              </a:rPr>
              <a:t>의 생명주기를 짧게 함.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Refresh Token</a:t>
            </a:r>
            <a:r>
              <a:rPr lang="ko-KR">
                <a:solidFill>
                  <a:srgbClr val="F2F2F2"/>
                </a:solidFill>
              </a:rPr>
              <a:t>은 </a:t>
            </a:r>
            <a:r>
              <a:rPr lang="ko-KR">
                <a:solidFill>
                  <a:srgbClr val="F2F2F2"/>
                </a:solidFill>
              </a:rPr>
              <a:t>Access Token</a:t>
            </a:r>
            <a:r>
              <a:rPr lang="ko-KR">
                <a:solidFill>
                  <a:srgbClr val="F2F2F2"/>
                </a:solidFill>
              </a:rPr>
              <a:t>을 재발급하는 용도로만 사용하여 탈취 리스크를 제거.</a:t>
            </a:r>
            <a:br>
              <a:rPr lang="ko-KR">
                <a:solidFill>
                  <a:srgbClr val="F2F2F2"/>
                </a:solidFill>
              </a:rPr>
            </a:br>
            <a:r>
              <a:rPr lang="ko-KR">
                <a:solidFill>
                  <a:srgbClr val="F2F2F2"/>
                </a:solidFill>
              </a:rPr>
              <a:t>=&gt; </a:t>
            </a:r>
            <a:r>
              <a:rPr lang="ko-KR">
                <a:solidFill>
                  <a:srgbClr val="F2F2F2"/>
                </a:solidFill>
              </a:rPr>
              <a:t>Access Token</a:t>
            </a:r>
            <a:r>
              <a:rPr lang="ko-KR">
                <a:solidFill>
                  <a:srgbClr val="F2F2F2"/>
                </a:solidFill>
              </a:rPr>
              <a:t>은 메모리, </a:t>
            </a:r>
            <a:r>
              <a:rPr lang="ko-KR">
                <a:solidFill>
                  <a:srgbClr val="F2F2F2"/>
                </a:solidFill>
              </a:rPr>
              <a:t>Refresh Token</a:t>
            </a:r>
            <a:r>
              <a:rPr lang="ko-KR">
                <a:solidFill>
                  <a:srgbClr val="F2F2F2"/>
                </a:solidFill>
              </a:rPr>
              <a:t>은 쿠키로 발급.</a:t>
            </a:r>
            <a:endParaRPr>
              <a:solidFill>
                <a:srgbClr val="F2F2F2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2F2F2"/>
                </a:solidFill>
              </a:rPr>
              <a:t>=&gt; 인증이 필요하면 액세스 토큰을 헤더로 전달하고 쿠키를 보내는 방향 채택.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다른 브라우저 이동 전 로컬스토리지에 저장하고 이동 완료 후 메모리에 다시 저장 후 로컬 스토리지를 비워 브라우저 이동에 대응함.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쿠키는 토큰 DB</a:t>
            </a:r>
            <a:r>
              <a:rPr lang="ko-KR">
                <a:solidFill>
                  <a:srgbClr val="F2F2F2"/>
                </a:solidFill>
              </a:rPr>
              <a:t>에 저장된 Refresh Token의 만료기한(exp)을 가져와서 현재 시간으로 계산하는 과정으로 만료를 확인.</a:t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246185" y="70392"/>
            <a:ext cx="846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4. Trouble Shooting</a:t>
            </a:r>
            <a:br>
              <a:rPr lang="ko-KR"/>
            </a:br>
            <a:r>
              <a:rPr lang="ko-KR" sz="1600"/>
              <a:t>4-2. 선수 호출 API</a:t>
            </a:r>
            <a:endParaRPr b="1" sz="1600"/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25" y="3724375"/>
            <a:ext cx="4887401" cy="26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 txBox="1"/>
          <p:nvPr/>
        </p:nvSpPr>
        <p:spPr>
          <a:xfrm>
            <a:off x="318825" y="889225"/>
            <a:ext cx="58497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Char char="●"/>
            </a:pPr>
            <a:r>
              <a:rPr lang="ko-KR">
                <a:solidFill>
                  <a:srgbClr val="F2F2F2"/>
                </a:solidFill>
              </a:rPr>
              <a:t>호출 빈도 높은 API 개선 문제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보유한 선수 전체를 조회하는 API는 테이블 데이터가 많아 응답 속도 저하를 우려해 성능적으로 개선할 수 있는 방안에 대해 고민함.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prisma를 사용할 경우 값을 호출한 뒤 처리가 한번 더 필요했던 중복 선수 확인 코드를 개선함.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Char char="●"/>
            </a:pPr>
            <a:r>
              <a:rPr lang="ko-KR">
                <a:solidFill>
                  <a:srgbClr val="F2F2F2"/>
                </a:solidFill>
              </a:rPr>
              <a:t>해결 방법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해당 코드를 RawQuery로 작성하여 쿼리 연산으로 한번에 처리되도록 함.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player 테이블과 roster 테이블을 조인해 중복선수를 그룹핑해 중복 선수를 카운트한다.</a:t>
            </a:r>
            <a:endParaRPr>
              <a:solidFill>
                <a:srgbClr val="F2F2F2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125" y="725450"/>
            <a:ext cx="4887399" cy="29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/>
          <p:nvPr/>
        </p:nvSpPr>
        <p:spPr>
          <a:xfrm>
            <a:off x="9572475" y="2071025"/>
            <a:ext cx="203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rgbClr val="F2F2F2"/>
                </a:solidFill>
              </a:rPr>
              <a:t>개선 전</a:t>
            </a:r>
            <a:endParaRPr b="1" sz="2300">
              <a:solidFill>
                <a:srgbClr val="F2F2F2"/>
              </a:solidFill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9572475" y="4485500"/>
            <a:ext cx="203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rgbClr val="F2F2F2"/>
                </a:solidFill>
              </a:rPr>
              <a:t>개선 후</a:t>
            </a:r>
            <a:endParaRPr b="1" sz="23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246185" y="70392"/>
            <a:ext cx="846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4. Trouble Shooting</a:t>
            </a:r>
            <a:br>
              <a:rPr lang="ko-KR"/>
            </a:br>
            <a:r>
              <a:rPr lang="ko-KR" sz="1600"/>
              <a:t>4-2. 게임 기록 테이블 구성</a:t>
            </a:r>
            <a:endParaRPr b="1" sz="1600"/>
          </a:p>
        </p:txBody>
      </p:sp>
      <p:pic>
        <p:nvPicPr>
          <p:cNvPr id="305" name="Google Shape;305;p39"/>
          <p:cNvPicPr preferRelativeResize="0"/>
          <p:nvPr/>
        </p:nvPicPr>
        <p:blipFill rotWithShape="1">
          <a:blip r:embed="rId3">
            <a:alphaModFix/>
          </a:blip>
          <a:srcRect b="10682" l="0" r="0" t="0"/>
          <a:stretch/>
        </p:blipFill>
        <p:spPr>
          <a:xfrm>
            <a:off x="7386625" y="798600"/>
            <a:ext cx="4316600" cy="26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9"/>
          <p:cNvPicPr preferRelativeResize="0"/>
          <p:nvPr/>
        </p:nvPicPr>
        <p:blipFill rotWithShape="1">
          <a:blip r:embed="rId4">
            <a:alphaModFix/>
          </a:blip>
          <a:srcRect b="14908" l="0" r="0" t="0"/>
          <a:stretch/>
        </p:blipFill>
        <p:spPr>
          <a:xfrm>
            <a:off x="7901800" y="3534300"/>
            <a:ext cx="4155075" cy="270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 txBox="1"/>
          <p:nvPr/>
        </p:nvSpPr>
        <p:spPr>
          <a:xfrm>
            <a:off x="246175" y="1209300"/>
            <a:ext cx="62262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Char char="●"/>
            </a:pPr>
            <a:r>
              <a:rPr lang="ko-KR">
                <a:solidFill>
                  <a:srgbClr val="F2F2F2"/>
                </a:solidFill>
              </a:rPr>
              <a:t>가챠 로직 </a:t>
            </a:r>
            <a:r>
              <a:rPr lang="ko-KR">
                <a:solidFill>
                  <a:srgbClr val="F2F2F2"/>
                </a:solidFill>
              </a:rPr>
              <a:t>구현 문제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create를 </a:t>
            </a:r>
            <a:r>
              <a:rPr lang="ko-KR">
                <a:solidFill>
                  <a:srgbClr val="F2F2F2"/>
                </a:solidFill>
              </a:rPr>
              <a:t>통해 뽑기 등장 목록을 등록하고 랜덤하게 뽑는 기능 구현에 어려움 있었음.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create를 for문을 통해 동작시키고 있어 DB 부하의 위험이 있었음.</a:t>
            </a:r>
            <a:endParaRPr>
              <a:solidFill>
                <a:srgbClr val="F2F2F2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Char char="●"/>
            </a:pPr>
            <a:r>
              <a:rPr lang="ko-KR">
                <a:solidFill>
                  <a:srgbClr val="F2F2F2"/>
                </a:solidFill>
              </a:rPr>
              <a:t>해결 방법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선수 DB에서 인덱스번호를 랜덤추출로 부여 로직 적용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createMany를 </a:t>
            </a:r>
            <a:r>
              <a:rPr lang="ko-KR">
                <a:solidFill>
                  <a:srgbClr val="F2F2F2"/>
                </a:solidFill>
              </a:rPr>
              <a:t>사용해서 로직을 개선함.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246185" y="70392"/>
            <a:ext cx="846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4. Trouble Shooting</a:t>
            </a:r>
            <a:br>
              <a:rPr lang="ko-KR"/>
            </a:br>
            <a:r>
              <a:rPr lang="ko-KR" sz="1600"/>
              <a:t>4-3. </a:t>
            </a:r>
            <a:r>
              <a:rPr lang="ko-KR" sz="1600"/>
              <a:t>게임 기록 테이블 구성</a:t>
            </a:r>
            <a:endParaRPr b="1" sz="1600"/>
          </a:p>
        </p:txBody>
      </p:sp>
      <p:sp>
        <p:nvSpPr>
          <p:cNvPr id="313" name="Google Shape;313;p40"/>
          <p:cNvSpPr txBox="1"/>
          <p:nvPr/>
        </p:nvSpPr>
        <p:spPr>
          <a:xfrm>
            <a:off x="300675" y="850800"/>
            <a:ext cx="64110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Char char="●"/>
            </a:pPr>
            <a:r>
              <a:rPr lang="ko-KR">
                <a:solidFill>
                  <a:srgbClr val="F2F2F2"/>
                </a:solidFill>
              </a:rPr>
              <a:t>게임 기록 테이블 구성 문제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게임 기록 테이블에 참가한 유저들과 승패 결과를 기록하고자 함.</a:t>
            </a:r>
            <a:endParaRPr>
              <a:solidFill>
                <a:srgbClr val="F2F2F2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-"/>
            </a:pPr>
            <a:r>
              <a:rPr lang="ko-KR">
                <a:solidFill>
                  <a:srgbClr val="F2F2F2"/>
                </a:solidFill>
              </a:rPr>
              <a:t>게임 기록 테이블에 AccountId 라는 고유키가 여러번 들어갈 수 있게 하는 방법을 고민함.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Char char="●"/>
            </a:pPr>
            <a:r>
              <a:rPr lang="ko-KR">
                <a:solidFill>
                  <a:srgbClr val="F2F2F2"/>
                </a:solidFill>
              </a:rPr>
              <a:t>해결 방법</a:t>
            </a:r>
            <a:br>
              <a:rPr lang="ko-KR">
                <a:solidFill>
                  <a:srgbClr val="F2F2F2"/>
                </a:solidFill>
              </a:rPr>
            </a:br>
            <a:r>
              <a:rPr lang="ko-KR">
                <a:solidFill>
                  <a:srgbClr val="F2F2F2"/>
                </a:solidFill>
              </a:rPr>
              <a:t>GameRecord 테이블과 Account 테이블 사이에 결과를 저장하는 테이블을 두는 것으로 1:N:M:1 형태를 구성함.</a:t>
            </a:r>
            <a:endParaRPr>
              <a:solidFill>
                <a:srgbClr val="F2F2F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575" y="1208511"/>
            <a:ext cx="4864650" cy="404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160025" y="571500"/>
            <a:ext cx="69402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73D48"/>
              </a:buClr>
              <a:buSzPts val="2400"/>
              <a:buChar char="●"/>
            </a:pPr>
            <a:r>
              <a:rPr lang="ko-KR" sz="2400">
                <a:solidFill>
                  <a:srgbClr val="373D48"/>
                </a:solidFill>
              </a:rPr>
              <a:t>기획 개요</a:t>
            </a:r>
            <a:endParaRPr sz="2400">
              <a:solidFill>
                <a:srgbClr val="373D4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D48"/>
              </a:buClr>
              <a:buSzPts val="2400"/>
              <a:buChar char="●"/>
            </a:pPr>
            <a:r>
              <a:rPr lang="ko-KR" sz="2400">
                <a:solidFill>
                  <a:srgbClr val="373D48"/>
                </a:solidFill>
              </a:rPr>
              <a:t>프로젝트 설계</a:t>
            </a:r>
            <a:endParaRPr sz="2400">
              <a:solidFill>
                <a:srgbClr val="373D48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73D48"/>
              </a:buClr>
              <a:buSzPts val="2400"/>
              <a:buChar char="○"/>
            </a:pPr>
            <a:r>
              <a:rPr lang="ko-KR" sz="2400">
                <a:solidFill>
                  <a:srgbClr val="373D48"/>
                </a:solidFill>
              </a:rPr>
              <a:t>API 명세서</a:t>
            </a:r>
            <a:endParaRPr sz="2400">
              <a:solidFill>
                <a:srgbClr val="373D48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73D48"/>
              </a:buClr>
              <a:buSzPts val="2400"/>
              <a:buChar char="○"/>
            </a:pPr>
            <a:r>
              <a:rPr lang="ko-KR" sz="2400">
                <a:solidFill>
                  <a:srgbClr val="373D48"/>
                </a:solidFill>
              </a:rPr>
              <a:t>Entity Relationship Diagram (ERD)</a:t>
            </a:r>
            <a:endParaRPr sz="2400">
              <a:solidFill>
                <a:srgbClr val="373D48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73D48"/>
              </a:buClr>
              <a:buSzPts val="2400"/>
              <a:buChar char="○"/>
            </a:pPr>
            <a:r>
              <a:rPr lang="ko-KR" sz="2400">
                <a:solidFill>
                  <a:srgbClr val="373D48"/>
                </a:solidFill>
              </a:rPr>
              <a:t>Wire Frame</a:t>
            </a:r>
            <a:endParaRPr sz="2400">
              <a:solidFill>
                <a:srgbClr val="373D48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73D48"/>
              </a:buClr>
              <a:buSzPts val="2400"/>
              <a:buChar char="○"/>
            </a:pPr>
            <a:r>
              <a:rPr lang="ko-KR" sz="2400">
                <a:solidFill>
                  <a:srgbClr val="373D48"/>
                </a:solidFill>
              </a:rPr>
              <a:t>게임 구동</a:t>
            </a:r>
            <a:endParaRPr sz="2400">
              <a:solidFill>
                <a:srgbClr val="373D4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73D48"/>
              </a:buClr>
              <a:buSzPts val="2400"/>
              <a:buChar char="●"/>
            </a:pPr>
            <a:r>
              <a:rPr lang="ko-KR" sz="2400">
                <a:solidFill>
                  <a:srgbClr val="373D48"/>
                </a:solidFill>
              </a:rPr>
              <a:t>시연</a:t>
            </a:r>
            <a:endParaRPr sz="2400">
              <a:solidFill>
                <a:srgbClr val="373D4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73D48"/>
              </a:buClr>
              <a:buSzPts val="2400"/>
              <a:buChar char="●"/>
            </a:pPr>
            <a:r>
              <a:rPr lang="ko-KR" sz="2400">
                <a:solidFill>
                  <a:srgbClr val="373D48"/>
                </a:solidFill>
              </a:rPr>
              <a:t>Trouble Shooting</a:t>
            </a:r>
            <a:endParaRPr sz="2400">
              <a:solidFill>
                <a:srgbClr val="373D4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371475" y="1209675"/>
            <a:ext cx="99588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00"/>
              <a:buFont typeface="Arial"/>
              <a:buChar char="•"/>
            </a:pPr>
            <a:r>
              <a:rPr lang="ko-KR" sz="2300">
                <a:solidFill>
                  <a:srgbClr val="F2F2F2"/>
                </a:solidFill>
              </a:rPr>
              <a:t>Futsal Manager</a:t>
            </a:r>
            <a:endParaRPr b="0" i="0" sz="23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Noto Sans Symbols"/>
              <a:buChar char="⮚"/>
            </a:pPr>
            <a:r>
              <a:rPr lang="ko-KR" sz="2100">
                <a:solidFill>
                  <a:srgbClr val="F2F2F2"/>
                </a:solidFill>
              </a:rPr>
              <a:t>확률을 기반으로한 풋살 시뮬레이터</a:t>
            </a:r>
            <a:endParaRPr sz="1900"/>
          </a:p>
          <a:p>
            <a:pPr indent="-1714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00"/>
              <a:buFont typeface="Arial"/>
              <a:buChar char="•"/>
            </a:pPr>
            <a:r>
              <a:rPr lang="ko-KR" sz="2300">
                <a:solidFill>
                  <a:srgbClr val="F2F2F2"/>
                </a:solidFill>
              </a:rPr>
              <a:t>기획 특징</a:t>
            </a:r>
            <a:endParaRPr b="0" i="0" sz="23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Noto Sans Symbols"/>
              <a:buChar char="⮚"/>
            </a:pPr>
            <a:r>
              <a:rPr lang="ko-KR" sz="2100">
                <a:solidFill>
                  <a:srgbClr val="F2F2F2"/>
                </a:solidFill>
              </a:rPr>
              <a:t>WebClient를 통해 플레이 가능</a:t>
            </a:r>
            <a:endParaRPr sz="1900"/>
          </a:p>
          <a:p>
            <a:pPr indent="-3175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Noto Sans Symbols"/>
              <a:buChar char="⮚"/>
            </a:pPr>
            <a:r>
              <a:rPr lang="ko-KR" sz="2100">
                <a:solidFill>
                  <a:srgbClr val="F2F2F2"/>
                </a:solidFill>
              </a:rPr>
              <a:t>거리 기반 확률 : 선수들 간의 거리, 골대 거리를 기반으로 확률이 결정됨</a:t>
            </a:r>
            <a:endParaRPr sz="2100">
              <a:solidFill>
                <a:srgbClr val="F2F2F2"/>
              </a:solidFill>
            </a:endParaRPr>
          </a:p>
          <a:p>
            <a:pPr indent="-3175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Char char="⮚"/>
            </a:pPr>
            <a:r>
              <a:rPr lang="ko-KR" sz="2100">
                <a:solidFill>
                  <a:srgbClr val="F2F2F2"/>
                </a:solidFill>
              </a:rPr>
              <a:t>뽑기로 선수 획득</a:t>
            </a:r>
            <a:endParaRPr sz="2100">
              <a:solidFill>
                <a:srgbClr val="F2F2F2"/>
              </a:solidFill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246185" y="70392"/>
            <a:ext cx="846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1. 기획 개요</a:t>
            </a:r>
            <a:br>
              <a:rPr lang="ko-KR"/>
            </a:br>
            <a:r>
              <a:rPr lang="ko-KR" sz="1600"/>
              <a:t>1</a:t>
            </a:r>
            <a:r>
              <a:rPr lang="ko-KR" sz="1600"/>
              <a:t>-1. 기획</a:t>
            </a:r>
            <a:r>
              <a:rPr lang="ko-KR" sz="1600"/>
              <a:t> 개요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246185" y="70392"/>
            <a:ext cx="846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2. 프로젝트 설계</a:t>
            </a:r>
            <a:br>
              <a:rPr lang="ko-KR"/>
            </a:br>
            <a:r>
              <a:rPr lang="ko-KR" sz="1600"/>
              <a:t>2-1. API 명세서</a:t>
            </a:r>
            <a:endParaRPr b="1" sz="2100"/>
          </a:p>
        </p:txBody>
      </p:sp>
      <p:sp>
        <p:nvSpPr>
          <p:cNvPr id="177" name="Google Shape;177;p28"/>
          <p:cNvSpPr txBox="1"/>
          <p:nvPr/>
        </p:nvSpPr>
        <p:spPr>
          <a:xfrm>
            <a:off x="95200" y="783525"/>
            <a:ext cx="9774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⮚"/>
            </a:pPr>
            <a:r>
              <a:rPr lang="ko-KR" u="sng">
                <a:solidFill>
                  <a:schemeClr val="hlink"/>
                </a:solidFill>
                <a:hlinkClick r:id="rId3"/>
              </a:rPr>
              <a:t>API 명세서 노션 링크</a:t>
            </a:r>
            <a:endParaRPr>
              <a:solidFill>
                <a:srgbClr val="F2F2F2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351" y="1109075"/>
            <a:ext cx="8263274" cy="50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246185" y="70392"/>
            <a:ext cx="846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2. 프로젝트 설계</a:t>
            </a:r>
            <a:br>
              <a:rPr lang="ko-KR"/>
            </a:br>
            <a:r>
              <a:rPr lang="ko-KR" sz="1600"/>
              <a:t>2-1. API 명세서</a:t>
            </a:r>
            <a:endParaRPr b="1" sz="2100"/>
          </a:p>
        </p:txBody>
      </p:sp>
      <p:sp>
        <p:nvSpPr>
          <p:cNvPr id="184" name="Google Shape;184;p29"/>
          <p:cNvSpPr txBox="1"/>
          <p:nvPr/>
        </p:nvSpPr>
        <p:spPr>
          <a:xfrm>
            <a:off x="95200" y="783525"/>
            <a:ext cx="9774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⮚"/>
            </a:pPr>
            <a:r>
              <a:rPr lang="ko-KR" u="sng">
                <a:solidFill>
                  <a:schemeClr val="hlink"/>
                </a:solidFill>
                <a:hlinkClick r:id="rId3"/>
              </a:rPr>
              <a:t>API 명세서 노션 링크</a:t>
            </a:r>
            <a:endParaRPr>
              <a:solidFill>
                <a:srgbClr val="F2F2F2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788" y="1159050"/>
            <a:ext cx="8414425" cy="47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246185" y="70392"/>
            <a:ext cx="846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2. 프로젝트 설계</a:t>
            </a:r>
            <a:br>
              <a:rPr lang="ko-KR"/>
            </a:br>
            <a:r>
              <a:rPr lang="ko-KR" sz="1600"/>
              <a:t>2-2.</a:t>
            </a:r>
            <a:r>
              <a:rPr lang="ko-KR" sz="1600"/>
              <a:t> Entity Relation Diagram (ERD)</a:t>
            </a:r>
            <a:endParaRPr b="1" sz="2100"/>
          </a:p>
        </p:txBody>
      </p:sp>
      <p:sp>
        <p:nvSpPr>
          <p:cNvPr id="191" name="Google Shape;191;p30"/>
          <p:cNvSpPr txBox="1"/>
          <p:nvPr/>
        </p:nvSpPr>
        <p:spPr>
          <a:xfrm>
            <a:off x="58850" y="783525"/>
            <a:ext cx="977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⮚"/>
            </a:pPr>
            <a:r>
              <a:rPr lang="ko-KR">
                <a:solidFill>
                  <a:srgbClr val="F2F2F2"/>
                </a:solidFill>
              </a:rPr>
              <a:t>ERD Cloud 사용</a:t>
            </a:r>
            <a:endParaRPr>
              <a:solidFill>
                <a:srgbClr val="F2F2F2"/>
              </a:solidFill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113" y="1196150"/>
            <a:ext cx="6917770" cy="50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246185" y="70392"/>
            <a:ext cx="8464182" cy="553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2. </a:t>
            </a:r>
            <a:r>
              <a:rPr lang="ko-KR">
                <a:solidFill>
                  <a:srgbClr val="595959"/>
                </a:solidFill>
              </a:rPr>
              <a:t>프로젝트 설계</a:t>
            </a:r>
            <a:br>
              <a:rPr lang="ko-KR"/>
            </a:br>
            <a:r>
              <a:rPr lang="ko-KR" sz="1600"/>
              <a:t>2-3. Wire Frame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792" y="3696002"/>
            <a:ext cx="2585484" cy="2334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2792" y="981506"/>
            <a:ext cx="2585484" cy="225590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/>
          <p:nvPr/>
        </p:nvSpPr>
        <p:spPr>
          <a:xfrm>
            <a:off x="1892792" y="981506"/>
            <a:ext cx="2585484" cy="2255906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" name="Google Shape;201;p31"/>
          <p:cNvCxnSpPr/>
          <p:nvPr/>
        </p:nvCxnSpPr>
        <p:spPr>
          <a:xfrm>
            <a:off x="4478276" y="1319753"/>
            <a:ext cx="583918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" name="Google Shape;202;p31"/>
          <p:cNvSpPr txBox="1"/>
          <p:nvPr/>
        </p:nvSpPr>
        <p:spPr>
          <a:xfrm>
            <a:off x="5088843" y="1102349"/>
            <a:ext cx="3836710" cy="378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경로 -&gt; (domain)/</a:t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2215299" y="2724346"/>
            <a:ext cx="1913641" cy="339365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4" name="Google Shape;204;p31"/>
          <p:cNvCxnSpPr>
            <a:stCxn id="203" idx="3"/>
            <a:endCxn id="205" idx="1"/>
          </p:cNvCxnSpPr>
          <p:nvPr/>
        </p:nvCxnSpPr>
        <p:spPr>
          <a:xfrm flipH="1" rot="10800000">
            <a:off x="4128940" y="2874529"/>
            <a:ext cx="960000" cy="195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31"/>
          <p:cNvSpPr txBox="1"/>
          <p:nvPr/>
        </p:nvSpPr>
        <p:spPr>
          <a:xfrm>
            <a:off x="5088843" y="2685466"/>
            <a:ext cx="4733887" cy="378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계정 생성 혹은 확인 버튼으로 로그인을 할 수 있습니다.</a:t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1892792" y="3695998"/>
            <a:ext cx="2585484" cy="2334615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7" name="Google Shape;207;p31"/>
          <p:cNvCxnSpPr/>
          <p:nvPr/>
        </p:nvCxnSpPr>
        <p:spPr>
          <a:xfrm>
            <a:off x="4478276" y="4011694"/>
            <a:ext cx="583918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Google Shape;208;p31"/>
          <p:cNvSpPr txBox="1"/>
          <p:nvPr/>
        </p:nvSpPr>
        <p:spPr>
          <a:xfrm>
            <a:off x="5088843" y="3794290"/>
            <a:ext cx="3836710" cy="378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경로 -&gt; (domain)/join</a:t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2215299" y="5549261"/>
            <a:ext cx="1913641" cy="339365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" name="Google Shape;210;p31"/>
          <p:cNvCxnSpPr>
            <a:stCxn id="209" idx="3"/>
            <a:endCxn id="211" idx="1"/>
          </p:cNvCxnSpPr>
          <p:nvPr/>
        </p:nvCxnSpPr>
        <p:spPr>
          <a:xfrm flipH="1" rot="10800000">
            <a:off x="4128940" y="5313944"/>
            <a:ext cx="960000" cy="4050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31"/>
          <p:cNvSpPr txBox="1"/>
          <p:nvPr/>
        </p:nvSpPr>
        <p:spPr>
          <a:xfrm>
            <a:off x="5088843" y="5124924"/>
            <a:ext cx="5620006" cy="378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로그인 화면으로 돌아가거나 확인 버튼으로 계정 생성이 가능합니다.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85" y="1175889"/>
            <a:ext cx="5743861" cy="268363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/>
          <p:nvPr/>
        </p:nvSpPr>
        <p:spPr>
          <a:xfrm>
            <a:off x="246184" y="1173093"/>
            <a:ext cx="5743861" cy="268363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8" name="Google Shape;218;p32"/>
          <p:cNvCxnSpPr/>
          <p:nvPr/>
        </p:nvCxnSpPr>
        <p:spPr>
          <a:xfrm>
            <a:off x="5991277" y="1390497"/>
            <a:ext cx="583918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32"/>
          <p:cNvSpPr txBox="1"/>
          <p:nvPr/>
        </p:nvSpPr>
        <p:spPr>
          <a:xfrm>
            <a:off x="6601844" y="1173093"/>
            <a:ext cx="3836710" cy="378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경로 -&gt; (domain)/category</a:t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367645" y="1300899"/>
            <a:ext cx="1743959" cy="1791093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32"/>
          <p:cNvCxnSpPr>
            <a:stCxn id="220" idx="2"/>
          </p:cNvCxnSpPr>
          <p:nvPr/>
        </p:nvCxnSpPr>
        <p:spPr>
          <a:xfrm>
            <a:off x="1239625" y="3091992"/>
            <a:ext cx="0" cy="11595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" name="Google Shape;222;p32"/>
          <p:cNvSpPr txBox="1"/>
          <p:nvPr/>
        </p:nvSpPr>
        <p:spPr>
          <a:xfrm>
            <a:off x="246183" y="4405566"/>
            <a:ext cx="6616530" cy="1024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API 요청 카테고리 목록입니다.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각 API 버튼을 눌러 우측에 Send Request 버튼을 생성합니다.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Send Request 버튼의 ID를 각 API 버튼 ID를 가져와 고유아이디를 붙여줍니다.</a:t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2460396" y="1300899"/>
            <a:ext cx="3223967" cy="744717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4" name="Google Shape;224;p32"/>
          <p:cNvCxnSpPr/>
          <p:nvPr/>
        </p:nvCxnSpPr>
        <p:spPr>
          <a:xfrm>
            <a:off x="5684363" y="1951348"/>
            <a:ext cx="890832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32"/>
          <p:cNvSpPr txBox="1"/>
          <p:nvPr/>
        </p:nvSpPr>
        <p:spPr>
          <a:xfrm>
            <a:off x="6601844" y="1737989"/>
            <a:ext cx="4748028" cy="378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요청할 때 필요한 param과 body를 작성하는 공간입니다.</a:t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2460396" y="2135203"/>
            <a:ext cx="3223967" cy="1644945"/>
          </a:xfrm>
          <a:prstGeom prst="rect">
            <a:avLst/>
          </a:prstGeom>
          <a:noFill/>
          <a:ln cap="flat" cmpd="sng" w="381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7" name="Google Shape;227;p32"/>
          <p:cNvCxnSpPr/>
          <p:nvPr/>
        </p:nvCxnSpPr>
        <p:spPr>
          <a:xfrm>
            <a:off x="5684363" y="3549224"/>
            <a:ext cx="890832" cy="0"/>
          </a:xfrm>
          <a:prstGeom prst="straightConnector1">
            <a:avLst/>
          </a:prstGeom>
          <a:noFill/>
          <a:ln cap="flat" cmpd="sng" w="3810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8" name="Google Shape;228;p32"/>
          <p:cNvSpPr txBox="1"/>
          <p:nvPr/>
        </p:nvSpPr>
        <p:spPr>
          <a:xfrm>
            <a:off x="6601800" y="3429003"/>
            <a:ext cx="4748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응답한 결과가 출력되는 공간입니다.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각 API의 응답에 따라 정제하여 출력할 수 있습니다.</a:t>
            </a:r>
            <a:endParaRPr b="0" i="0" sz="1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•"/>
            </a:pPr>
            <a:r>
              <a:rPr lang="ko-KR">
                <a:solidFill>
                  <a:srgbClr val="F2F2F2"/>
                </a:solidFill>
              </a:rPr>
              <a:t>게임 시작 시, 게임과 게임 상황이 출력됩니다.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246185" y="70392"/>
            <a:ext cx="8464182" cy="553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2. </a:t>
            </a:r>
            <a:r>
              <a:rPr lang="ko-KR">
                <a:solidFill>
                  <a:srgbClr val="595959"/>
                </a:solidFill>
              </a:rPr>
              <a:t>프로젝트 설계</a:t>
            </a:r>
            <a:br>
              <a:rPr lang="ko-KR"/>
            </a:br>
            <a:r>
              <a:rPr lang="ko-KR" sz="1600"/>
              <a:t>2-2. Wire Frame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339925" y="1018150"/>
            <a:ext cx="97743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AutoNum type="arabicPeriod"/>
            </a:pPr>
            <a:r>
              <a:rPr lang="ko-KR" sz="1700">
                <a:solidFill>
                  <a:srgbClr val="F2F2F2"/>
                </a:solidFill>
              </a:rPr>
              <a:t>참여 유저 선수 정보를 획득</a:t>
            </a:r>
            <a:endParaRPr sz="1700">
              <a:solidFill>
                <a:srgbClr val="F2F2F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AutoNum type="arabicPeriod"/>
            </a:pPr>
            <a:r>
              <a:rPr lang="ko-KR" sz="1700">
                <a:solidFill>
                  <a:srgbClr val="F2F2F2"/>
                </a:solidFill>
              </a:rPr>
              <a:t>선후공 선택 (코인토스)</a:t>
            </a:r>
            <a:endParaRPr sz="1700">
              <a:solidFill>
                <a:srgbClr val="F2F2F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AutoNum type="arabicPeriod"/>
            </a:pPr>
            <a:r>
              <a:rPr lang="ko-KR" sz="1700">
                <a:solidFill>
                  <a:srgbClr val="F2F2F2"/>
                </a:solidFill>
              </a:rPr>
              <a:t>선공 팀의 최전방 선수에게 공 지급</a:t>
            </a:r>
            <a:endParaRPr sz="1700">
              <a:solidFill>
                <a:srgbClr val="F2F2F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AutoNum type="arabicPeriod"/>
            </a:pPr>
            <a:r>
              <a:rPr lang="ko-KR" sz="1700">
                <a:solidFill>
                  <a:srgbClr val="F2F2F2"/>
                </a:solidFill>
              </a:rPr>
              <a:t>[드리블, 패스, 슛] 3가지 선택지 중 가장 확률이 높은 행동을 선택.</a:t>
            </a:r>
            <a:endParaRPr sz="1700">
              <a:solidFill>
                <a:srgbClr val="F2F2F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AutoNum type="alphaLcPeriod"/>
            </a:pPr>
            <a:r>
              <a:rPr lang="ko-KR" sz="1700">
                <a:solidFill>
                  <a:srgbClr val="F2F2F2"/>
                </a:solidFill>
              </a:rPr>
              <a:t>드리블 : 상대 수비수 거리에 반비례해 확률이 달라짐. </a:t>
            </a:r>
            <a:endParaRPr sz="1700">
              <a:solidFill>
                <a:srgbClr val="F2F2F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AutoNum type="alphaLcPeriod"/>
            </a:pPr>
            <a:r>
              <a:rPr lang="ko-KR" sz="1700">
                <a:solidFill>
                  <a:srgbClr val="F2F2F2"/>
                </a:solidFill>
              </a:rPr>
              <a:t>패스 : 동료 거리에 반비례해 확률이 달라짐. </a:t>
            </a:r>
            <a:endParaRPr sz="1700">
              <a:solidFill>
                <a:srgbClr val="F2F2F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AutoNum type="alphaLcPeriod"/>
            </a:pPr>
            <a:r>
              <a:rPr lang="ko-KR" sz="1700">
                <a:solidFill>
                  <a:srgbClr val="F2F2F2"/>
                </a:solidFill>
              </a:rPr>
              <a:t>슛 :  골대 거리에 따라 반비례해 확률이 달라짐.</a:t>
            </a:r>
            <a:endParaRPr sz="1700">
              <a:solidFill>
                <a:srgbClr val="F2F2F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AutoNum type="alphaLcPeriod"/>
            </a:pPr>
            <a:r>
              <a:rPr lang="ko-KR" sz="1700">
                <a:solidFill>
                  <a:srgbClr val="F2F2F2"/>
                </a:solidFill>
              </a:rPr>
              <a:t>수비 : 상대 공격수 거리에 반비례해 확률이 달라짐.</a:t>
            </a:r>
            <a:endParaRPr sz="1700">
              <a:solidFill>
                <a:srgbClr val="F2F2F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AutoNum type="arabicPeriod"/>
            </a:pPr>
            <a:r>
              <a:rPr lang="ko-KR" sz="1700">
                <a:solidFill>
                  <a:srgbClr val="F2F2F2"/>
                </a:solidFill>
              </a:rPr>
              <a:t>선택된 행동 성공을 판정.</a:t>
            </a:r>
            <a:endParaRPr sz="1700">
              <a:solidFill>
                <a:srgbClr val="F2F2F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AutoNum type="arabicPeriod"/>
            </a:pPr>
            <a:r>
              <a:rPr lang="ko-KR" sz="1700">
                <a:solidFill>
                  <a:srgbClr val="F2F2F2"/>
                </a:solidFill>
              </a:rPr>
              <a:t>판정 결과를 적용. [수비 성공, 실책, 득점 실패]  &gt;&gt; 스태미나 소모, 공 소유권 이동</a:t>
            </a:r>
            <a:endParaRPr sz="1700">
              <a:solidFill>
                <a:srgbClr val="F2F2F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AutoNum type="arabicPeriod"/>
            </a:pPr>
            <a:r>
              <a:rPr lang="ko-KR" sz="1700">
                <a:solidFill>
                  <a:srgbClr val="F2F2F2"/>
                </a:solidFill>
              </a:rPr>
              <a:t>골 수로 승패를 판정하고 승리시 MMR을 획득.</a:t>
            </a:r>
            <a:endParaRPr sz="1700">
              <a:solidFill>
                <a:srgbClr val="F2F2F2"/>
              </a:solidFill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525" y="1293950"/>
            <a:ext cx="4257125" cy="27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>
            <p:ph type="title"/>
          </p:nvPr>
        </p:nvSpPr>
        <p:spPr>
          <a:xfrm>
            <a:off x="246185" y="70392"/>
            <a:ext cx="846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ko-KR">
                <a:solidFill>
                  <a:srgbClr val="595959"/>
                </a:solidFill>
              </a:rPr>
              <a:t>2</a:t>
            </a:r>
            <a:r>
              <a:rPr lang="ko-KR">
                <a:solidFill>
                  <a:srgbClr val="595959"/>
                </a:solidFill>
              </a:rPr>
              <a:t>. </a:t>
            </a:r>
            <a:r>
              <a:rPr lang="ko-KR">
                <a:solidFill>
                  <a:srgbClr val="595959"/>
                </a:solidFill>
              </a:rPr>
              <a:t>프로젝트 설계</a:t>
            </a:r>
            <a:br>
              <a:rPr lang="ko-KR"/>
            </a:br>
            <a:r>
              <a:rPr lang="ko-KR" sz="1600"/>
              <a:t>2</a:t>
            </a:r>
            <a:r>
              <a:rPr lang="ko-KR" sz="1600"/>
              <a:t>-4. </a:t>
            </a:r>
            <a:r>
              <a:rPr lang="ko-KR" sz="1600"/>
              <a:t>게임 구동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