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286" r:id="rId3"/>
    <p:sldId id="285" r:id="rId5"/>
    <p:sldId id="332" r:id="rId6"/>
    <p:sldId id="290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3" r:id="rId15"/>
    <p:sldId id="344" r:id="rId16"/>
    <p:sldId id="345" r:id="rId17"/>
    <p:sldId id="346" r:id="rId18"/>
    <p:sldId id="347" r:id="rId19"/>
    <p:sldId id="348" r:id="rId20"/>
    <p:sldId id="349" r:id="rId21"/>
    <p:sldId id="334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70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0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06CB0"/>
    <a:srgbClr val="B5B5B5"/>
    <a:srgbClr val="3177B6"/>
    <a:srgbClr val="CEDFEE"/>
    <a:srgbClr val="5C94C5"/>
    <a:srgbClr val="FF0066"/>
    <a:srgbClr val="36FF36"/>
    <a:srgbClr val="352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75" autoAdjust="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70"/>
        <p:guide pos="2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3EABD-7DDB-42B5-B317-7CF2C4FEF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AF85-BB48-4D2A-8A81-368BD57278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B%A7%E6%89%BF/18871246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52D7E1-15FF-4DA2-9146-8F9AF7B40C26}" type="slidenum">
              <a:rPr lang="en-US" altLang="zh-CN"/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老师好，同学们好，我们是第五组，成员有王若琪、杨丽芸、李林峰、焦年红，我们负责的章节是构建之法这本书的第四章，两人合作。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/>
              <a:t>接下来介绍代码设计规范，</a:t>
            </a:r>
            <a:r>
              <a:rPr lang="zh-CN" altLang="en-US" dirty="0">
                <a:effectLst/>
              </a:rPr>
              <a:t>代码设计规范不光是程序书写的格式问题，而且牵涉到程序设计、模块之间的关系、设计模式等方方面面，这又有不少内容与具体程序设计语言息息相关，这里主要讨论通用的原则。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一是函数，</a:t>
            </a:r>
            <a:r>
              <a:rPr lang="zh-CN" altLang="en-US" dirty="0"/>
              <a:t>绝大部分功能，都在程序的函数中实现，因此函数要能实现特定的功能。</a:t>
            </a:r>
            <a:endParaRPr lang="en-US" altLang="zh-CN" dirty="0"/>
          </a:p>
          <a:p>
            <a:r>
              <a:rPr lang="zh-CN" altLang="en-US" dirty="0"/>
              <a:t>二是</a:t>
            </a:r>
            <a:r>
              <a:rPr lang="en-US" altLang="zh-CN" dirty="0" err="1"/>
              <a:t>goto</a:t>
            </a:r>
            <a:r>
              <a:rPr lang="zh-CN" altLang="en-US" dirty="0"/>
              <a:t>，</a:t>
            </a:r>
            <a:r>
              <a:rPr lang="zh-CN" altLang="en-US" dirty="0">
                <a:effectLst/>
              </a:rPr>
              <a:t>函数最好有单一的出口，为了达到这一目的，可以使用</a:t>
            </a:r>
            <a:r>
              <a:rPr lang="en-US" altLang="zh-CN" dirty="0" err="1">
                <a:effectLst/>
              </a:rPr>
              <a:t>goto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三是错误处理，在正式版本中，对从外部传递过来的参数，要验证其正确性。</a:t>
            </a:r>
            <a:r>
              <a:rPr lang="zh-CN" altLang="en-US" dirty="0"/>
              <a:t>当你觉得某事肯定如何时，就可以用断言（</a:t>
            </a:r>
            <a:r>
              <a:rPr lang="en-US" altLang="zh-CN" dirty="0"/>
              <a:t>Assert</a:t>
            </a:r>
            <a:r>
              <a:rPr lang="zh-CN" altLang="en-US" dirty="0"/>
              <a:t>）；某事可能会发生，这时就要写代码来处理可能发生的错误情况。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/>
              <a:t>四是如何处理</a:t>
            </a:r>
            <a:r>
              <a:rPr lang="en-US" altLang="zh-CN" dirty="0" err="1"/>
              <a:t>c++</a:t>
            </a:r>
            <a:r>
              <a:rPr lang="zh-CN" altLang="en-US" dirty="0"/>
              <a:t>中的类，虽然这里内容很多，但是大部分都是基本的使用方法，比如使用类来封装（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隐藏对象的属性和实现细节，仅对外公开接口，将数据和功能形成一个整体</a:t>
            </a:r>
            <a:r>
              <a:rPr lang="zh-CN" altLang="en-US" dirty="0"/>
              <a:t>），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继承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的类可以访问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成员，但是不能访问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</a:t>
            </a:r>
            <a:r>
              <a:rPr lang="zh-CN" altLang="en-US" dirty="0"/>
              <a:t>）、</a:t>
            </a:r>
            <a:r>
              <a:rPr lang="en-US" altLang="zh-CN" dirty="0"/>
              <a:t>private</a:t>
            </a:r>
            <a:r>
              <a:rPr lang="zh-CN" altLang="en-US" dirty="0"/>
              <a:t>的顺序等等，这里就不一一仔细讲了。以上就是代码规范的内容。</a:t>
            </a: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接下介绍第二部分，代码复审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AF85-BB48-4D2A-8A81-368BD57278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AF85-BB48-4D2A-8A81-368BD57278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AF85-BB48-4D2A-8A81-368BD57278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zh-CN" altLang="en-US" dirty="0"/>
              <a:t>接下来我们主要从代码规范、代码复审、结对编程、两人合作的不同阶段和技巧四个方面介绍第四章的主要内容。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接下来由我介绍第一部分，代码规范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AF85-BB48-4D2A-8A81-368BD57278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zh-CN" altLang="en-US" dirty="0">
                <a:effectLst/>
              </a:rPr>
              <a:t>在现在的软件产业中，一款软件由一个人单独完成的情况，已经很少见了，通常软件都是在相互合作中完成的。既然是相互合作，那么开发工程师就需要去读合作者的代码，但是如果合作者的开发习惯不好，比如出现代码结构不合常规、缺少注释等问题，就会浪费大量的时间在读懂代码上，同时，已经编写完成的代码，也不是一次性的，以后可能需要重复的修改和重构，做一个有商业价值的项目，或者在团队里工作，写出“好”的代码十分重要，但是每个人对于“好”的定义并不相同，因此，本书介绍了基本的代码规范。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zh-CN" altLang="en-US" dirty="0"/>
              <a:t>比如说书上给出的这段代码，看上去就杂乱无章，令人看不下去，可见代码规范的重要性。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zh-CN" altLang="en-US" dirty="0"/>
              <a:t>代码规范可以分成两个部分，一是代码风格规范，二是代码设计规范。先来看代码风格规范，代码风格规范的原则是“保持简明，让代码更容易读”，常见的规范有以下几点。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一是缩进，要用四个空格，在编辑工具中可以定义</a:t>
            </a:r>
            <a:r>
              <a:rPr lang="en-US" altLang="zh-CN" dirty="0"/>
              <a:t>tab</a:t>
            </a:r>
            <a:r>
              <a:rPr lang="zh-CN" altLang="en-US" dirty="0"/>
              <a:t>键代表几个空格，不用</a:t>
            </a:r>
            <a:r>
              <a:rPr lang="en-US" altLang="zh-CN" dirty="0"/>
              <a:t>Tab</a:t>
            </a:r>
            <a:r>
              <a:rPr lang="zh-CN" altLang="en-US" dirty="0"/>
              <a:t>键的理由是，</a:t>
            </a:r>
            <a:r>
              <a:rPr lang="en-US" altLang="zh-CN" dirty="0"/>
              <a:t>Tab</a:t>
            </a:r>
            <a:r>
              <a:rPr lang="zh-CN" altLang="en-US" dirty="0"/>
              <a:t>键在不同的情况下会显示不同的长度，严重干扰阅读体验。</a:t>
            </a:r>
            <a:r>
              <a:rPr lang="en-US" altLang="zh-CN" dirty="0"/>
              <a:t>4</a:t>
            </a:r>
            <a:r>
              <a:rPr lang="zh-CN" altLang="en-US" dirty="0"/>
              <a:t>个空格的距离从可读性来说，正好。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二是行宽，</a:t>
            </a:r>
            <a:r>
              <a:rPr lang="zh-CN" altLang="en-US" dirty="0">
                <a:effectLst/>
              </a:rPr>
              <a:t>以前有些文档规定的</a:t>
            </a:r>
            <a:r>
              <a:rPr lang="en-US" altLang="zh-CN" dirty="0">
                <a:effectLst/>
              </a:rPr>
              <a:t>80</a:t>
            </a:r>
            <a:r>
              <a:rPr lang="zh-CN" altLang="en-US" dirty="0">
                <a:effectLst/>
              </a:rPr>
              <a:t>字符行宽太小了，现在时代不同了，可以限定为</a:t>
            </a:r>
            <a:r>
              <a:rPr lang="en-US" altLang="zh-CN" dirty="0">
                <a:effectLst/>
              </a:rPr>
              <a:t>100</a:t>
            </a:r>
            <a:r>
              <a:rPr lang="zh-CN" altLang="en-US" dirty="0">
                <a:effectLst/>
              </a:rPr>
              <a:t>字符。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三是括号，</a:t>
            </a:r>
            <a:r>
              <a:rPr lang="zh-CN" altLang="en-US" dirty="0"/>
              <a:t>在复杂的条件表达式中，用括号清楚地表示逻辑优先级。</a:t>
            </a:r>
            <a:endParaRPr lang="zh-CN" altLang="en-US" dirty="0">
              <a:effectLst/>
            </a:endParaRPr>
          </a:p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zh-CN" altLang="en-US" dirty="0"/>
              <a:t>四是断行与空白行，比较图上几种写法，还是左下这一种写法最为清晰，结构明显。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五是分行，不要把多个语句放在一行上。更严格地说，不要把多个变量定义在一行上。</a:t>
            </a:r>
            <a:endParaRPr lang="zh-CN" altLang="en-US" dirty="0"/>
          </a:p>
          <a:p>
            <a:r>
              <a:rPr lang="zh-CN" altLang="en-US" dirty="0"/>
              <a:t>六是命名，</a:t>
            </a:r>
            <a:r>
              <a:rPr lang="zh-CN" altLang="en-US" dirty="0">
                <a:effectLst/>
              </a:rPr>
              <a:t>用单个字母给有复杂语义的实体命名并不可取， 因此常使用“匈牙利命名法”，也就是在变量名前加上有意义的前缀，程序员就能一眼看出变量的类型及相应的语义。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七是下划线，使用下划线用来分隔变量名字中的作用域标注和变量的语义。</a:t>
            </a:r>
            <a:endParaRPr lang="en-US" altLang="zh-CN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>
                <a:effectLst/>
              </a:rPr>
              <a:t>八是大小写，由多个单词组成的变量名，如果全部都是小写，很不易读，一个简单的解决方案就是用大小写区分它们，比如我们常使用的“骆驼命名法”。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九是注释，</a:t>
            </a:r>
            <a:r>
              <a:rPr lang="zh-CN" altLang="en-US" dirty="0"/>
              <a:t>注释要解释程序做什么，为什么这样做，以及要特别注意的地方，不是重复程序如何工作。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复杂的注释应该放在函数头，也要随着程序的修改而不断更新，注释（包括所有源代码）应该只用</a:t>
            </a:r>
            <a:r>
              <a:rPr lang="en-US" altLang="zh-CN" dirty="0">
                <a:effectLst/>
              </a:rPr>
              <a:t>ASCII</a:t>
            </a:r>
            <a:r>
              <a:rPr lang="zh-CN" altLang="en-US" dirty="0">
                <a:effectLst/>
              </a:rPr>
              <a:t>字符，不要用中文或其他特殊字符，否则会极大地影响程序的可移植性。</a:t>
            </a: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91ACB-E185-4571-94C2-328671ABE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ja-JP"/>
              <a:t>2012-7-7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D870-482B-4A14-8A75-4DA50B9825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2E51F-ECEE-458A-8294-015E4BCBAD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3C47-CEA1-4499-BC57-369D77CE84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95600" cy="404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pic>
        <p:nvPicPr>
          <p:cNvPr id="2" name="Picture 7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20064211537284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5575"/>
            <a:ext cx="838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71437"/>
          </a:xfrm>
          <a:prstGeom prst="rect">
            <a:avLst/>
          </a:prstGeom>
          <a:gradFill rotWithShape="1">
            <a:gsLst>
              <a:gs pos="0">
                <a:srgbClr val="1464A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26200"/>
            <a:ext cx="9144000" cy="431800"/>
          </a:xfrm>
          <a:prstGeom prst="rect">
            <a:avLst/>
          </a:prstGeom>
          <a:gradFill rotWithShape="1">
            <a:gsLst>
              <a:gs pos="0">
                <a:srgbClr val="1464AC"/>
              </a:gs>
              <a:gs pos="100000">
                <a:srgbClr val="E4F1F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7092950" y="6453188"/>
            <a:ext cx="2016125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i="1">
                <a:solidFill>
                  <a:srgbClr val="1464AC"/>
                </a:solidFill>
              </a:rPr>
              <a:t>Tianjin University</a:t>
            </a:r>
            <a:endParaRPr lang="en-US" altLang="zh-CN" sz="1600" b="1" i="1">
              <a:solidFill>
                <a:srgbClr val="1464AC"/>
              </a:solidFill>
            </a:endParaRPr>
          </a:p>
        </p:txBody>
      </p:sp>
      <p:pic>
        <p:nvPicPr>
          <p:cNvPr id="1034" name="Picture 12" descr="天大徽、字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67484" r="6654" b="10022"/>
          <a:stretch>
            <a:fillRect/>
          </a:stretch>
        </p:blipFill>
        <p:spPr bwMode="auto">
          <a:xfrm>
            <a:off x="6229350" y="64738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天大徽、字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67484" r="6654" b="10022"/>
          <a:stretch>
            <a:fillRect/>
          </a:stretch>
        </p:blipFill>
        <p:spPr bwMode="auto">
          <a:xfrm>
            <a:off x="6229350" y="64738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570663"/>
            <a:ext cx="2133600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92C1E99-8E05-4D8C-8D19-EB717009093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16216" y="5790734"/>
            <a:ext cx="2520280" cy="56893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Sept. 18</a:t>
            </a: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th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, 2017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452586"/>
            <a:ext cx="9144000" cy="377661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6" name="文本框 20"/>
          <p:cNvSpPr txBox="1">
            <a:spLocks noChangeArrowheads="1"/>
          </p:cNvSpPr>
          <p:nvPr/>
        </p:nvSpPr>
        <p:spPr bwMode="auto">
          <a:xfrm>
            <a:off x="251520" y="1628800"/>
            <a:ext cx="69151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00206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构建之法：现代软件工程</a:t>
            </a:r>
            <a:endParaRPr lang="zh-CN" altLang="en-US" sz="4400" dirty="0">
              <a:solidFill>
                <a:srgbClr val="00206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21"/>
          <p:cNvSpPr txBox="1"/>
          <p:nvPr/>
        </p:nvSpPr>
        <p:spPr>
          <a:xfrm>
            <a:off x="4139952" y="3435376"/>
            <a:ext cx="4824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TEAM 5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成员：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2017218044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王若琪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2017218053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杨丽芸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2117218010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李林峰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2117216024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焦年红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组合 24"/>
          <p:cNvGrpSpPr/>
          <p:nvPr/>
        </p:nvGrpSpPr>
        <p:grpSpPr bwMode="auto">
          <a:xfrm>
            <a:off x="237234" y="3152801"/>
            <a:ext cx="6854825" cy="46037"/>
            <a:chOff x="3428092" y="3658753"/>
            <a:chExt cx="5335815" cy="45719"/>
          </a:xfrm>
        </p:grpSpPr>
        <p:sp>
          <p:nvSpPr>
            <p:cNvPr id="19" name="矩形 18"/>
            <p:cNvSpPr/>
            <p:nvPr/>
          </p:nvSpPr>
          <p:spPr>
            <a:xfrm>
              <a:off x="3428092" y="3658753"/>
              <a:ext cx="970035" cy="45719"/>
            </a:xfrm>
            <a:prstGeom prst="rect">
              <a:avLst/>
            </a:prstGeom>
            <a:solidFill>
              <a:srgbClr val="029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519227" y="3658753"/>
              <a:ext cx="970036" cy="45719"/>
            </a:xfrm>
            <a:prstGeom prst="rect">
              <a:avLst/>
            </a:prstGeom>
            <a:solidFill>
              <a:srgbClr val="4739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611599" y="3658753"/>
              <a:ext cx="968800" cy="45719"/>
            </a:xfrm>
            <a:prstGeom prst="rect">
              <a:avLst/>
            </a:prstGeom>
            <a:solidFill>
              <a:srgbClr val="E18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02735" y="3658753"/>
              <a:ext cx="970035" cy="45719"/>
            </a:xfrm>
            <a:prstGeom prst="rect">
              <a:avLst/>
            </a:prstGeom>
            <a:solidFill>
              <a:srgbClr val="43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793871" y="3658753"/>
              <a:ext cx="970036" cy="45719"/>
            </a:xfrm>
            <a:prstGeom prst="rect">
              <a:avLst/>
            </a:prstGeom>
            <a:solidFill>
              <a:srgbClr val="EA4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4" name="文本框 20"/>
          <p:cNvSpPr txBox="1">
            <a:spLocks noChangeArrowheads="1"/>
          </p:cNvSpPr>
          <p:nvPr/>
        </p:nvSpPr>
        <p:spPr bwMode="auto">
          <a:xfrm>
            <a:off x="249138" y="2443535"/>
            <a:ext cx="691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solidFill>
                  <a:srgbClr val="00206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章：两人合作</a:t>
            </a:r>
            <a:endParaRPr lang="zh-CN" altLang="en-US" sz="3600" dirty="0">
              <a:solidFill>
                <a:srgbClr val="00206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代码规范：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代码设计规范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539552" y="2132856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①函数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92" y="126876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牵涉到程序设计、模块之间的关系、设计模式等方方面面的通用原则。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71600" y="2708920"/>
            <a:ext cx="6293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现代程序设计语言中的绝大部分功能，都在程序的函数中实现。关于函数，最重要的原则是：只做一件事，并且要做好。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 bwMode="auto">
          <a:xfrm>
            <a:off x="539552" y="3429000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goto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400506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函数最好有单一的出口，为了达到这一目的，可以使用</a:t>
            </a:r>
            <a:r>
              <a:rPr lang="en-US" altLang="zh-CN" dirty="0" err="1"/>
              <a:t>goto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 bwMode="auto">
          <a:xfrm>
            <a:off x="539552" y="4491129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③错误处理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507589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所有的参数都要验证其正确性；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当你觉得某事肯定如何时，就可以用断言（</a:t>
            </a:r>
            <a:r>
              <a:rPr lang="en-US" altLang="zh-CN" dirty="0"/>
              <a:t>Assert</a:t>
            </a:r>
            <a:r>
              <a:rPr lang="zh-CN" altLang="en-US" dirty="0"/>
              <a:t>）；某事可能会发生，这时就要写代码来处理可能发生的错误情况。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480" y="2924944"/>
            <a:ext cx="1855723" cy="1502252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2" idx="1"/>
          </p:cNvCxnSpPr>
          <p:nvPr/>
        </p:nvCxnSpPr>
        <p:spPr bwMode="auto">
          <a:xfrm flipV="1">
            <a:off x="6588224" y="3676070"/>
            <a:ext cx="677256" cy="256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代码规范：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代码设计规范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539552" y="1196752"/>
            <a:ext cx="33123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④如何处理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C++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中的类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700808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类：使用类来封装面向对象的概念和多态，但是对于简单的数据类型，没有必要用类来实现；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Struct</a:t>
            </a:r>
            <a:r>
              <a:rPr lang="zh-CN" altLang="en-US" dirty="0"/>
              <a:t>：如果只是数据的封装，用</a:t>
            </a:r>
            <a:r>
              <a:rPr lang="en-US" altLang="zh-CN" dirty="0"/>
              <a:t>struct</a:t>
            </a:r>
            <a:r>
              <a:rPr lang="zh-CN" altLang="en-US" dirty="0"/>
              <a:t>即可；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按照公共</a:t>
            </a:r>
            <a:r>
              <a:rPr lang="en-US" altLang="zh-CN" dirty="0"/>
              <a:t>/</a:t>
            </a:r>
            <a:r>
              <a:rPr lang="zh-CN" altLang="en-US" dirty="0"/>
              <a:t>保护</a:t>
            </a:r>
            <a:r>
              <a:rPr lang="en-US" altLang="zh-CN" dirty="0"/>
              <a:t>/</a:t>
            </a:r>
            <a:r>
              <a:rPr lang="zh-CN" altLang="en-US" dirty="0"/>
              <a:t>私有成员（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和</a:t>
            </a:r>
            <a:r>
              <a:rPr lang="en-US" altLang="zh-CN" dirty="0"/>
              <a:t>private</a:t>
            </a:r>
            <a:r>
              <a:rPr lang="zh-CN" altLang="en-US" dirty="0"/>
              <a:t>）这样的次序来说明类中的成员；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数据成员：不要使用公共的数据成员，要用</a:t>
            </a:r>
            <a:r>
              <a:rPr lang="en-US" altLang="zh-CN" dirty="0"/>
              <a:t>inline</a:t>
            </a:r>
            <a:r>
              <a:rPr lang="zh-CN" altLang="en-US" dirty="0"/>
              <a:t>访问函数；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虚函数：使用虚函数来实现多态，仅在很有必要时，才使用虚函数；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构造函数：不要在构造函数中做复杂的操作，简单初始化所有数据成员即可；要把可能出错的操作放到</a:t>
            </a:r>
            <a:r>
              <a:rPr lang="en-US" altLang="zh-CN" dirty="0" err="1"/>
              <a:t>HrInit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FInit</a:t>
            </a:r>
            <a:r>
              <a:rPr lang="en-US" altLang="zh-CN" dirty="0"/>
              <a:t>()</a:t>
            </a:r>
            <a:r>
              <a:rPr lang="zh-CN" altLang="en-US" dirty="0"/>
              <a:t>中；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析构函数：把所有的清理工作都放在析构函数中；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：可以实现自己的</a:t>
            </a:r>
            <a:r>
              <a:rPr lang="en-US" altLang="zh-CN" dirty="0"/>
              <a:t>new/delete</a:t>
            </a:r>
            <a:r>
              <a:rPr lang="zh-CN" altLang="en-US" dirty="0"/>
              <a:t>，这样可以方便地加上自己的跟踪和管理机制；检查</a:t>
            </a:r>
            <a:r>
              <a:rPr lang="en-US" altLang="zh-CN" dirty="0"/>
              <a:t>new</a:t>
            </a:r>
            <a:r>
              <a:rPr lang="zh-CN" altLang="en-US" dirty="0"/>
              <a:t>的返回值。</a:t>
            </a:r>
            <a:r>
              <a:rPr lang="en-US" altLang="zh-CN" dirty="0"/>
              <a:t>new</a:t>
            </a:r>
            <a:r>
              <a:rPr lang="zh-CN" altLang="en-US" dirty="0"/>
              <a:t>不一定都成功；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运算符：如果有复杂的操作，应定义一个单独的函数，而不是用运算符；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进行异常处理；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类型继承：仅在必要时，才使用类型继承；用</a:t>
            </a:r>
            <a:r>
              <a:rPr lang="en-US" altLang="zh-CN" dirty="0" err="1"/>
              <a:t>const</a:t>
            </a:r>
            <a:r>
              <a:rPr lang="zh-CN" altLang="en-US" dirty="0"/>
              <a:t>标注只读的参数和不改变数据的函数。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3C47-CEA1-4499-BC57-369D77CE84B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流程图: 卡片 10"/>
          <p:cNvSpPr/>
          <p:nvPr/>
        </p:nvSpPr>
        <p:spPr>
          <a:xfrm flipH="1" flipV="1">
            <a:off x="4024312" y="2509838"/>
            <a:ext cx="5156200" cy="1890712"/>
          </a:xfrm>
          <a:prstGeom prst="flowChartPunchedCard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12" name="任意多边形 13"/>
          <p:cNvSpPr/>
          <p:nvPr/>
        </p:nvSpPr>
        <p:spPr>
          <a:xfrm>
            <a:off x="3359150" y="2508251"/>
            <a:ext cx="539750" cy="1890713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91693" y="109264"/>
                </a:moveTo>
                <a:cubicBezTo>
                  <a:pt x="249835" y="109264"/>
                  <a:pt x="211000" y="117403"/>
                  <a:pt x="175188" y="133681"/>
                </a:cubicBezTo>
                <a:cubicBezTo>
                  <a:pt x="139377" y="149959"/>
                  <a:pt x="94496" y="181818"/>
                  <a:pt x="40545" y="229257"/>
                </a:cubicBezTo>
                <a:lnTo>
                  <a:pt x="40545" y="525053"/>
                </a:lnTo>
                <a:cubicBezTo>
                  <a:pt x="85194" y="476683"/>
                  <a:pt x="134028" y="452499"/>
                  <a:pt x="187048" y="452499"/>
                </a:cubicBezTo>
                <a:cubicBezTo>
                  <a:pt x="227976" y="452499"/>
                  <a:pt x="262392" y="470870"/>
                  <a:pt x="290298" y="507612"/>
                </a:cubicBezTo>
                <a:cubicBezTo>
                  <a:pt x="318203" y="544354"/>
                  <a:pt x="332156" y="607838"/>
                  <a:pt x="332156" y="698065"/>
                </a:cubicBezTo>
                <a:cubicBezTo>
                  <a:pt x="332156" y="837592"/>
                  <a:pt x="309831" y="1048276"/>
                  <a:pt x="265183" y="1330120"/>
                </a:cubicBezTo>
                <a:cubicBezTo>
                  <a:pt x="207512" y="1699399"/>
                  <a:pt x="132633" y="2056587"/>
                  <a:pt x="40545" y="2401682"/>
                </a:cubicBezTo>
                <a:lnTo>
                  <a:pt x="669809" y="2401682"/>
                </a:lnTo>
                <a:lnTo>
                  <a:pt x="669809" y="2100305"/>
                </a:lnTo>
                <a:lnTo>
                  <a:pt x="425638" y="2100305"/>
                </a:lnTo>
                <a:cubicBezTo>
                  <a:pt x="512145" y="1705911"/>
                  <a:pt x="572141" y="1392441"/>
                  <a:pt x="605627" y="1159898"/>
                </a:cubicBezTo>
                <a:cubicBezTo>
                  <a:pt x="634463" y="960840"/>
                  <a:pt x="648880" y="790153"/>
                  <a:pt x="648880" y="647836"/>
                </a:cubicBezTo>
                <a:cubicBezTo>
                  <a:pt x="648880" y="457150"/>
                  <a:pt x="614696" y="319716"/>
                  <a:pt x="546328" y="235535"/>
                </a:cubicBezTo>
                <a:cubicBezTo>
                  <a:pt x="477961" y="151354"/>
                  <a:pt x="393082" y="109264"/>
                  <a:pt x="291693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206CB0"/>
          </a:solidFill>
          <a:ln>
            <a:solidFill>
              <a:srgbClr val="2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4256088" y="3236913"/>
            <a:ext cx="1427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ea typeface="张海山锐线体简" panose="02000000000000000000" pitchFamily="2" charset="-122"/>
              </a:rPr>
              <a:t>代码复审</a:t>
            </a:r>
            <a:endParaRPr lang="en-US" altLang="zh-CN" sz="2400" dirty="0">
              <a:solidFill>
                <a:schemeClr val="bg1"/>
              </a:solidFill>
              <a:ea typeface="张海山锐线体简" panose="02000000000000000000" pitchFamily="2" charset="-122"/>
            </a:endParaRPr>
          </a:p>
        </p:txBody>
      </p:sp>
      <p:sp>
        <p:nvSpPr>
          <p:cNvPr id="14" name="文本框 24"/>
          <p:cNvSpPr txBox="1">
            <a:spLocks noChangeArrowheads="1"/>
          </p:cNvSpPr>
          <p:nvPr/>
        </p:nvSpPr>
        <p:spPr bwMode="auto">
          <a:xfrm>
            <a:off x="236538" y="2287589"/>
            <a:ext cx="30428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</a:t>
            </a:r>
            <a:endParaRPr lang="zh-CN" altLang="en-US" sz="72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236537" y="3489326"/>
            <a:ext cx="25843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TWO</a:t>
            </a:r>
            <a:endParaRPr lang="zh-CN" altLang="en-US" sz="72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代码复审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明确定义：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代码复审即看代码是否在“代码规范”得框架内解决了问题。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3284984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代码复审的形式：</a:t>
            </a:r>
            <a:endParaRPr lang="en-US" altLang="zh-CN" sz="2400" b="1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2" y="3933056"/>
            <a:ext cx="68675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280" y="130622"/>
            <a:ext cx="7499176" cy="922114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为什么要做代码复审</a:t>
            </a:r>
            <a:endParaRPr lang="en-US" altLang="zh-CN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936" y="1988840"/>
            <a:ext cx="6213376" cy="218884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400" b="1" dirty="0"/>
              <a:t>找出开发者未发现的问题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2.  </a:t>
            </a:r>
            <a:r>
              <a:rPr lang="zh-CN" altLang="en-US" sz="2400" b="1" dirty="0"/>
              <a:t>越早审查越好，能减少修复的代价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3.  </a:t>
            </a:r>
            <a:r>
              <a:rPr lang="zh-CN" altLang="en-US" sz="2400" b="1" dirty="0"/>
              <a:t>起“教育”和“传播知识”的作用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代码复审的步骤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14048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代码必须在所有要求的平台上成功地编译；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程序员必须测试过代码；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程序员必须提供新的代码，以及文件差异分析工具；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复审者可以选择不同的方式复审；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在面对面复审中，开发者控制流程，讲述修改的前因后果，复审者提出意见；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复审者必须逐一提供反馈意见；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复审者必须负责让所有问题都得到满意的解释或解答，以确保问题能够得到处理；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对于复审的结果，双方必须达成一致的意见。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打回去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有条件地同意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放行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8229600" cy="490066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在代码复审中还要做什么</a:t>
            </a: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84249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提出问题：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“这么修改之后，有没有别的功能会受影响？”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“项目中还有别的地方需要类似的修改么？”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“有没有留下足够的说明，让将来维护代码时不会出现问题？”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“对于这样的修改，有没有别的成员需要告知？”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“导致问题的根本原因是什么？我们以后如何能自动避免这样的情况再次出现？”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8229600" cy="1143000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在代码复审后要做什么</a:t>
            </a:r>
            <a:endParaRPr lang="zh-CN" altLang="en-US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467544" y="1901731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代码复审后，开发者应该把复审过程中的记录整理一下：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更正明显的错误；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对于无法很快</a:t>
            </a:r>
            <a:r>
              <a:rPr lang="zh-CN" altLang="en-US" dirty="0"/>
              <a:t>更正的错误，要在项目管理软件中创建</a:t>
            </a:r>
            <a:r>
              <a:rPr lang="en-US" altLang="zh-CN" dirty="0"/>
              <a:t>Bug</a:t>
            </a:r>
            <a:r>
              <a:rPr lang="zh-CN" altLang="en-US" dirty="0"/>
              <a:t>把它们记录下来。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把所有的错误在自己的一个“我常犯的错误”表中，作为以后自我复审的第一步；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8229600" cy="1143000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代码复审的核查表</a:t>
            </a:r>
            <a:endParaRPr lang="zh-CN" altLang="en-US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43608" y="1700808"/>
            <a:ext cx="69127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概要部分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2.</a:t>
            </a:r>
            <a:r>
              <a:rPr lang="zh-CN" altLang="en-US" sz="2000" b="1" dirty="0"/>
              <a:t>设计规范部分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3.</a:t>
            </a:r>
            <a:r>
              <a:rPr lang="zh-CN" altLang="en-US" sz="2000" b="1" dirty="0"/>
              <a:t>代码规范部分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4.</a:t>
            </a:r>
            <a:r>
              <a:rPr lang="zh-CN" altLang="en-US" sz="2000" b="1" dirty="0"/>
              <a:t>具体代码部分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5.</a:t>
            </a:r>
            <a:r>
              <a:rPr lang="zh-CN" altLang="en-US" sz="2000" b="1" dirty="0"/>
              <a:t>效能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6.</a:t>
            </a:r>
            <a:r>
              <a:rPr lang="zh-CN" altLang="en-US" sz="2000" b="1" dirty="0"/>
              <a:t>可读性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7.</a:t>
            </a:r>
            <a:r>
              <a:rPr lang="zh-CN" altLang="en-US" sz="2000" b="1" dirty="0"/>
              <a:t>可测试性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5003" y="1196752"/>
            <a:ext cx="2344921" cy="1674301"/>
          </a:xfrm>
          <a:prstGeom prst="rect">
            <a:avLst/>
          </a:prstGeom>
          <a:ln>
            <a:solidFill>
              <a:srgbClr val="206CB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57" y="2971662"/>
            <a:ext cx="5417156" cy="1744258"/>
          </a:xfrm>
          <a:prstGeom prst="rect">
            <a:avLst/>
          </a:prstGeom>
          <a:ln>
            <a:solidFill>
              <a:srgbClr val="206CB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43" y="4986766"/>
            <a:ext cx="5731180" cy="1136544"/>
          </a:xfrm>
          <a:prstGeom prst="rect">
            <a:avLst/>
          </a:prstGeom>
          <a:ln>
            <a:solidFill>
              <a:srgbClr val="206CB0"/>
            </a:solidFill>
          </a:ln>
        </p:spPr>
      </p:pic>
      <p:cxnSp>
        <p:nvCxnSpPr>
          <p:cNvPr id="10" name="直接箭头连接符 9"/>
          <p:cNvCxnSpPr/>
          <p:nvPr/>
        </p:nvCxnSpPr>
        <p:spPr bwMode="auto">
          <a:xfrm>
            <a:off x="2411760" y="1844824"/>
            <a:ext cx="1296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>
            <a:endCxn id="7" idx="1"/>
          </p:cNvCxnSpPr>
          <p:nvPr/>
        </p:nvCxnSpPr>
        <p:spPr bwMode="auto">
          <a:xfrm>
            <a:off x="2915816" y="2492896"/>
            <a:ext cx="719041" cy="13508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1"/>
          </p:cNvCxnSpPr>
          <p:nvPr/>
        </p:nvCxnSpPr>
        <p:spPr bwMode="auto">
          <a:xfrm>
            <a:off x="2051720" y="4319755"/>
            <a:ext cx="992123" cy="12352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3C47-CEA1-4499-BC57-369D77CE84B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流程图: 卡片 7"/>
          <p:cNvSpPr/>
          <p:nvPr/>
        </p:nvSpPr>
        <p:spPr>
          <a:xfrm flipH="1" flipV="1">
            <a:off x="4024312" y="2509838"/>
            <a:ext cx="5156200" cy="1890712"/>
          </a:xfrm>
          <a:prstGeom prst="flowChartPunchedCard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" name="文本框 20"/>
          <p:cNvSpPr txBox="1">
            <a:spLocks noChangeArrowheads="1"/>
          </p:cNvSpPr>
          <p:nvPr/>
        </p:nvSpPr>
        <p:spPr bwMode="auto">
          <a:xfrm>
            <a:off x="4256088" y="3236913"/>
            <a:ext cx="1427163" cy="457200"/>
          </a:xfrm>
          <a:prstGeom prst="rect">
            <a:avLst/>
          </a:prstGeom>
          <a:solidFill>
            <a:srgbClr val="206CB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结对编程</a:t>
            </a:r>
            <a:endParaRPr lang="zh-CN" altLang="en-US" sz="24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3359150" y="2500314"/>
            <a:ext cx="539750" cy="1889125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05714" y="109264"/>
                </a:moveTo>
                <a:cubicBezTo>
                  <a:pt x="152694" y="109264"/>
                  <a:pt x="102465" y="121356"/>
                  <a:pt x="55026" y="145541"/>
                </a:cubicBezTo>
                <a:lnTo>
                  <a:pt x="55026" y="432965"/>
                </a:lnTo>
                <a:cubicBezTo>
                  <a:pt x="87582" y="420873"/>
                  <a:pt x="114092" y="414827"/>
                  <a:pt x="134556" y="414827"/>
                </a:cubicBezTo>
                <a:cubicBezTo>
                  <a:pt x="181995" y="414827"/>
                  <a:pt x="222457" y="437849"/>
                  <a:pt x="255944" y="483892"/>
                </a:cubicBezTo>
                <a:cubicBezTo>
                  <a:pt x="289430" y="529936"/>
                  <a:pt x="306173" y="614815"/>
                  <a:pt x="306173" y="738528"/>
                </a:cubicBezTo>
                <a:cubicBezTo>
                  <a:pt x="306173" y="818523"/>
                  <a:pt x="295011" y="892007"/>
                  <a:pt x="272687" y="958980"/>
                </a:cubicBezTo>
                <a:cubicBezTo>
                  <a:pt x="250363" y="1025952"/>
                  <a:pt x="221295" y="1072228"/>
                  <a:pt x="185483" y="1097808"/>
                </a:cubicBezTo>
                <a:cubicBezTo>
                  <a:pt x="149671" y="1123388"/>
                  <a:pt x="106185" y="1135713"/>
                  <a:pt x="55026" y="1134783"/>
                </a:cubicBezTo>
                <a:lnTo>
                  <a:pt x="55026" y="1387326"/>
                </a:lnTo>
                <a:cubicBezTo>
                  <a:pt x="134091" y="1391976"/>
                  <a:pt x="197110" y="1423370"/>
                  <a:pt x="244084" y="1481506"/>
                </a:cubicBezTo>
                <a:cubicBezTo>
                  <a:pt x="291058" y="1539642"/>
                  <a:pt x="314545" y="1629636"/>
                  <a:pt x="314545" y="1751489"/>
                </a:cubicBezTo>
                <a:cubicBezTo>
                  <a:pt x="314545" y="1859390"/>
                  <a:pt x="291988" y="1941943"/>
                  <a:pt x="246874" y="1999148"/>
                </a:cubicBezTo>
                <a:cubicBezTo>
                  <a:pt x="201761" y="2056354"/>
                  <a:pt x="137811" y="2090538"/>
                  <a:pt x="55026" y="2101700"/>
                </a:cubicBezTo>
                <a:lnTo>
                  <a:pt x="55026" y="2419820"/>
                </a:lnTo>
                <a:cubicBezTo>
                  <a:pt x="178739" y="2406798"/>
                  <a:pt x="275477" y="2380753"/>
                  <a:pt x="345241" y="2341686"/>
                </a:cubicBezTo>
                <a:cubicBezTo>
                  <a:pt x="441049" y="2288666"/>
                  <a:pt x="513602" y="2212159"/>
                  <a:pt x="562902" y="2112165"/>
                </a:cubicBezTo>
                <a:cubicBezTo>
                  <a:pt x="612201" y="2012171"/>
                  <a:pt x="636851" y="1892876"/>
                  <a:pt x="636851" y="1754280"/>
                </a:cubicBezTo>
                <a:cubicBezTo>
                  <a:pt x="636851" y="1624985"/>
                  <a:pt x="613596" y="1513829"/>
                  <a:pt x="567087" y="1420812"/>
                </a:cubicBezTo>
                <a:cubicBezTo>
                  <a:pt x="531741" y="1350118"/>
                  <a:pt x="478721" y="1287332"/>
                  <a:pt x="408027" y="1232451"/>
                </a:cubicBezTo>
                <a:cubicBezTo>
                  <a:pt x="549414" y="1131062"/>
                  <a:pt x="620107" y="956654"/>
                  <a:pt x="620107" y="709227"/>
                </a:cubicBezTo>
                <a:cubicBezTo>
                  <a:pt x="620107" y="513890"/>
                  <a:pt x="578017" y="365062"/>
                  <a:pt x="493836" y="262743"/>
                </a:cubicBezTo>
                <a:cubicBezTo>
                  <a:pt x="409655" y="160424"/>
                  <a:pt x="313615" y="109264"/>
                  <a:pt x="205714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206CB0"/>
          </a:solidFill>
          <a:ln>
            <a:solidFill>
              <a:srgbClr val="2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236538" y="2287589"/>
            <a:ext cx="30428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</a:t>
            </a:r>
            <a:endParaRPr lang="zh-CN" altLang="en-US" sz="72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7" name="文本框 14"/>
          <p:cNvSpPr txBox="1">
            <a:spLocks noChangeArrowheads="1"/>
          </p:cNvSpPr>
          <p:nvPr/>
        </p:nvSpPr>
        <p:spPr bwMode="auto">
          <a:xfrm>
            <a:off x="236538" y="3641726"/>
            <a:ext cx="302679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THREE</a:t>
            </a:r>
            <a:endParaRPr lang="zh-CN" altLang="en-US" sz="58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156176" y="1825660"/>
            <a:ext cx="192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代码规范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6176" y="3913892"/>
            <a:ext cx="195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l"/>
            <a:r>
              <a:rPr lang="zh-CN" altLang="en-US" sz="2800" dirty="0"/>
              <a:t>结对编程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56176" y="3140968"/>
            <a:ext cx="190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l"/>
            <a:r>
              <a:rPr lang="zh-CN" altLang="en-US" sz="2800" dirty="0"/>
              <a:t>代码复审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6176" y="4692472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l"/>
            <a:r>
              <a:rPr lang="zh-CN" altLang="en-US" sz="2800" dirty="0"/>
              <a:t>两人合作的不同阶段和技巧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0" y="1916831"/>
            <a:ext cx="4355976" cy="3360415"/>
          </a:xfrm>
          <a:prstGeom prst="rect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2564904"/>
            <a:ext cx="3995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目录</a:t>
            </a:r>
            <a:endParaRPr lang="zh-CN" altLang="en-US" sz="80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3752624"/>
            <a:ext cx="399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076056" y="1746756"/>
            <a:ext cx="0" cy="3489732"/>
          </a:xfrm>
          <a:prstGeom prst="line">
            <a:avLst/>
          </a:prstGeom>
          <a:ln w="3175">
            <a:solidFill>
              <a:srgbClr val="CEDFE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518604" y="1838318"/>
            <a:ext cx="500062" cy="500062"/>
          </a:xfrm>
          <a:prstGeom prst="ellipse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zh-CN" altLang="en-US" sz="36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08104" y="3153672"/>
            <a:ext cx="498475" cy="500063"/>
          </a:xfrm>
          <a:prstGeom prst="ellipse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zh-CN" altLang="en-US" sz="36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508104" y="3937049"/>
            <a:ext cx="498475" cy="500063"/>
          </a:xfrm>
          <a:prstGeom prst="ellipse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zh-CN" altLang="en-US" sz="36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508104" y="4729137"/>
            <a:ext cx="498475" cy="500063"/>
          </a:xfrm>
          <a:prstGeom prst="ellipse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zh-CN" altLang="en-US" sz="36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56176" y="23383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代码风格规范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56176" y="26996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代码设计规范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目录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26064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结对编程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2663788" y="2253530"/>
            <a:ext cx="3816424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最早有记录的结对编程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 bwMode="auto">
          <a:xfrm>
            <a:off x="2663788" y="3078800"/>
            <a:ext cx="3816424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为什么要结对编程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2663788" y="3931259"/>
            <a:ext cx="3816424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不间断地复审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2663788" y="4783718"/>
            <a:ext cx="3816424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如何结对编程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最早有记录的结对编程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1701800"/>
            <a:ext cx="6925945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1987年，Intuit公司（当时只是一个刚刚起步的个人财务管理软件公司）宣布4月会向客户提供新版本的软件（4月15日是美国报税的截止日期）。但到了3月末，公司仅有的两个技术人员发现进度还是大大落后于预期，于是这两人在3月的最后一周开展了不得已的、长达60个小时的结对编程活动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6340" y="144780"/>
            <a:ext cx="7398385" cy="1143000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为什么要结对编程</a:t>
            </a:r>
            <a:endParaRPr lang="zh-CN" altLang="en-US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08735" y="1652905"/>
            <a:ext cx="62522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   </a:t>
            </a:r>
            <a:r>
              <a:rPr lang="zh-CN" altLang="en-US" sz="2400">
                <a:sym typeface="+mn-ea"/>
              </a:rPr>
              <a:t>在结对编程模式下，一对程序员肩并肩、平等地、互补地进行开发工作。他们并排坐在一台电脑前，面对同一个显示器，使用同一个键盘、同一个鼠标一起工作。他们一起分析，一起设计，一起写测试用例，一起编码，一起做单元测试，一起做集成测试，一起写文档等。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6341" y="144780"/>
            <a:ext cx="6039956" cy="835948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为什么要结对编程</a:t>
            </a:r>
            <a:endParaRPr lang="zh-CN" altLang="en-US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6340" y="2395855"/>
            <a:ext cx="477266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ym typeface="+mn-ea"/>
              </a:rPr>
              <a:t>越野赛车（驾驶，领航员）</a:t>
            </a:r>
            <a:endParaRPr lang="zh-CN" altLang="en-US" sz="240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ym typeface="+mn-ea"/>
              </a:rPr>
              <a:t>驾驶飞机（驾驶，副驾驶）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6830" y="4552950"/>
            <a:ext cx="6703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1. 驾驶员（Driver）：控制键盘输入。</a:t>
            </a:r>
            <a:endParaRPr lang="zh-CN" altLang="en-US" sz="2400"/>
          </a:p>
          <a:p>
            <a:pPr algn="l" fontAlgn="base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2. 领航员（Navigator）：起到领航、提醒的作用。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6" name="矩形: 圆角 6"/>
          <p:cNvSpPr/>
          <p:nvPr/>
        </p:nvSpPr>
        <p:spPr bwMode="auto">
          <a:xfrm>
            <a:off x="1306830" y="1661160"/>
            <a:ext cx="2400935" cy="60769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ln/>
                <a:solidFill>
                  <a:schemeClr val="accent4"/>
                </a:solidFill>
                <a:effectLst/>
                <a:sym typeface="+mn-ea"/>
              </a:rPr>
              <a:t>现实生活：</a:t>
            </a:r>
            <a:endParaRPr kumimoji="0" lang="zh-CN" altLang="en-US" sz="3200" b="1" i="0" u="none" strike="noStrike" cap="none" normalizeH="0" baseline="0" dirty="0">
              <a:ln/>
              <a:solidFill>
                <a:schemeClr val="accent4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8" name="矩形: 圆角 6"/>
          <p:cNvSpPr/>
          <p:nvPr/>
        </p:nvSpPr>
        <p:spPr bwMode="auto">
          <a:xfrm>
            <a:off x="1306830" y="3815715"/>
            <a:ext cx="2401570" cy="62484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ln/>
                <a:solidFill>
                  <a:schemeClr val="accent4"/>
                </a:solidFill>
                <a:effectLst/>
                <a:sym typeface="+mn-ea"/>
              </a:rPr>
              <a:t>结对编程：</a:t>
            </a:r>
            <a:endParaRPr kumimoji="0" lang="zh-CN" altLang="en-US" sz="3200" b="1" i="0" u="none" strike="noStrike" cap="none" normalizeH="0" baseline="0" dirty="0">
              <a:ln/>
              <a:solidFill>
                <a:schemeClr val="accent4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0" y="1226503"/>
            <a:ext cx="8229600" cy="1143000"/>
          </a:xfrm>
        </p:spPr>
        <p:txBody>
          <a:bodyPr/>
          <a:lstStyle/>
          <a:p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1980" y="1753235"/>
            <a:ext cx="735012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4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96341" y="144780"/>
            <a:ext cx="5823932" cy="83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为什么要结对编程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1240" y="1909331"/>
            <a:ext cx="74890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sym typeface="+mn-ea"/>
              </a:rPr>
              <a:t>编程从来就是一个人的活动。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30605" y="4978921"/>
            <a:ext cx="748900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sym typeface="+mn-ea"/>
              </a:rPr>
              <a:t>会不会出现，“我只领航，不用敲键盘，多爽……”的情况？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2190" y="2693035"/>
            <a:ext cx="7508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sym typeface="+mn-ea"/>
              </a:rPr>
              <a:t>我习惯一个人写程序，不喜欢被人盯着工作，这样我不自在，无法工作。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31240" y="3870846"/>
            <a:ext cx="748900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>
                <a:sym typeface="+mn-ea"/>
              </a:rPr>
              <a:t>身旁的这个家伙老是问问题，他/她不会看书么？我都无法专心工作了。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88670" y="1654175"/>
            <a:ext cx="75666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1. 在开发层次，结对编程能提供更好的设计质量和代码质量，两人合作解决问题的能力更</a:t>
            </a:r>
            <a:endParaRPr lang="zh-CN" altLang="en-US" sz="2800"/>
          </a:p>
          <a:p>
            <a:r>
              <a:rPr lang="zh-CN" altLang="en-US" sz="2800"/>
              <a:t>强。</a:t>
            </a:r>
            <a:endParaRPr lang="zh-CN" altLang="en-US" sz="2800"/>
          </a:p>
          <a:p>
            <a:r>
              <a:rPr lang="zh-CN" altLang="en-US" sz="2800"/>
              <a:t>2. 对开发人员自身来说，结对工作能带来更多的信心，高质量的产出能带来更高的满足</a:t>
            </a:r>
            <a:endParaRPr lang="zh-CN" altLang="en-US" sz="2800"/>
          </a:p>
          <a:p>
            <a:r>
              <a:rPr lang="zh-CN" altLang="en-US" sz="2800"/>
              <a:t>感。</a:t>
            </a:r>
            <a:endParaRPr lang="zh-CN" altLang="en-US" sz="2800"/>
          </a:p>
          <a:p>
            <a:r>
              <a:rPr lang="zh-CN" altLang="en-US" sz="2800"/>
              <a:t>3. 在企业管理层次上，结对能更有效地交流，相互学习和传递经验，分享知识，能更好地</a:t>
            </a:r>
            <a:endParaRPr lang="zh-CN" altLang="en-US" sz="2800"/>
          </a:p>
          <a:p>
            <a:r>
              <a:rPr lang="zh-CN" altLang="en-US" sz="2800"/>
              <a:t>应对人员流动。</a:t>
            </a:r>
            <a:endParaRPr lang="zh-CN" altLang="en-US" sz="28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196341" y="144780"/>
            <a:ext cx="6544012" cy="83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为什么要结对编程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71855" y="1543685"/>
            <a:ext cx="64217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传统意义上的伙伴复审存在的缺点：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1855" y="2524760"/>
            <a:ext cx="68262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1</a:t>
            </a:r>
            <a:r>
              <a:rPr lang="en-US" altLang="zh-CN" sz="2400"/>
              <a:t>. </a:t>
            </a:r>
            <a:r>
              <a:rPr lang="zh-CN" altLang="en-US" sz="2400"/>
              <a:t>复审人缺乏对程序的深入了解，减弱了复审的效果；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</a:t>
            </a:r>
            <a:r>
              <a:rPr lang="en-US" altLang="zh-CN" sz="2400"/>
              <a:t>. </a:t>
            </a:r>
            <a:r>
              <a:rPr lang="zh-CN" altLang="en-US" sz="2400"/>
              <a:t>不能持久、定时地进行复审；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</a:t>
            </a:r>
            <a:r>
              <a:rPr lang="en-US" altLang="zh-CN" sz="2400"/>
              <a:t>. </a:t>
            </a:r>
            <a:r>
              <a:rPr lang="zh-CN" altLang="en-US" sz="2400"/>
              <a:t>对需求和设计的不了解导致无法实现全面有效的复审。</a:t>
            </a: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925" y="274955"/>
            <a:ext cx="6994475" cy="705773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不间断地复审</a:t>
            </a:r>
            <a:endParaRPr lang="zh-CN" altLang="en-US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3C47-CEA1-4499-BC57-369D77CE84B3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9885" y="1553845"/>
            <a:ext cx="357441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团队复审的缺点：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3975" y="2644775"/>
            <a:ext cx="61347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开会的时间不容易确定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复审的速度和效果不能得到有效的平衡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 无法对所有的设计和代码进行深入的复审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4. 由于人员众多，有面子问题。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925" y="274955"/>
            <a:ext cx="6922467" cy="705773"/>
          </a:xfrm>
        </p:spPr>
        <p:txBody>
          <a:bodyPr/>
          <a:lstStyle/>
          <a:p>
            <a:pPr algn="l"/>
            <a:r>
              <a: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不间断地复审</a:t>
            </a:r>
            <a:endParaRPr lang="zh-CN" altLang="en-US" sz="3600" b="1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5460" y="1099185"/>
            <a:ext cx="8132445" cy="5351780"/>
          </a:xfrm>
        </p:spPr>
        <p:txBody>
          <a:bodyPr/>
          <a:lstStyle/>
          <a:p>
            <a:pPr algn="l"/>
            <a:r>
              <a:rPr lang="zh-CN" altLang="en-US" sz="2400"/>
              <a:t>1. 驾驶员：写设计文档，进行编码和单元测试等XP开发流程。</a:t>
            </a:r>
            <a:br>
              <a:rPr lang="zh-CN" altLang="en-US" sz="2400"/>
            </a:br>
            <a:r>
              <a:rPr lang="zh-CN" altLang="en-US" sz="2400"/>
              <a:t>2.领航员：审阅驾驶员的文档、驾驶员对编码等开发流程的执行；考虑单元测试的覆盖率；思考是否需要和如何重构；帮助驾驶员解决具体的技术问题。</a:t>
            </a:r>
            <a:br>
              <a:rPr lang="zh-CN" altLang="en-US" sz="2400"/>
            </a:br>
            <a:r>
              <a:rPr lang="zh-CN" altLang="en-US" sz="2400"/>
              <a:t>3. 驾驶员和领航员不断轮换角色。</a:t>
            </a:r>
            <a:br>
              <a:rPr lang="zh-CN" altLang="en-US" sz="2400"/>
            </a:br>
            <a:r>
              <a:rPr lang="en-US" altLang="zh-CN" sz="2400"/>
              <a:t>4. </a:t>
            </a:r>
            <a:r>
              <a:rPr lang="zh-CN" altLang="en-US" sz="2400"/>
              <a:t>主动参与</a:t>
            </a:r>
            <a:br>
              <a:rPr lang="zh-CN" altLang="en-US" sz="2400"/>
            </a:br>
            <a:r>
              <a:rPr lang="en-US" altLang="zh-CN" sz="2400"/>
              <a:t>5. 只有水平上的差距，没有级别上的差异。</a:t>
            </a:r>
            <a:br>
              <a:rPr lang="en-US" altLang="zh-CN" sz="2400"/>
            </a:br>
            <a:r>
              <a:rPr lang="en-US" altLang="zh-CN" sz="2400"/>
              <a:t>6. 设置好结对编程的环境，座位、显示器、桌面等都要能允许两个人舒适地讨论和工作。如果是通过远程结对编程</a:t>
            </a:r>
            <a:r>
              <a:rPr lang="zh-CN" altLang="en-US" sz="2400"/>
              <a:t>，</a:t>
            </a:r>
            <a:r>
              <a:rPr lang="en-US" altLang="zh-CN" sz="2400"/>
              <a:t>那么网络、语音通讯和屏幕共享程序要设置好。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3C47-CEA1-4499-BC57-369D77CE84B3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4765" y="295910"/>
            <a:ext cx="3790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如何结对编程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BC73C47-CEA1-4499-BC57-369D77CE84B3}" type="slidenum">
              <a:rPr lang="zh-CN" altLang="en-US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4765" y="295910"/>
            <a:ext cx="3790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如何结对编程</a:t>
            </a:r>
            <a:endParaRPr lang="zh-CN" altLang="en-US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370" y="240601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970" y="1486535"/>
            <a:ext cx="809942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1. 处于探索阶段的项目，需要深入地研究，在这种情况下，一个人长时间的独立钻研是有必要的。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2. 在做后期维护的时候，如果维护的技术含量不高，只需要做有效的复审即可，不必拘泥于形式，硬拉一个人来结对唱二人转。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3. 如果验证测试需要运行很长时间，那么两个人在那里等待结果是有点浪费时间。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4. 如果团队的人员要在多个项目中工作，不能充分保证足够的结对编程时间，那么成员要经常处于等待的状态，反而影响效率。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5. 关键是如何最大限度地发挥“领航员”的作用，如果用处不大，也就无需结对。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3C47-CEA1-4499-BC57-369D77CE84B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 flipH="1" flipV="1">
            <a:off x="3987800" y="2708920"/>
            <a:ext cx="5156200" cy="1890712"/>
          </a:xfrm>
          <a:prstGeom prst="flowChartPunchedCard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7" name="任意多边形 9"/>
          <p:cNvSpPr/>
          <p:nvPr/>
        </p:nvSpPr>
        <p:spPr>
          <a:xfrm>
            <a:off x="3338513" y="2708920"/>
            <a:ext cx="539750" cy="1890712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531854" y="89764"/>
                </a:moveTo>
                <a:lnTo>
                  <a:pt x="125832" y="563456"/>
                </a:lnTo>
                <a:lnTo>
                  <a:pt x="125832" y="602524"/>
                </a:lnTo>
                <a:lnTo>
                  <a:pt x="230477" y="602524"/>
                </a:lnTo>
                <a:lnTo>
                  <a:pt x="230477" y="2382880"/>
                </a:lnTo>
                <a:lnTo>
                  <a:pt x="531854" y="2382880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206CB0"/>
          </a:solidFill>
          <a:ln>
            <a:solidFill>
              <a:srgbClr val="2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4219576" y="3435995"/>
            <a:ext cx="2513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ea typeface="张海山锐线体简" panose="02000000000000000000" pitchFamily="2" charset="-122"/>
              </a:rPr>
              <a:t>代码规范</a:t>
            </a:r>
            <a:endParaRPr lang="zh-CN" altLang="zh-CN" sz="1300" dirty="0"/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200026" y="2486671"/>
            <a:ext cx="30428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</a:t>
            </a:r>
            <a:endParaRPr lang="zh-CN" altLang="en-US" sz="72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200025" y="3688408"/>
            <a:ext cx="24545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ONE</a:t>
            </a:r>
            <a:endParaRPr lang="zh-CN" altLang="en-US" sz="72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3C47-CEA1-4499-BC57-369D77CE84B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流程图: 卡片 10"/>
          <p:cNvSpPr/>
          <p:nvPr/>
        </p:nvSpPr>
        <p:spPr>
          <a:xfrm flipH="1" flipV="1">
            <a:off x="4039295" y="2509838"/>
            <a:ext cx="5156200" cy="1890712"/>
          </a:xfrm>
          <a:prstGeom prst="flowChartPunchedCard">
            <a:avLst/>
          </a:prstGeom>
          <a:solidFill>
            <a:srgbClr val="206C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12" name="任意多边形 10"/>
          <p:cNvSpPr/>
          <p:nvPr/>
        </p:nvSpPr>
        <p:spPr>
          <a:xfrm>
            <a:off x="3383658" y="2500314"/>
            <a:ext cx="539750" cy="1889125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0" y="1693761"/>
                </a:moveTo>
                <a:lnTo>
                  <a:pt x="459619" y="1693761"/>
                </a:lnTo>
                <a:lnTo>
                  <a:pt x="459619" y="2383021"/>
                </a:lnTo>
                <a:lnTo>
                  <a:pt x="720000" y="2383021"/>
                </a:lnTo>
                <a:lnTo>
                  <a:pt x="720000" y="2520000"/>
                </a:lnTo>
                <a:lnTo>
                  <a:pt x="0" y="2520000"/>
                </a:lnTo>
                <a:close/>
                <a:moveTo>
                  <a:pt x="459619" y="930138"/>
                </a:moveTo>
                <a:lnTo>
                  <a:pt x="459619" y="1409127"/>
                </a:lnTo>
                <a:lnTo>
                  <a:pt x="264348" y="1409127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90603"/>
                </a:lnTo>
                <a:lnTo>
                  <a:pt x="553102" y="90603"/>
                </a:lnTo>
                <a:lnTo>
                  <a:pt x="0" y="1468692"/>
                </a:lnTo>
                <a:close/>
              </a:path>
            </a:pathLst>
          </a:custGeom>
          <a:solidFill>
            <a:srgbClr val="206CB0"/>
          </a:solidFill>
          <a:ln>
            <a:solidFill>
              <a:srgbClr val="206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271071" y="3236913"/>
            <a:ext cx="4117353" cy="461665"/>
          </a:xfrm>
          <a:prstGeom prst="rect">
            <a:avLst/>
          </a:prstGeom>
          <a:solidFill>
            <a:srgbClr val="206CB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ea typeface="张海山锐线体简" panose="02000000000000000000" pitchFamily="2" charset="-122"/>
              </a:rPr>
              <a:t>两人合作的不同阶段和技巧</a:t>
            </a:r>
            <a:endParaRPr lang="zh-CN" altLang="zh-CN" sz="1300" dirty="0"/>
          </a:p>
        </p:txBody>
      </p:sp>
      <p:sp>
        <p:nvSpPr>
          <p:cNvPr id="14" name="文本框 14"/>
          <p:cNvSpPr txBox="1">
            <a:spLocks noChangeArrowheads="1"/>
          </p:cNvSpPr>
          <p:nvPr/>
        </p:nvSpPr>
        <p:spPr bwMode="auto">
          <a:xfrm>
            <a:off x="251521" y="2287589"/>
            <a:ext cx="30428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</a:t>
            </a:r>
            <a:endParaRPr lang="zh-CN" altLang="en-US" sz="72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5" name="文本框 15"/>
          <p:cNvSpPr txBox="1">
            <a:spLocks noChangeArrowheads="1"/>
          </p:cNvSpPr>
          <p:nvPr/>
        </p:nvSpPr>
        <p:spPr bwMode="auto">
          <a:xfrm>
            <a:off x="251520" y="3540125"/>
            <a:ext cx="292099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>
                <a:solidFill>
                  <a:srgbClr val="80808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FOUR</a:t>
            </a:r>
            <a:endParaRPr lang="zh-CN" altLang="en-US" sz="6600">
              <a:solidFill>
                <a:srgbClr val="80808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目录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3491880" y="2420888"/>
            <a:ext cx="2664296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合作的阶段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3491880" y="3276215"/>
            <a:ext cx="2664296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相互的影响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 bwMode="auto">
          <a:xfrm>
            <a:off x="3491880" y="4131542"/>
            <a:ext cx="2664296" cy="57606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正确的反馈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260648"/>
            <a:ext cx="59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两人合作的不同阶段和技巧</a:t>
            </a:r>
            <a:endParaRPr lang="zh-CN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合作的阶段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0" y="1196752"/>
            <a:ext cx="91440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1.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萌芽阶段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2.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磨合阶段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规范阶段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          4.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创造阶段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	          5.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解体阶段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合作的阶段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0" y="1196752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    </a:t>
            </a:r>
            <a:r>
              <a:rPr lang="zh-CN" altLang="en-US" sz="2000" dirty="0">
                <a:solidFill>
                  <a:srgbClr val="002060"/>
                </a:solidFill>
              </a:rPr>
              <a:t>以跳舞为例</a:t>
            </a:r>
            <a:r>
              <a:rPr lang="zh-CN" altLang="en-US" dirty="0"/>
              <a:t>，两人刚认识时，拘谨而彬彬有礼。这一阶段的现象：两人刚刚互相认识，这时大家都有礼貌，一般交流不少，每个人都想得到对方的接纳，试图避免冲突和容易引起挑战的观点。对即将进行的舞蹈，有不同的期望值，但是双方彼此并不了解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开始跳舞，开始踩脚。接触之后，才感到手足无措，眼睛不知往哪里看，才能感受到对方原来舞步是这样的</a:t>
            </a:r>
            <a:r>
              <a:rPr lang="en-US" altLang="zh-CN" dirty="0"/>
              <a:t>……</a:t>
            </a:r>
            <a:r>
              <a:rPr lang="zh-CN" altLang="en-US" dirty="0"/>
              <a:t>这样的笨拙。这时，会出现如下对话：</a:t>
            </a:r>
            <a:endParaRPr lang="zh-CN" altLang="en-US" dirty="0"/>
          </a:p>
          <a:p>
            <a:r>
              <a:rPr lang="en-US" altLang="zh-CN" dirty="0"/>
              <a:t>——</a:t>
            </a:r>
            <a:r>
              <a:rPr lang="zh-CN" altLang="en-US" dirty="0"/>
              <a:t>哦，对不起，我又踩了你的脚。</a:t>
            </a:r>
            <a:endParaRPr lang="zh-CN" altLang="en-US" dirty="0"/>
          </a:p>
          <a:p>
            <a:r>
              <a:rPr lang="en-US" altLang="zh-CN" dirty="0"/>
              <a:t>——</a:t>
            </a:r>
            <a:r>
              <a:rPr lang="zh-CN" altLang="en-US" dirty="0"/>
              <a:t>噢！你揪着我的肉了！</a:t>
            </a:r>
            <a:endParaRPr lang="zh-CN" altLang="en-US" dirty="0"/>
          </a:p>
          <a:p>
            <a:r>
              <a:rPr lang="en-US" altLang="zh-CN" dirty="0"/>
              <a:t>——</a:t>
            </a:r>
            <a:r>
              <a:rPr lang="zh-CN" altLang="en-US" dirty="0"/>
              <a:t>哦，我是要你向右转！</a:t>
            </a:r>
            <a:endParaRPr lang="zh-CN" altLang="en-US" dirty="0"/>
          </a:p>
          <a:p>
            <a:r>
              <a:rPr lang="en-US" altLang="zh-CN" dirty="0"/>
              <a:t>——</a:t>
            </a:r>
            <a:r>
              <a:rPr lang="zh-CN" altLang="en-US" dirty="0"/>
              <a:t>你这叫跳舞么，简直就是牵驴拉磨！</a:t>
            </a:r>
            <a:endParaRPr lang="zh-CN" altLang="en-US" dirty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对不起，我昨晚对你态度不好，咱们今晚还去跳舞么？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合作的阶段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0" y="1196752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跳舞逐渐和谐、合拍，团队成员就很多事情取得了一致。一些成文或不成文的规则逐步建立起来了。男方轻轻的一个手势，女方就知道如何旋转。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跳舞二人合而为一，为艺术而舞蹈（大家发出了唏嘘向往之声）。并不是所有的合作都能达到这一阶段，磨合太多后，我们还可能进入“解体阶段”。</a:t>
            </a:r>
            <a:endParaRPr lang="en-US" altLang="zh-CN" dirty="0"/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    散伙，各走各的独木桥，回宿舍抱着板凳跳舞，或者另找舞伴。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相互的影响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196752"/>
            <a:ext cx="8928992" cy="52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正确的反馈</a:t>
            </a:r>
            <a:endParaRPr lang="en-US" altLang="zh-CN" sz="36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0" y="1196752"/>
            <a:ext cx="9144000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最外层：行为和后果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2.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中间层：习惯和动机</a:t>
            </a:r>
            <a:endParaRPr lang="en-US" altLang="zh-CN" sz="2400" b="1" dirty="0">
              <a:ln w="11430"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3.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最内层：本质和固有属性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正确的反馈</a:t>
            </a:r>
            <a:endParaRPr lang="en-US" altLang="zh-CN" sz="36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6152" y="1196752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    “哪个人前不说人，谁人背后无人说”</a:t>
            </a:r>
            <a:r>
              <a:rPr lang="en-US" altLang="zh-CN" dirty="0"/>
              <a:t>—</a:t>
            </a:r>
            <a:r>
              <a:rPr lang="zh-CN" altLang="en-US" dirty="0"/>
              <a:t>在人背后对事主评点是人类的习惯。这些反馈最终也会添油加醋，拐弯抹角地传到本人耳朵里，造成各种程度的误解。但是，我们在工作中需要对同伴的工作进行反馈，表达感谢，阐明要求，指出不足，等等。怎么讲，才能让对方能听进去？反馈就是告诉对方你对他的评价，人是复杂的，动画片</a:t>
            </a:r>
            <a:r>
              <a:rPr lang="en-US" altLang="zh-CN" dirty="0"/>
              <a:t>《</a:t>
            </a:r>
            <a:r>
              <a:rPr lang="zh-CN" altLang="en-US" dirty="0"/>
              <a:t>怪物史瑞克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Shrek</a:t>
            </a:r>
            <a:r>
              <a:rPr lang="zh-CN" altLang="en-US" dirty="0"/>
              <a:t>）的怪物都知道这一点，它说过，人都像洋葱一样，有很多层次，你要针对哪一个层次反馈呢？</a:t>
            </a:r>
            <a:endParaRPr lang="en-US" altLang="zh-CN" dirty="0"/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    </a:t>
            </a:r>
            <a:r>
              <a:rPr lang="zh-CN" altLang="en-US" sz="2000" dirty="0">
                <a:solidFill>
                  <a:srgbClr val="002060"/>
                </a:solidFill>
              </a:rPr>
              <a:t>举例说明：</a:t>
            </a:r>
            <a:r>
              <a:rPr lang="zh-CN" altLang="en-US" dirty="0"/>
              <a:t>王屋村的软件工程师果冻邀请邻村的姑娘荔荔去听音乐会，荔荔在音乐厅门口左等右等，音乐会开始</a:t>
            </a:r>
            <a:r>
              <a:rPr lang="en-US" altLang="zh-CN" dirty="0"/>
              <a:t>5</a:t>
            </a:r>
            <a:r>
              <a:rPr lang="zh-CN" altLang="en-US" dirty="0"/>
              <a:t>分钟之后果冻才一头大汗地匆匆赶到。这时荔荔可以给果冻三个层次的反馈。</a:t>
            </a:r>
            <a:endParaRPr lang="en-US" altLang="zh-CN" dirty="0"/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    最外层：行为和后果</a:t>
            </a:r>
            <a:endParaRPr lang="zh-CN" altLang="en-US" dirty="0"/>
          </a:p>
          <a:p>
            <a:r>
              <a:rPr lang="zh-CN" altLang="en-US" dirty="0"/>
              <a:t>果冻，你迟到了，让我很着急。我们现在进不了会场，只能在外面等第一幕结束。我们错</a:t>
            </a:r>
            <a:endParaRPr lang="zh-CN" altLang="en-US" dirty="0"/>
          </a:p>
          <a:p>
            <a:r>
              <a:rPr lang="zh-CN" altLang="en-US" dirty="0"/>
              <a:t>过了精彩的表演！</a:t>
            </a:r>
            <a:endParaRPr lang="zh-CN" altLang="en-US" dirty="0"/>
          </a:p>
          <a:p>
            <a:r>
              <a:rPr lang="zh-CN" altLang="en-US" dirty="0"/>
              <a:t>注：当反馈是关于行为和后果时，行为可以改正，后果可以弥补，对方还是有挽回局面的</a:t>
            </a:r>
            <a:endParaRPr lang="zh-CN" altLang="en-US" dirty="0"/>
          </a:p>
          <a:p>
            <a:r>
              <a:rPr lang="zh-CN" altLang="en-US" dirty="0"/>
              <a:t>机会。</a:t>
            </a:r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ED870-482B-4A14-8A75-4DA50B98250F}" type="slidenum">
              <a:rPr lang="en-US" altLang="zh-CN" smtClean="0"/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正确的反馈</a:t>
            </a:r>
            <a:endParaRPr lang="en-US" altLang="zh-CN" sz="3600" b="1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0" y="1196752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中间层：习惯和动机</a:t>
            </a:r>
            <a:endParaRPr lang="zh-CN" altLang="en-US" dirty="0"/>
          </a:p>
          <a:p>
            <a:r>
              <a:rPr lang="zh-CN" altLang="en-US" dirty="0"/>
              <a:t>果冻，你怎么又放我鸽子，是不是又离不开你那破项目，你总是不重视我！我的几个闺蜜</a:t>
            </a:r>
            <a:endParaRPr lang="zh-CN" altLang="en-US" dirty="0"/>
          </a:p>
          <a:p>
            <a:r>
              <a:rPr lang="zh-CN" altLang="en-US" dirty="0"/>
              <a:t>都进去了，就我被晾在外面，你是故意耍我！让我丢人！</a:t>
            </a:r>
            <a:endParaRPr lang="zh-CN" altLang="en-US" dirty="0"/>
          </a:p>
          <a:p>
            <a:r>
              <a:rPr lang="zh-CN" altLang="en-US" dirty="0"/>
              <a:t>注：当反馈上升到攻击对方的习惯和动机，被攻击的一方就比较难表白并且澄清动机。</a:t>
            </a:r>
            <a:endParaRPr lang="en-US" altLang="zh-CN" dirty="0"/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    最内层：本质和固有属性</a:t>
            </a:r>
            <a:endParaRPr lang="zh-CN" altLang="en-US" dirty="0"/>
          </a:p>
          <a:p>
            <a:r>
              <a:rPr lang="zh-CN" altLang="en-US" dirty="0"/>
              <a:t>果冻，你太自私了，心里都没有别人！你们王屋村的男人没一个好东西！码农都是活该被</a:t>
            </a:r>
            <a:endParaRPr lang="zh-CN" altLang="en-US" dirty="0"/>
          </a:p>
          <a:p>
            <a:r>
              <a:rPr lang="zh-CN" altLang="en-US" dirty="0"/>
              <a:t>人鄙视！</a:t>
            </a:r>
            <a:endParaRPr lang="en-US" altLang="zh-CN" dirty="0"/>
          </a:p>
          <a:p>
            <a:r>
              <a:rPr lang="zh-CN" altLang="en-US" dirty="0"/>
              <a:t>注：当攻击深入到核心，被攻击一方已经无法回应，因为攻击的目标</a:t>
            </a:r>
            <a:r>
              <a:rPr lang="en-US" altLang="zh-CN" dirty="0"/>
              <a:t>[</a:t>
            </a:r>
            <a:r>
              <a:rPr lang="zh-CN" altLang="en-US" dirty="0"/>
              <a:t>王屋村的男人</a:t>
            </a:r>
            <a:r>
              <a:rPr lang="en-US" altLang="zh-CN" dirty="0"/>
              <a:t>]</a:t>
            </a:r>
            <a:r>
              <a:rPr lang="zh-CN" altLang="en-US" dirty="0"/>
              <a:t>是自己的固有属性，无法改变的。</a:t>
            </a:r>
            <a:r>
              <a:rPr lang="en-US" altLang="zh-CN" dirty="0"/>
              <a:t>[</a:t>
            </a:r>
            <a:r>
              <a:rPr lang="zh-CN" altLang="en-US" dirty="0"/>
              <a:t>自私</a:t>
            </a:r>
            <a:r>
              <a:rPr lang="en-US" altLang="zh-CN" dirty="0"/>
              <a:t>]</a:t>
            </a:r>
            <a:r>
              <a:rPr lang="zh-CN" altLang="en-US" dirty="0"/>
              <a:t>则涉及到人的本质，也很难改变。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96752"/>
            <a:ext cx="9217024" cy="5184576"/>
          </a:xfrm>
          <a:prstGeom prst="rect">
            <a:avLst/>
          </a:prstGeom>
        </p:spPr>
      </p:pic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0" y="1196752"/>
            <a:ext cx="9144000" cy="688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2000" y="1628999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3600000" h="3600000">
                <a:moveTo>
                  <a:pt x="1582235" y="1613563"/>
                </a:moveTo>
                <a:lnTo>
                  <a:pt x="1582644" y="1613563"/>
                </a:lnTo>
                <a:lnTo>
                  <a:pt x="1675141" y="1877547"/>
                </a:lnTo>
                <a:lnTo>
                  <a:pt x="1490966" y="1877547"/>
                </a:lnTo>
                <a:close/>
                <a:moveTo>
                  <a:pt x="430231" y="1543167"/>
                </a:moveTo>
                <a:cubicBezTo>
                  <a:pt x="428048" y="1543167"/>
                  <a:pt x="426070" y="1543713"/>
                  <a:pt x="424296" y="1544804"/>
                </a:cubicBezTo>
                <a:cubicBezTo>
                  <a:pt x="422523" y="1545896"/>
                  <a:pt x="421090" y="1547669"/>
                  <a:pt x="419999" y="1550125"/>
                </a:cubicBezTo>
                <a:cubicBezTo>
                  <a:pt x="418908" y="1552581"/>
                  <a:pt x="418021" y="1555787"/>
                  <a:pt x="417339" y="1559743"/>
                </a:cubicBezTo>
                <a:cubicBezTo>
                  <a:pt x="416657" y="1563699"/>
                  <a:pt x="416315" y="1568270"/>
                  <a:pt x="416315" y="1573454"/>
                </a:cubicBezTo>
                <a:cubicBezTo>
                  <a:pt x="416315" y="1578638"/>
                  <a:pt x="416657" y="1583140"/>
                  <a:pt x="417339" y="1586960"/>
                </a:cubicBezTo>
                <a:cubicBezTo>
                  <a:pt x="418021" y="1590780"/>
                  <a:pt x="418908" y="1593849"/>
                  <a:pt x="419999" y="1596169"/>
                </a:cubicBezTo>
                <a:cubicBezTo>
                  <a:pt x="421090" y="1598488"/>
                  <a:pt x="422523" y="1600193"/>
                  <a:pt x="424296" y="1601285"/>
                </a:cubicBezTo>
                <a:cubicBezTo>
                  <a:pt x="426070" y="1602376"/>
                  <a:pt x="428048" y="1602922"/>
                  <a:pt x="430231" y="1602922"/>
                </a:cubicBezTo>
                <a:lnTo>
                  <a:pt x="579208" y="1602922"/>
                </a:lnTo>
                <a:lnTo>
                  <a:pt x="579208" y="2062131"/>
                </a:lnTo>
                <a:cubicBezTo>
                  <a:pt x="579208" y="2064314"/>
                  <a:pt x="579754" y="2066224"/>
                  <a:pt x="580845" y="2067861"/>
                </a:cubicBezTo>
                <a:cubicBezTo>
                  <a:pt x="581936" y="2069498"/>
                  <a:pt x="583846" y="2070794"/>
                  <a:pt x="586575" y="2071749"/>
                </a:cubicBezTo>
                <a:cubicBezTo>
                  <a:pt x="589303" y="2072704"/>
                  <a:pt x="592987" y="2073523"/>
                  <a:pt x="597625" y="2074205"/>
                </a:cubicBezTo>
                <a:cubicBezTo>
                  <a:pt x="602264" y="2074887"/>
                  <a:pt x="607857" y="2075228"/>
                  <a:pt x="614406" y="2075228"/>
                </a:cubicBezTo>
                <a:cubicBezTo>
                  <a:pt x="621227" y="2075228"/>
                  <a:pt x="626889" y="2074887"/>
                  <a:pt x="631391" y="2074205"/>
                </a:cubicBezTo>
                <a:cubicBezTo>
                  <a:pt x="635893" y="2073523"/>
                  <a:pt x="639508" y="2072704"/>
                  <a:pt x="642237" y="2071749"/>
                </a:cubicBezTo>
                <a:cubicBezTo>
                  <a:pt x="644965" y="2070794"/>
                  <a:pt x="646875" y="2069498"/>
                  <a:pt x="647966" y="2067861"/>
                </a:cubicBezTo>
                <a:cubicBezTo>
                  <a:pt x="649058" y="2066224"/>
                  <a:pt x="649604" y="2064314"/>
                  <a:pt x="649604" y="2062131"/>
                </a:cubicBezTo>
                <a:lnTo>
                  <a:pt x="649604" y="1602922"/>
                </a:lnTo>
                <a:lnTo>
                  <a:pt x="798580" y="1602922"/>
                </a:lnTo>
                <a:cubicBezTo>
                  <a:pt x="800763" y="1602922"/>
                  <a:pt x="802741" y="1602376"/>
                  <a:pt x="804515" y="1601285"/>
                </a:cubicBezTo>
                <a:cubicBezTo>
                  <a:pt x="806288" y="1600193"/>
                  <a:pt x="807789" y="1598488"/>
                  <a:pt x="809017" y="1596169"/>
                </a:cubicBezTo>
                <a:cubicBezTo>
                  <a:pt x="810245" y="1593849"/>
                  <a:pt x="811132" y="1590780"/>
                  <a:pt x="811677" y="1586960"/>
                </a:cubicBezTo>
                <a:cubicBezTo>
                  <a:pt x="812223" y="1583140"/>
                  <a:pt x="812496" y="1578638"/>
                  <a:pt x="812496" y="1573454"/>
                </a:cubicBezTo>
                <a:cubicBezTo>
                  <a:pt x="812496" y="1568270"/>
                  <a:pt x="812223" y="1563699"/>
                  <a:pt x="811677" y="1559743"/>
                </a:cubicBezTo>
                <a:cubicBezTo>
                  <a:pt x="811132" y="1555787"/>
                  <a:pt x="810245" y="1552581"/>
                  <a:pt x="809017" y="1550125"/>
                </a:cubicBezTo>
                <a:cubicBezTo>
                  <a:pt x="807789" y="1547669"/>
                  <a:pt x="806288" y="1545896"/>
                  <a:pt x="804515" y="1544804"/>
                </a:cubicBezTo>
                <a:cubicBezTo>
                  <a:pt x="802741" y="1543713"/>
                  <a:pt x="800763" y="1543167"/>
                  <a:pt x="798580" y="1543167"/>
                </a:cubicBezTo>
                <a:close/>
                <a:moveTo>
                  <a:pt x="2265518" y="1541939"/>
                </a:moveTo>
                <a:cubicBezTo>
                  <a:pt x="2258322" y="1541939"/>
                  <a:pt x="2252492" y="1542212"/>
                  <a:pt x="2248028" y="1542758"/>
                </a:cubicBezTo>
                <a:cubicBezTo>
                  <a:pt x="2243564" y="1543304"/>
                  <a:pt x="2239965" y="1544190"/>
                  <a:pt x="2237230" y="1545418"/>
                </a:cubicBezTo>
                <a:cubicBezTo>
                  <a:pt x="2234495" y="1546646"/>
                  <a:pt x="2232552" y="1548079"/>
                  <a:pt x="2231401" y="1549716"/>
                </a:cubicBezTo>
                <a:cubicBezTo>
                  <a:pt x="2230250" y="1551353"/>
                  <a:pt x="2229674" y="1553126"/>
                  <a:pt x="2229674" y="1555036"/>
                </a:cubicBezTo>
                <a:lnTo>
                  <a:pt x="2229674" y="1842349"/>
                </a:lnTo>
                <a:cubicBezTo>
                  <a:pt x="2229674" y="1863904"/>
                  <a:pt x="2229743" y="1886346"/>
                  <a:pt x="2229879" y="1909675"/>
                </a:cubicBezTo>
                <a:cubicBezTo>
                  <a:pt x="2230016" y="1933004"/>
                  <a:pt x="2230357" y="1955446"/>
                  <a:pt x="2230902" y="1977001"/>
                </a:cubicBezTo>
                <a:lnTo>
                  <a:pt x="2230493" y="1977001"/>
                </a:lnTo>
                <a:cubicBezTo>
                  <a:pt x="2224162" y="1964177"/>
                  <a:pt x="2217767" y="1951421"/>
                  <a:pt x="2211308" y="1938734"/>
                </a:cubicBezTo>
                <a:cubicBezTo>
                  <a:pt x="2204849" y="1926046"/>
                  <a:pt x="2198323" y="1913154"/>
                  <a:pt x="2191730" y="1900057"/>
                </a:cubicBezTo>
                <a:cubicBezTo>
                  <a:pt x="2185137" y="1886960"/>
                  <a:pt x="2178280" y="1873659"/>
                  <a:pt x="2171161" y="1860153"/>
                </a:cubicBezTo>
                <a:cubicBezTo>
                  <a:pt x="2164041" y="1846646"/>
                  <a:pt x="2156657" y="1832799"/>
                  <a:pt x="2149008" y="1818611"/>
                </a:cubicBezTo>
                <a:lnTo>
                  <a:pt x="2024806" y="1586141"/>
                </a:lnTo>
                <a:cubicBezTo>
                  <a:pt x="2020321" y="1577683"/>
                  <a:pt x="2016036" y="1570657"/>
                  <a:pt x="2011952" y="1565064"/>
                </a:cubicBezTo>
                <a:cubicBezTo>
                  <a:pt x="2007868" y="1559470"/>
                  <a:pt x="2003644" y="1555104"/>
                  <a:pt x="1999280" y="1551967"/>
                </a:cubicBezTo>
                <a:cubicBezTo>
                  <a:pt x="1994917" y="1548829"/>
                  <a:pt x="1989988" y="1546578"/>
                  <a:pt x="1984495" y="1545214"/>
                </a:cubicBezTo>
                <a:cubicBezTo>
                  <a:pt x="1979002" y="1543849"/>
                  <a:pt x="1972173" y="1543167"/>
                  <a:pt x="1964009" y="1543167"/>
                </a:cubicBezTo>
                <a:lnTo>
                  <a:pt x="1929367" y="1543167"/>
                </a:lnTo>
                <a:cubicBezTo>
                  <a:pt x="1922047" y="1543167"/>
                  <a:pt x="1915289" y="1545486"/>
                  <a:pt x="1909092" y="1550125"/>
                </a:cubicBezTo>
                <a:cubicBezTo>
                  <a:pt x="1902895" y="1554763"/>
                  <a:pt x="1899797" y="1562540"/>
                  <a:pt x="1899797" y="1573454"/>
                </a:cubicBezTo>
                <a:lnTo>
                  <a:pt x="1899797" y="2062131"/>
                </a:lnTo>
                <a:cubicBezTo>
                  <a:pt x="1899797" y="2064041"/>
                  <a:pt x="1900373" y="2065883"/>
                  <a:pt x="1901524" y="2067656"/>
                </a:cubicBezTo>
                <a:cubicBezTo>
                  <a:pt x="1902675" y="2069430"/>
                  <a:pt x="1904546" y="2070794"/>
                  <a:pt x="1907138" y="2071749"/>
                </a:cubicBezTo>
                <a:cubicBezTo>
                  <a:pt x="1909731" y="2072704"/>
                  <a:pt x="1913257" y="2073523"/>
                  <a:pt x="1917719" y="2074205"/>
                </a:cubicBezTo>
                <a:cubicBezTo>
                  <a:pt x="1922180" y="2074887"/>
                  <a:pt x="1927867" y="2075228"/>
                  <a:pt x="1934777" y="2075228"/>
                </a:cubicBezTo>
                <a:cubicBezTo>
                  <a:pt x="1941688" y="2075228"/>
                  <a:pt x="1947375" y="2074887"/>
                  <a:pt x="1951839" y="2074205"/>
                </a:cubicBezTo>
                <a:cubicBezTo>
                  <a:pt x="1956303" y="2073523"/>
                  <a:pt x="1959902" y="2072704"/>
                  <a:pt x="1962637" y="2071749"/>
                </a:cubicBezTo>
                <a:cubicBezTo>
                  <a:pt x="1965372" y="2070794"/>
                  <a:pt x="1967315" y="2069430"/>
                  <a:pt x="1968466" y="2067656"/>
                </a:cubicBezTo>
                <a:cubicBezTo>
                  <a:pt x="1969617" y="2065883"/>
                  <a:pt x="1970193" y="2064041"/>
                  <a:pt x="1970193" y="2062131"/>
                </a:cubicBezTo>
                <a:lnTo>
                  <a:pt x="1970193" y="1742485"/>
                </a:lnTo>
                <a:cubicBezTo>
                  <a:pt x="1970193" y="1722294"/>
                  <a:pt x="1970056" y="1701967"/>
                  <a:pt x="1969783" y="1681503"/>
                </a:cubicBezTo>
                <a:cubicBezTo>
                  <a:pt x="1969511" y="1661039"/>
                  <a:pt x="1969101" y="1640985"/>
                  <a:pt x="1968556" y="1621339"/>
                </a:cubicBezTo>
                <a:lnTo>
                  <a:pt x="1969374" y="1621339"/>
                </a:lnTo>
                <a:cubicBezTo>
                  <a:pt x="1976767" y="1637437"/>
                  <a:pt x="1984753" y="1654013"/>
                  <a:pt x="1993333" y="1671066"/>
                </a:cubicBezTo>
                <a:cubicBezTo>
                  <a:pt x="2001913" y="1688120"/>
                  <a:pt x="2010426" y="1704423"/>
                  <a:pt x="2018871" y="1719975"/>
                </a:cubicBezTo>
                <a:lnTo>
                  <a:pt x="2180433" y="2021203"/>
                </a:lnTo>
                <a:cubicBezTo>
                  <a:pt x="2185976" y="2031844"/>
                  <a:pt x="2191216" y="2040576"/>
                  <a:pt x="2196155" y="2047397"/>
                </a:cubicBezTo>
                <a:cubicBezTo>
                  <a:pt x="2201094" y="2054218"/>
                  <a:pt x="2206032" y="2059607"/>
                  <a:pt x="2210969" y="2063563"/>
                </a:cubicBezTo>
                <a:cubicBezTo>
                  <a:pt x="2215906" y="2067520"/>
                  <a:pt x="2221127" y="2070248"/>
                  <a:pt x="2226630" y="2071749"/>
                </a:cubicBezTo>
                <a:cubicBezTo>
                  <a:pt x="2232135" y="2073250"/>
                  <a:pt x="2238555" y="2074000"/>
                  <a:pt x="2245892" y="2074000"/>
                </a:cubicBezTo>
                <a:lnTo>
                  <a:pt x="2269170" y="2074000"/>
                </a:lnTo>
                <a:cubicBezTo>
                  <a:pt x="2272840" y="2074000"/>
                  <a:pt x="2276510" y="2073454"/>
                  <a:pt x="2280179" y="2072363"/>
                </a:cubicBezTo>
                <a:cubicBezTo>
                  <a:pt x="2283847" y="2071271"/>
                  <a:pt x="2287163" y="2069498"/>
                  <a:pt x="2290126" y="2067042"/>
                </a:cubicBezTo>
                <a:cubicBezTo>
                  <a:pt x="2293089" y="2064587"/>
                  <a:pt x="2295487" y="2061449"/>
                  <a:pt x="2297320" y="2057629"/>
                </a:cubicBezTo>
                <a:cubicBezTo>
                  <a:pt x="2299154" y="2053809"/>
                  <a:pt x="2300070" y="2049171"/>
                  <a:pt x="2300070" y="2043713"/>
                </a:cubicBezTo>
                <a:lnTo>
                  <a:pt x="2300070" y="1555036"/>
                </a:lnTo>
                <a:cubicBezTo>
                  <a:pt x="2300070" y="1553126"/>
                  <a:pt x="2299495" y="1551353"/>
                  <a:pt x="2298344" y="1549716"/>
                </a:cubicBezTo>
                <a:cubicBezTo>
                  <a:pt x="2297192" y="1548079"/>
                  <a:pt x="2295321" y="1546646"/>
                  <a:pt x="2292729" y="1545418"/>
                </a:cubicBezTo>
                <a:cubicBezTo>
                  <a:pt x="2290137" y="1544190"/>
                  <a:pt x="2286537" y="1543304"/>
                  <a:pt x="2281931" y="1542758"/>
                </a:cubicBezTo>
                <a:cubicBezTo>
                  <a:pt x="2277324" y="1542212"/>
                  <a:pt x="2271854" y="1541939"/>
                  <a:pt x="2265518" y="1541939"/>
                </a:cubicBezTo>
                <a:close/>
                <a:moveTo>
                  <a:pt x="2477920" y="1540712"/>
                </a:moveTo>
                <a:cubicBezTo>
                  <a:pt x="2471371" y="1540712"/>
                  <a:pt x="2465778" y="1541053"/>
                  <a:pt x="2461139" y="1541735"/>
                </a:cubicBezTo>
                <a:cubicBezTo>
                  <a:pt x="2456501" y="1542417"/>
                  <a:pt x="2452817" y="1543235"/>
                  <a:pt x="2450089" y="1544190"/>
                </a:cubicBezTo>
                <a:cubicBezTo>
                  <a:pt x="2447360" y="1545145"/>
                  <a:pt x="2445451" y="1546441"/>
                  <a:pt x="2444359" y="1548079"/>
                </a:cubicBezTo>
                <a:cubicBezTo>
                  <a:pt x="2443268" y="1549716"/>
                  <a:pt x="2442722" y="1551626"/>
                  <a:pt x="2442722" y="1553808"/>
                </a:cubicBezTo>
                <a:lnTo>
                  <a:pt x="2442722" y="2062131"/>
                </a:lnTo>
                <a:cubicBezTo>
                  <a:pt x="2442722" y="2064041"/>
                  <a:pt x="2443268" y="2065883"/>
                  <a:pt x="2444359" y="2067656"/>
                </a:cubicBezTo>
                <a:cubicBezTo>
                  <a:pt x="2445451" y="2069430"/>
                  <a:pt x="2447360" y="2070794"/>
                  <a:pt x="2450089" y="2071749"/>
                </a:cubicBezTo>
                <a:cubicBezTo>
                  <a:pt x="2452817" y="2072704"/>
                  <a:pt x="2456501" y="2073523"/>
                  <a:pt x="2461139" y="2074205"/>
                </a:cubicBezTo>
                <a:cubicBezTo>
                  <a:pt x="2465778" y="2074887"/>
                  <a:pt x="2471371" y="2075228"/>
                  <a:pt x="2477920" y="2075228"/>
                </a:cubicBezTo>
                <a:cubicBezTo>
                  <a:pt x="2484741" y="2075228"/>
                  <a:pt x="2490403" y="2074887"/>
                  <a:pt x="2494905" y="2074205"/>
                </a:cubicBezTo>
                <a:cubicBezTo>
                  <a:pt x="2499407" y="2073523"/>
                  <a:pt x="2503022" y="2072704"/>
                  <a:pt x="2505751" y="2071749"/>
                </a:cubicBezTo>
                <a:cubicBezTo>
                  <a:pt x="2508479" y="2070794"/>
                  <a:pt x="2510389" y="2069430"/>
                  <a:pt x="2511480" y="2067656"/>
                </a:cubicBezTo>
                <a:cubicBezTo>
                  <a:pt x="2512572" y="2065883"/>
                  <a:pt x="2513118" y="2064041"/>
                  <a:pt x="2513118" y="2062131"/>
                </a:cubicBezTo>
                <a:lnTo>
                  <a:pt x="2513118" y="1797329"/>
                </a:lnTo>
                <a:lnTo>
                  <a:pt x="2707934" y="2062131"/>
                </a:lnTo>
                <a:cubicBezTo>
                  <a:pt x="2709844" y="2064859"/>
                  <a:pt x="2712299" y="2067315"/>
                  <a:pt x="2715301" y="2069498"/>
                </a:cubicBezTo>
                <a:cubicBezTo>
                  <a:pt x="2718302" y="2071681"/>
                  <a:pt x="2722804" y="2073181"/>
                  <a:pt x="2728807" y="2074000"/>
                </a:cubicBezTo>
                <a:cubicBezTo>
                  <a:pt x="2734810" y="2074819"/>
                  <a:pt x="2742586" y="2075228"/>
                  <a:pt x="2752136" y="2075228"/>
                </a:cubicBezTo>
                <a:cubicBezTo>
                  <a:pt x="2759503" y="2075228"/>
                  <a:pt x="2765505" y="2074887"/>
                  <a:pt x="2770144" y="2074205"/>
                </a:cubicBezTo>
                <a:cubicBezTo>
                  <a:pt x="2774782" y="2073523"/>
                  <a:pt x="2778466" y="2072636"/>
                  <a:pt x="2781194" y="2071544"/>
                </a:cubicBezTo>
                <a:cubicBezTo>
                  <a:pt x="2783923" y="2070453"/>
                  <a:pt x="2785765" y="2069020"/>
                  <a:pt x="2786720" y="2067247"/>
                </a:cubicBezTo>
                <a:cubicBezTo>
                  <a:pt x="2787674" y="2065473"/>
                  <a:pt x="2788152" y="2063495"/>
                  <a:pt x="2788152" y="2061312"/>
                </a:cubicBezTo>
                <a:cubicBezTo>
                  <a:pt x="2788152" y="2059675"/>
                  <a:pt x="2787674" y="2057561"/>
                  <a:pt x="2786720" y="2054969"/>
                </a:cubicBezTo>
                <a:cubicBezTo>
                  <a:pt x="2785765" y="2052376"/>
                  <a:pt x="2782968" y="2047533"/>
                  <a:pt x="2778329" y="2040439"/>
                </a:cubicBezTo>
                <a:lnTo>
                  <a:pt x="2589243" y="1789143"/>
                </a:lnTo>
                <a:lnTo>
                  <a:pt x="2764823" y="1579184"/>
                </a:lnTo>
                <a:cubicBezTo>
                  <a:pt x="2769734" y="1572908"/>
                  <a:pt x="2773077" y="1567997"/>
                  <a:pt x="2774850" y="1564450"/>
                </a:cubicBezTo>
                <a:cubicBezTo>
                  <a:pt x="2776624" y="1560903"/>
                  <a:pt x="2777511" y="1557356"/>
                  <a:pt x="2777511" y="1553808"/>
                </a:cubicBezTo>
                <a:cubicBezTo>
                  <a:pt x="2777511" y="1551899"/>
                  <a:pt x="2777033" y="1550125"/>
                  <a:pt x="2776078" y="1548488"/>
                </a:cubicBezTo>
                <a:cubicBezTo>
                  <a:pt x="2775123" y="1546851"/>
                  <a:pt x="2773350" y="1545486"/>
                  <a:pt x="2770758" y="1544395"/>
                </a:cubicBezTo>
                <a:cubicBezTo>
                  <a:pt x="2768166" y="1543304"/>
                  <a:pt x="2764687" y="1542417"/>
                  <a:pt x="2760321" y="1541735"/>
                </a:cubicBezTo>
                <a:cubicBezTo>
                  <a:pt x="2755955" y="1541053"/>
                  <a:pt x="2750226" y="1540712"/>
                  <a:pt x="2743131" y="1540712"/>
                </a:cubicBezTo>
                <a:cubicBezTo>
                  <a:pt x="2736037" y="1540712"/>
                  <a:pt x="2730239" y="1540984"/>
                  <a:pt x="2725737" y="1541530"/>
                </a:cubicBezTo>
                <a:cubicBezTo>
                  <a:pt x="2721235" y="1542076"/>
                  <a:pt x="2717415" y="1542826"/>
                  <a:pt x="2714277" y="1543781"/>
                </a:cubicBezTo>
                <a:cubicBezTo>
                  <a:pt x="2711140" y="1544736"/>
                  <a:pt x="2708479" y="1546032"/>
                  <a:pt x="2706297" y="1547669"/>
                </a:cubicBezTo>
                <a:cubicBezTo>
                  <a:pt x="2704114" y="1549306"/>
                  <a:pt x="2702204" y="1551353"/>
                  <a:pt x="2700567" y="1553808"/>
                </a:cubicBezTo>
                <a:lnTo>
                  <a:pt x="2513118" y="1789143"/>
                </a:lnTo>
                <a:lnTo>
                  <a:pt x="2513118" y="1553808"/>
                </a:lnTo>
                <a:cubicBezTo>
                  <a:pt x="2513118" y="1551626"/>
                  <a:pt x="2512572" y="1549716"/>
                  <a:pt x="2511480" y="1548079"/>
                </a:cubicBezTo>
                <a:cubicBezTo>
                  <a:pt x="2510389" y="1546441"/>
                  <a:pt x="2508479" y="1545145"/>
                  <a:pt x="2505751" y="1544190"/>
                </a:cubicBezTo>
                <a:cubicBezTo>
                  <a:pt x="2503022" y="1543235"/>
                  <a:pt x="2499407" y="1542417"/>
                  <a:pt x="2494905" y="1541735"/>
                </a:cubicBezTo>
                <a:cubicBezTo>
                  <a:pt x="2490403" y="1541053"/>
                  <a:pt x="2484741" y="1540712"/>
                  <a:pt x="2477920" y="1540712"/>
                </a:cubicBezTo>
                <a:close/>
                <a:moveTo>
                  <a:pt x="1584691" y="1540712"/>
                </a:moveTo>
                <a:cubicBezTo>
                  <a:pt x="1576505" y="1540712"/>
                  <a:pt x="1569752" y="1540916"/>
                  <a:pt x="1564431" y="1541326"/>
                </a:cubicBezTo>
                <a:cubicBezTo>
                  <a:pt x="1559111" y="1541735"/>
                  <a:pt x="1554745" y="1542485"/>
                  <a:pt x="1551335" y="1543577"/>
                </a:cubicBezTo>
                <a:cubicBezTo>
                  <a:pt x="1547924" y="1544668"/>
                  <a:pt x="1545332" y="1546169"/>
                  <a:pt x="1543558" y="1548079"/>
                </a:cubicBezTo>
                <a:cubicBezTo>
                  <a:pt x="1541785" y="1549989"/>
                  <a:pt x="1540352" y="1552444"/>
                  <a:pt x="1539261" y="1555446"/>
                </a:cubicBezTo>
                <a:lnTo>
                  <a:pt x="1361634" y="2047397"/>
                </a:lnTo>
                <a:cubicBezTo>
                  <a:pt x="1359452" y="2053400"/>
                  <a:pt x="1358292" y="2058243"/>
                  <a:pt x="1358156" y="2061926"/>
                </a:cubicBezTo>
                <a:cubicBezTo>
                  <a:pt x="1358019" y="2065610"/>
                  <a:pt x="1358974" y="2068407"/>
                  <a:pt x="1361021" y="2070317"/>
                </a:cubicBezTo>
                <a:cubicBezTo>
                  <a:pt x="1363067" y="2072226"/>
                  <a:pt x="1366614" y="2073523"/>
                  <a:pt x="1371662" y="2074205"/>
                </a:cubicBezTo>
                <a:cubicBezTo>
                  <a:pt x="1376709" y="2074887"/>
                  <a:pt x="1383190" y="2075228"/>
                  <a:pt x="1391102" y="2075228"/>
                </a:cubicBezTo>
                <a:cubicBezTo>
                  <a:pt x="1398742" y="2075228"/>
                  <a:pt x="1404950" y="2074955"/>
                  <a:pt x="1409725" y="2074409"/>
                </a:cubicBezTo>
                <a:cubicBezTo>
                  <a:pt x="1414499" y="2073864"/>
                  <a:pt x="1418183" y="2072977"/>
                  <a:pt x="1420775" y="2071749"/>
                </a:cubicBezTo>
                <a:cubicBezTo>
                  <a:pt x="1423367" y="2070521"/>
                  <a:pt x="1425345" y="2069020"/>
                  <a:pt x="1426710" y="2067247"/>
                </a:cubicBezTo>
                <a:cubicBezTo>
                  <a:pt x="1428074" y="2065473"/>
                  <a:pt x="1429165" y="2063359"/>
                  <a:pt x="1429984" y="2060903"/>
                </a:cubicBezTo>
                <a:lnTo>
                  <a:pt x="1473367" y="1933618"/>
                </a:lnTo>
                <a:lnTo>
                  <a:pt x="1693558" y="1933618"/>
                </a:lnTo>
                <a:lnTo>
                  <a:pt x="1738988" y="2062540"/>
                </a:lnTo>
                <a:cubicBezTo>
                  <a:pt x="1740080" y="2064996"/>
                  <a:pt x="1741239" y="2067042"/>
                  <a:pt x="1742467" y="2068679"/>
                </a:cubicBezTo>
                <a:cubicBezTo>
                  <a:pt x="1743695" y="2070317"/>
                  <a:pt x="1745605" y="2071613"/>
                  <a:pt x="1748197" y="2072568"/>
                </a:cubicBezTo>
                <a:cubicBezTo>
                  <a:pt x="1750789" y="2073523"/>
                  <a:pt x="1754609" y="2074205"/>
                  <a:pt x="1759657" y="2074614"/>
                </a:cubicBezTo>
                <a:cubicBezTo>
                  <a:pt x="1764704" y="2075023"/>
                  <a:pt x="1771457" y="2075228"/>
                  <a:pt x="1779916" y="2075228"/>
                </a:cubicBezTo>
                <a:cubicBezTo>
                  <a:pt x="1788374" y="2075228"/>
                  <a:pt x="1795127" y="2074955"/>
                  <a:pt x="1800175" y="2074409"/>
                </a:cubicBezTo>
                <a:cubicBezTo>
                  <a:pt x="1805223" y="2073864"/>
                  <a:pt x="1808838" y="2072636"/>
                  <a:pt x="1811021" y="2070726"/>
                </a:cubicBezTo>
                <a:cubicBezTo>
                  <a:pt x="1813204" y="2068816"/>
                  <a:pt x="1814227" y="2066019"/>
                  <a:pt x="1814091" y="2062336"/>
                </a:cubicBezTo>
                <a:cubicBezTo>
                  <a:pt x="1813954" y="2058652"/>
                  <a:pt x="1812794" y="2053809"/>
                  <a:pt x="1810612" y="2047806"/>
                </a:cubicBezTo>
                <a:lnTo>
                  <a:pt x="1632985" y="1555855"/>
                </a:lnTo>
                <a:cubicBezTo>
                  <a:pt x="1631894" y="1552853"/>
                  <a:pt x="1630393" y="1550330"/>
                  <a:pt x="1628483" y="1548283"/>
                </a:cubicBezTo>
                <a:cubicBezTo>
                  <a:pt x="1626573" y="1546237"/>
                  <a:pt x="1623845" y="1544668"/>
                  <a:pt x="1620298" y="1543577"/>
                </a:cubicBezTo>
                <a:cubicBezTo>
                  <a:pt x="1616751" y="1542485"/>
                  <a:pt x="1612112" y="1541735"/>
                  <a:pt x="1606382" y="1541326"/>
                </a:cubicBezTo>
                <a:cubicBezTo>
                  <a:pt x="1600652" y="1540916"/>
                  <a:pt x="1593422" y="1540712"/>
                  <a:pt x="1584691" y="1540712"/>
                </a:cubicBezTo>
                <a:close/>
                <a:moveTo>
                  <a:pt x="925345" y="1540712"/>
                </a:moveTo>
                <a:cubicBezTo>
                  <a:pt x="918796" y="1540712"/>
                  <a:pt x="913203" y="1541053"/>
                  <a:pt x="908564" y="1541735"/>
                </a:cubicBezTo>
                <a:cubicBezTo>
                  <a:pt x="903926" y="1542417"/>
                  <a:pt x="900242" y="1543235"/>
                  <a:pt x="897514" y="1544190"/>
                </a:cubicBezTo>
                <a:cubicBezTo>
                  <a:pt x="894785" y="1545145"/>
                  <a:pt x="892875" y="1546441"/>
                  <a:pt x="891784" y="1548079"/>
                </a:cubicBezTo>
                <a:cubicBezTo>
                  <a:pt x="890693" y="1549716"/>
                  <a:pt x="890147" y="1551626"/>
                  <a:pt x="890147" y="1553808"/>
                </a:cubicBezTo>
                <a:lnTo>
                  <a:pt x="890147" y="2062131"/>
                </a:lnTo>
                <a:cubicBezTo>
                  <a:pt x="890147" y="2064314"/>
                  <a:pt x="890693" y="2066224"/>
                  <a:pt x="891784" y="2067861"/>
                </a:cubicBezTo>
                <a:cubicBezTo>
                  <a:pt x="892875" y="2069498"/>
                  <a:pt x="894785" y="2070794"/>
                  <a:pt x="897514" y="2071749"/>
                </a:cubicBezTo>
                <a:cubicBezTo>
                  <a:pt x="900242" y="2072704"/>
                  <a:pt x="903926" y="2073523"/>
                  <a:pt x="908564" y="2074205"/>
                </a:cubicBezTo>
                <a:cubicBezTo>
                  <a:pt x="913203" y="2074887"/>
                  <a:pt x="918796" y="2075228"/>
                  <a:pt x="925345" y="2075228"/>
                </a:cubicBezTo>
                <a:cubicBezTo>
                  <a:pt x="932166" y="2075228"/>
                  <a:pt x="937828" y="2074887"/>
                  <a:pt x="942330" y="2074205"/>
                </a:cubicBezTo>
                <a:cubicBezTo>
                  <a:pt x="946832" y="2073523"/>
                  <a:pt x="950447" y="2072704"/>
                  <a:pt x="953176" y="2071749"/>
                </a:cubicBezTo>
                <a:cubicBezTo>
                  <a:pt x="955904" y="2070794"/>
                  <a:pt x="957814" y="2069498"/>
                  <a:pt x="958906" y="2067861"/>
                </a:cubicBezTo>
                <a:cubicBezTo>
                  <a:pt x="959997" y="2066224"/>
                  <a:pt x="960543" y="2064314"/>
                  <a:pt x="960543" y="2062131"/>
                </a:cubicBezTo>
                <a:lnTo>
                  <a:pt x="960543" y="1827206"/>
                </a:lnTo>
                <a:lnTo>
                  <a:pt x="1201607" y="1827206"/>
                </a:lnTo>
                <a:lnTo>
                  <a:pt x="1201607" y="2062131"/>
                </a:lnTo>
                <a:cubicBezTo>
                  <a:pt x="1201607" y="2064314"/>
                  <a:pt x="1202153" y="2066224"/>
                  <a:pt x="1203244" y="2067861"/>
                </a:cubicBezTo>
                <a:cubicBezTo>
                  <a:pt x="1204336" y="2069498"/>
                  <a:pt x="1206245" y="2070794"/>
                  <a:pt x="1208974" y="2071749"/>
                </a:cubicBezTo>
                <a:cubicBezTo>
                  <a:pt x="1211703" y="2072704"/>
                  <a:pt x="1215250" y="2073523"/>
                  <a:pt x="1219615" y="2074205"/>
                </a:cubicBezTo>
                <a:cubicBezTo>
                  <a:pt x="1223981" y="2074887"/>
                  <a:pt x="1229711" y="2075228"/>
                  <a:pt x="1236805" y="2075228"/>
                </a:cubicBezTo>
                <a:cubicBezTo>
                  <a:pt x="1243353" y="2075228"/>
                  <a:pt x="1248879" y="2074887"/>
                  <a:pt x="1253381" y="2074205"/>
                </a:cubicBezTo>
                <a:cubicBezTo>
                  <a:pt x="1257883" y="2073523"/>
                  <a:pt x="1261498" y="2072704"/>
                  <a:pt x="1264226" y="2071749"/>
                </a:cubicBezTo>
                <a:cubicBezTo>
                  <a:pt x="1266955" y="2070794"/>
                  <a:pt x="1268865" y="2069498"/>
                  <a:pt x="1269956" y="2067861"/>
                </a:cubicBezTo>
                <a:cubicBezTo>
                  <a:pt x="1271048" y="2066224"/>
                  <a:pt x="1271593" y="2064314"/>
                  <a:pt x="1271593" y="2062131"/>
                </a:cubicBezTo>
                <a:lnTo>
                  <a:pt x="1271593" y="1553808"/>
                </a:lnTo>
                <a:cubicBezTo>
                  <a:pt x="1271593" y="1551626"/>
                  <a:pt x="1271048" y="1549716"/>
                  <a:pt x="1269956" y="1548079"/>
                </a:cubicBezTo>
                <a:cubicBezTo>
                  <a:pt x="1268865" y="1546441"/>
                  <a:pt x="1266955" y="1545145"/>
                  <a:pt x="1264226" y="1544190"/>
                </a:cubicBezTo>
                <a:cubicBezTo>
                  <a:pt x="1261498" y="1543235"/>
                  <a:pt x="1257883" y="1542417"/>
                  <a:pt x="1253381" y="1541735"/>
                </a:cubicBezTo>
                <a:cubicBezTo>
                  <a:pt x="1248879" y="1541053"/>
                  <a:pt x="1243353" y="1540712"/>
                  <a:pt x="1236805" y="1540712"/>
                </a:cubicBezTo>
                <a:cubicBezTo>
                  <a:pt x="1229711" y="1540712"/>
                  <a:pt x="1223981" y="1541053"/>
                  <a:pt x="1219615" y="1541735"/>
                </a:cubicBezTo>
                <a:cubicBezTo>
                  <a:pt x="1215250" y="1542417"/>
                  <a:pt x="1211703" y="1543235"/>
                  <a:pt x="1208974" y="1544190"/>
                </a:cubicBezTo>
                <a:cubicBezTo>
                  <a:pt x="1206245" y="1545145"/>
                  <a:pt x="1204336" y="1546441"/>
                  <a:pt x="1203244" y="1548079"/>
                </a:cubicBezTo>
                <a:cubicBezTo>
                  <a:pt x="1202153" y="1549716"/>
                  <a:pt x="1201607" y="1551626"/>
                  <a:pt x="1201607" y="1553808"/>
                </a:cubicBezTo>
                <a:lnTo>
                  <a:pt x="1201607" y="1765814"/>
                </a:lnTo>
                <a:lnTo>
                  <a:pt x="960543" y="1765814"/>
                </a:lnTo>
                <a:lnTo>
                  <a:pt x="960543" y="1553808"/>
                </a:lnTo>
                <a:cubicBezTo>
                  <a:pt x="960543" y="1551626"/>
                  <a:pt x="959997" y="1549716"/>
                  <a:pt x="958906" y="1548079"/>
                </a:cubicBezTo>
                <a:cubicBezTo>
                  <a:pt x="957814" y="1546441"/>
                  <a:pt x="955904" y="1545145"/>
                  <a:pt x="953176" y="1544190"/>
                </a:cubicBezTo>
                <a:cubicBezTo>
                  <a:pt x="950447" y="1543235"/>
                  <a:pt x="946832" y="1542417"/>
                  <a:pt x="942330" y="1541735"/>
                </a:cubicBezTo>
                <a:cubicBezTo>
                  <a:pt x="937828" y="1541053"/>
                  <a:pt x="932166" y="1540712"/>
                  <a:pt x="925345" y="1540712"/>
                </a:cubicBezTo>
                <a:close/>
                <a:moveTo>
                  <a:pt x="3003953" y="1535391"/>
                </a:moveTo>
                <a:cubicBezTo>
                  <a:pt x="2981033" y="1535391"/>
                  <a:pt x="2959683" y="1538461"/>
                  <a:pt x="2939901" y="1544600"/>
                </a:cubicBezTo>
                <a:cubicBezTo>
                  <a:pt x="2920119" y="1550739"/>
                  <a:pt x="2903066" y="1559675"/>
                  <a:pt x="2888741" y="1571407"/>
                </a:cubicBezTo>
                <a:cubicBezTo>
                  <a:pt x="2874416" y="1583140"/>
                  <a:pt x="2863229" y="1597669"/>
                  <a:pt x="2855180" y="1614995"/>
                </a:cubicBezTo>
                <a:cubicBezTo>
                  <a:pt x="2847131" y="1632322"/>
                  <a:pt x="2843107" y="1652035"/>
                  <a:pt x="2843107" y="1674136"/>
                </a:cubicBezTo>
                <a:cubicBezTo>
                  <a:pt x="2843107" y="1695691"/>
                  <a:pt x="2846586" y="1714177"/>
                  <a:pt x="2853543" y="1729593"/>
                </a:cubicBezTo>
                <a:cubicBezTo>
                  <a:pt x="2860501" y="1745009"/>
                  <a:pt x="2869573" y="1758447"/>
                  <a:pt x="2880760" y="1769907"/>
                </a:cubicBezTo>
                <a:cubicBezTo>
                  <a:pt x="2891947" y="1781367"/>
                  <a:pt x="2904635" y="1791326"/>
                  <a:pt x="2918823" y="1799784"/>
                </a:cubicBezTo>
                <a:cubicBezTo>
                  <a:pt x="2933011" y="1808243"/>
                  <a:pt x="2947609" y="1815951"/>
                  <a:pt x="2962616" y="1822908"/>
                </a:cubicBezTo>
                <a:cubicBezTo>
                  <a:pt x="2977622" y="1829866"/>
                  <a:pt x="2992288" y="1836687"/>
                  <a:pt x="3006613" y="1843372"/>
                </a:cubicBezTo>
                <a:cubicBezTo>
                  <a:pt x="3020938" y="1850057"/>
                  <a:pt x="3033693" y="1857424"/>
                  <a:pt x="3044880" y="1865473"/>
                </a:cubicBezTo>
                <a:cubicBezTo>
                  <a:pt x="3056068" y="1873522"/>
                  <a:pt x="3065072" y="1882867"/>
                  <a:pt x="3071893" y="1893509"/>
                </a:cubicBezTo>
                <a:cubicBezTo>
                  <a:pt x="3078714" y="1904150"/>
                  <a:pt x="3082125" y="1916974"/>
                  <a:pt x="3082125" y="1931981"/>
                </a:cubicBezTo>
                <a:cubicBezTo>
                  <a:pt x="3082125" y="1945896"/>
                  <a:pt x="3079669" y="1958311"/>
                  <a:pt x="3074758" y="1969225"/>
                </a:cubicBezTo>
                <a:cubicBezTo>
                  <a:pt x="3069846" y="1980139"/>
                  <a:pt x="3062821" y="1989348"/>
                  <a:pt x="3053680" y="1996851"/>
                </a:cubicBezTo>
                <a:cubicBezTo>
                  <a:pt x="3044539" y="2004355"/>
                  <a:pt x="3033625" y="2010153"/>
                  <a:pt x="3020938" y="2014246"/>
                </a:cubicBezTo>
                <a:cubicBezTo>
                  <a:pt x="3008250" y="2018338"/>
                  <a:pt x="2994267" y="2020385"/>
                  <a:pt x="2978987" y="2020385"/>
                </a:cubicBezTo>
                <a:cubicBezTo>
                  <a:pt x="2958796" y="2020385"/>
                  <a:pt x="2940992" y="2017997"/>
                  <a:pt x="2925576" y="2013222"/>
                </a:cubicBezTo>
                <a:cubicBezTo>
                  <a:pt x="2910160" y="2008447"/>
                  <a:pt x="2896995" y="2003331"/>
                  <a:pt x="2886081" y="1997874"/>
                </a:cubicBezTo>
                <a:cubicBezTo>
                  <a:pt x="2875167" y="1992417"/>
                  <a:pt x="2866231" y="1987370"/>
                  <a:pt x="2859273" y="1982731"/>
                </a:cubicBezTo>
                <a:cubicBezTo>
                  <a:pt x="2852315" y="1978093"/>
                  <a:pt x="2846927" y="1975773"/>
                  <a:pt x="2843107" y="1975773"/>
                </a:cubicBezTo>
                <a:cubicBezTo>
                  <a:pt x="2840924" y="1975773"/>
                  <a:pt x="2839014" y="1976251"/>
                  <a:pt x="2837377" y="1977206"/>
                </a:cubicBezTo>
                <a:cubicBezTo>
                  <a:pt x="2835740" y="1978161"/>
                  <a:pt x="2834375" y="1979866"/>
                  <a:pt x="2833284" y="1982322"/>
                </a:cubicBezTo>
                <a:cubicBezTo>
                  <a:pt x="2832193" y="1984778"/>
                  <a:pt x="2831374" y="1987984"/>
                  <a:pt x="2830828" y="1991940"/>
                </a:cubicBezTo>
                <a:cubicBezTo>
                  <a:pt x="2830283" y="1995896"/>
                  <a:pt x="2830010" y="2000876"/>
                  <a:pt x="2830010" y="2006879"/>
                </a:cubicBezTo>
                <a:cubicBezTo>
                  <a:pt x="2830010" y="2015337"/>
                  <a:pt x="2830760" y="2022090"/>
                  <a:pt x="2832261" y="2027138"/>
                </a:cubicBezTo>
                <a:cubicBezTo>
                  <a:pt x="2833761" y="2032185"/>
                  <a:pt x="2836081" y="2036347"/>
                  <a:pt x="2839219" y="2039621"/>
                </a:cubicBezTo>
                <a:cubicBezTo>
                  <a:pt x="2842356" y="2042895"/>
                  <a:pt x="2847950" y="2046851"/>
                  <a:pt x="2855999" y="2051490"/>
                </a:cubicBezTo>
                <a:cubicBezTo>
                  <a:pt x="2864048" y="2056128"/>
                  <a:pt x="2874007" y="2060630"/>
                  <a:pt x="2885876" y="2064996"/>
                </a:cubicBezTo>
                <a:cubicBezTo>
                  <a:pt x="2897745" y="2069361"/>
                  <a:pt x="2911251" y="2073045"/>
                  <a:pt x="2926395" y="2076046"/>
                </a:cubicBezTo>
                <a:cubicBezTo>
                  <a:pt x="2941538" y="2079048"/>
                  <a:pt x="2957977" y="2080548"/>
                  <a:pt x="2975713" y="2080548"/>
                </a:cubicBezTo>
                <a:cubicBezTo>
                  <a:pt x="3001088" y="2080548"/>
                  <a:pt x="3024758" y="2077138"/>
                  <a:pt x="3046722" y="2070317"/>
                </a:cubicBezTo>
                <a:cubicBezTo>
                  <a:pt x="3068687" y="2063495"/>
                  <a:pt x="3087787" y="2053332"/>
                  <a:pt x="3104021" y="2039825"/>
                </a:cubicBezTo>
                <a:cubicBezTo>
                  <a:pt x="3120256" y="2026319"/>
                  <a:pt x="3132943" y="2009880"/>
                  <a:pt x="3142084" y="1990507"/>
                </a:cubicBezTo>
                <a:cubicBezTo>
                  <a:pt x="3151225" y="1971135"/>
                  <a:pt x="3155795" y="1949034"/>
                  <a:pt x="3155795" y="1924205"/>
                </a:cubicBezTo>
                <a:cubicBezTo>
                  <a:pt x="3155795" y="1903195"/>
                  <a:pt x="3152316" y="1884982"/>
                  <a:pt x="3145358" y="1869566"/>
                </a:cubicBezTo>
                <a:cubicBezTo>
                  <a:pt x="3138400" y="1854150"/>
                  <a:pt x="3129260" y="1840780"/>
                  <a:pt x="3117936" y="1829457"/>
                </a:cubicBezTo>
                <a:cubicBezTo>
                  <a:pt x="3106613" y="1818133"/>
                  <a:pt x="3093721" y="1808311"/>
                  <a:pt x="3079260" y="1799989"/>
                </a:cubicBezTo>
                <a:cubicBezTo>
                  <a:pt x="3064798" y="1791667"/>
                  <a:pt x="3050064" y="1784027"/>
                  <a:pt x="3035058" y="1777069"/>
                </a:cubicBezTo>
                <a:cubicBezTo>
                  <a:pt x="3020051" y="1770112"/>
                  <a:pt x="3005317" y="1763222"/>
                  <a:pt x="2990856" y="1756401"/>
                </a:cubicBezTo>
                <a:cubicBezTo>
                  <a:pt x="2976395" y="1749579"/>
                  <a:pt x="2963502" y="1742076"/>
                  <a:pt x="2952179" y="1733890"/>
                </a:cubicBezTo>
                <a:cubicBezTo>
                  <a:pt x="2940856" y="1725705"/>
                  <a:pt x="2931783" y="1716292"/>
                  <a:pt x="2924962" y="1705650"/>
                </a:cubicBezTo>
                <a:cubicBezTo>
                  <a:pt x="2918141" y="1695009"/>
                  <a:pt x="2914730" y="1682322"/>
                  <a:pt x="2914730" y="1667588"/>
                </a:cubicBezTo>
                <a:cubicBezTo>
                  <a:pt x="2914730" y="1657492"/>
                  <a:pt x="2916504" y="1647942"/>
                  <a:pt x="2920051" y="1638938"/>
                </a:cubicBezTo>
                <a:cubicBezTo>
                  <a:pt x="2923598" y="1629934"/>
                  <a:pt x="2928918" y="1622158"/>
                  <a:pt x="2936013" y="1615609"/>
                </a:cubicBezTo>
                <a:cubicBezTo>
                  <a:pt x="2943107" y="1609061"/>
                  <a:pt x="2952111" y="1603808"/>
                  <a:pt x="2963025" y="1599852"/>
                </a:cubicBezTo>
                <a:cubicBezTo>
                  <a:pt x="2973939" y="1595896"/>
                  <a:pt x="2986763" y="1593918"/>
                  <a:pt x="3001497" y="1593918"/>
                </a:cubicBezTo>
                <a:cubicBezTo>
                  <a:pt x="3017322" y="1593918"/>
                  <a:pt x="3031579" y="1595896"/>
                  <a:pt x="3044267" y="1599852"/>
                </a:cubicBezTo>
                <a:cubicBezTo>
                  <a:pt x="3056954" y="1603808"/>
                  <a:pt x="3067937" y="1608174"/>
                  <a:pt x="3077213" y="1612949"/>
                </a:cubicBezTo>
                <a:cubicBezTo>
                  <a:pt x="3086490" y="1617724"/>
                  <a:pt x="3094335" y="1622021"/>
                  <a:pt x="3100747" y="1625841"/>
                </a:cubicBezTo>
                <a:cubicBezTo>
                  <a:pt x="3107159" y="1629661"/>
                  <a:pt x="3111865" y="1631571"/>
                  <a:pt x="3114867" y="1631571"/>
                </a:cubicBezTo>
                <a:cubicBezTo>
                  <a:pt x="3116777" y="1631571"/>
                  <a:pt x="3118482" y="1630957"/>
                  <a:pt x="3119983" y="1629729"/>
                </a:cubicBezTo>
                <a:cubicBezTo>
                  <a:pt x="3121483" y="1628502"/>
                  <a:pt x="3122643" y="1626592"/>
                  <a:pt x="3123462" y="1624000"/>
                </a:cubicBezTo>
                <a:cubicBezTo>
                  <a:pt x="3124280" y="1621407"/>
                  <a:pt x="3124894" y="1618201"/>
                  <a:pt x="3125303" y="1614382"/>
                </a:cubicBezTo>
                <a:cubicBezTo>
                  <a:pt x="3125713" y="1610562"/>
                  <a:pt x="3125917" y="1606196"/>
                  <a:pt x="3125917" y="1601285"/>
                </a:cubicBezTo>
                <a:cubicBezTo>
                  <a:pt x="3125917" y="1596100"/>
                  <a:pt x="3125781" y="1591871"/>
                  <a:pt x="3125508" y="1588597"/>
                </a:cubicBezTo>
                <a:cubicBezTo>
                  <a:pt x="3125235" y="1585323"/>
                  <a:pt x="3124826" y="1582526"/>
                  <a:pt x="3124280" y="1580207"/>
                </a:cubicBezTo>
                <a:cubicBezTo>
                  <a:pt x="3123734" y="1577888"/>
                  <a:pt x="3123052" y="1575978"/>
                  <a:pt x="3122234" y="1574477"/>
                </a:cubicBezTo>
                <a:cubicBezTo>
                  <a:pt x="3121415" y="1572976"/>
                  <a:pt x="3119710" y="1570930"/>
                  <a:pt x="3117118" y="1568338"/>
                </a:cubicBezTo>
                <a:cubicBezTo>
                  <a:pt x="3114526" y="1565746"/>
                  <a:pt x="3109137" y="1562335"/>
                  <a:pt x="3100951" y="1558106"/>
                </a:cubicBezTo>
                <a:cubicBezTo>
                  <a:pt x="3092766" y="1553877"/>
                  <a:pt x="3083421" y="1550057"/>
                  <a:pt x="3072916" y="1546646"/>
                </a:cubicBezTo>
                <a:cubicBezTo>
                  <a:pt x="3062411" y="1543235"/>
                  <a:pt x="3051224" y="1540507"/>
                  <a:pt x="3039355" y="1538461"/>
                </a:cubicBezTo>
                <a:cubicBezTo>
                  <a:pt x="3027486" y="1536414"/>
                  <a:pt x="3015685" y="1535391"/>
                  <a:pt x="3003953" y="1535391"/>
                </a:cubicBezTo>
                <a:close/>
                <a:moveTo>
                  <a:pt x="0" y="0"/>
                </a:moveTo>
                <a:lnTo>
                  <a:pt x="3600000" y="0"/>
                </a:lnTo>
                <a:lnTo>
                  <a:pt x="36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5230" y="1552228"/>
            <a:ext cx="3753544" cy="375354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0" y="2492896"/>
            <a:ext cx="748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软件需要在相互合作中完成；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87624" y="3284984"/>
            <a:ext cx="748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代码需要重复的修改和重构；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7624" y="4077072"/>
            <a:ext cx="748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每个人对于“好”的定义未必相同；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187624" y="4767535"/>
            <a:ext cx="748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556792"/>
            <a:ext cx="44644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需要代码规范的原因：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282038"/>
            <a:ext cx="4737013" cy="3816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00" y="2636912"/>
            <a:ext cx="4625333" cy="3618694"/>
          </a:xfrm>
          <a:prstGeom prst="rect">
            <a:avLst/>
          </a:prstGeom>
        </p:spPr>
      </p:pic>
      <p:sp>
        <p:nvSpPr>
          <p:cNvPr id="9" name="任意多边形: 形状 8"/>
          <p:cNvSpPr/>
          <p:nvPr/>
        </p:nvSpPr>
        <p:spPr bwMode="auto">
          <a:xfrm>
            <a:off x="2354094" y="1504241"/>
            <a:ext cx="4289897" cy="4903391"/>
          </a:xfrm>
          <a:custGeom>
            <a:avLst/>
            <a:gdLst>
              <a:gd name="connsiteX0" fmla="*/ 0 w 4289897"/>
              <a:gd name="connsiteY0" fmla="*/ 3593053 h 4903391"/>
              <a:gd name="connsiteX1" fmla="*/ 1235412 w 4289897"/>
              <a:gd name="connsiteY1" fmla="*/ 4721461 h 4903391"/>
              <a:gd name="connsiteX2" fmla="*/ 3200400 w 4289897"/>
              <a:gd name="connsiteY2" fmla="*/ 217555 h 4903391"/>
              <a:gd name="connsiteX3" fmla="*/ 4289897 w 4289897"/>
              <a:gd name="connsiteY3" fmla="*/ 1122227 h 49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9897" h="4903391">
                <a:moveTo>
                  <a:pt x="0" y="3593053"/>
                </a:moveTo>
                <a:cubicBezTo>
                  <a:pt x="351006" y="4438548"/>
                  <a:pt x="702012" y="5284044"/>
                  <a:pt x="1235412" y="4721461"/>
                </a:cubicBezTo>
                <a:cubicBezTo>
                  <a:pt x="1768812" y="4158878"/>
                  <a:pt x="2691319" y="817427"/>
                  <a:pt x="3200400" y="217555"/>
                </a:cubicBezTo>
                <a:cubicBezTo>
                  <a:pt x="3709481" y="-382317"/>
                  <a:pt x="3999689" y="369955"/>
                  <a:pt x="4289897" y="112222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代码规范：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代码风格规范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26876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主要是文字上的规定，看似表面文章，实际上非常重要。</a:t>
            </a:r>
            <a:endParaRPr lang="zh-CN" altLang="en-US" sz="2400" dirty="0"/>
          </a:p>
        </p:txBody>
      </p:sp>
      <p:sp>
        <p:nvSpPr>
          <p:cNvPr id="3" name="矩形: 圆角 2"/>
          <p:cNvSpPr/>
          <p:nvPr/>
        </p:nvSpPr>
        <p:spPr bwMode="auto">
          <a:xfrm>
            <a:off x="539552" y="1844824"/>
            <a:ext cx="2088232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①缩进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 bwMode="auto">
          <a:xfrm>
            <a:off x="538852" y="3200314"/>
            <a:ext cx="2088232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行宽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538852" y="4555804"/>
            <a:ext cx="2088232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③括号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600" y="24208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个空格，在</a:t>
            </a:r>
            <a:r>
              <a:rPr lang="en-US" altLang="zh-CN" dirty="0"/>
              <a:t>Visual Studio</a:t>
            </a:r>
            <a:r>
              <a:rPr lang="zh-CN" altLang="en-US" dirty="0"/>
              <a:t>和其他的一些编辑工具中都可以定义</a:t>
            </a:r>
            <a:r>
              <a:rPr lang="en-US" altLang="zh-CN" dirty="0"/>
              <a:t>Tab</a:t>
            </a:r>
            <a:r>
              <a:rPr lang="zh-CN" altLang="en-US" dirty="0"/>
              <a:t>键扩展成为几个空格键。可读性强。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806921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以前限定为</a:t>
            </a:r>
            <a:r>
              <a:rPr lang="en-US" altLang="zh-CN" dirty="0"/>
              <a:t>80</a:t>
            </a:r>
            <a:r>
              <a:rPr lang="zh-CN" altLang="en-US" dirty="0"/>
              <a:t>字符，现在最好限定为</a:t>
            </a:r>
            <a:r>
              <a:rPr lang="en-US" altLang="zh-CN" dirty="0"/>
              <a:t>100</a:t>
            </a:r>
            <a:r>
              <a:rPr lang="zh-CN" altLang="en-US" dirty="0"/>
              <a:t>字符。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592" y="514790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在复杂的条件表达式中，用括号清楚地表示逻辑优先级。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代码规范：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代码风格规范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539552" y="1340768"/>
            <a:ext cx="316884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④断行与空白的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{ }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2040266"/>
            <a:ext cx="2733675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63" y="1626177"/>
            <a:ext cx="2676525" cy="1200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59" y="3619080"/>
            <a:ext cx="2247900" cy="1485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33" y="3153512"/>
            <a:ext cx="2514600" cy="2343150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4" name="箭头: 右 13"/>
          <p:cNvSpPr/>
          <p:nvPr/>
        </p:nvSpPr>
        <p:spPr bwMode="auto">
          <a:xfrm>
            <a:off x="4209331" y="2226252"/>
            <a:ext cx="565869" cy="1664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箭头: 右 16"/>
          <p:cNvSpPr/>
          <p:nvPr/>
        </p:nvSpPr>
        <p:spPr bwMode="auto">
          <a:xfrm rot="5400000">
            <a:off x="5465195" y="3144124"/>
            <a:ext cx="762531" cy="1873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箭头: 右 17"/>
          <p:cNvSpPr/>
          <p:nvPr/>
        </p:nvSpPr>
        <p:spPr bwMode="auto">
          <a:xfrm rot="10800000">
            <a:off x="4576762" y="4256221"/>
            <a:ext cx="565869" cy="1664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2040266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最精简，但不方便调试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endCxn id="16" idx="3"/>
          </p:cNvCxnSpPr>
          <p:nvPr/>
        </p:nvCxnSpPr>
        <p:spPr bwMode="auto">
          <a:xfrm flipV="1">
            <a:off x="1187450" y="2363432"/>
            <a:ext cx="288206" cy="29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文本框 20"/>
          <p:cNvSpPr txBox="1"/>
          <p:nvPr/>
        </p:nvSpPr>
        <p:spPr>
          <a:xfrm>
            <a:off x="7740352" y="184482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多层嵌套时，不容易看清结构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1"/>
            <a:endCxn id="5" idx="3"/>
          </p:cNvCxnSpPr>
          <p:nvPr/>
        </p:nvCxnSpPr>
        <p:spPr bwMode="auto">
          <a:xfrm flipH="1" flipV="1">
            <a:off x="7457188" y="2226252"/>
            <a:ext cx="283164" cy="80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文本框 23"/>
          <p:cNvSpPr txBox="1"/>
          <p:nvPr/>
        </p:nvSpPr>
        <p:spPr>
          <a:xfrm>
            <a:off x="7740352" y="39330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依然不够清晰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4" idx="1"/>
            <a:endCxn id="9" idx="3"/>
          </p:cNvCxnSpPr>
          <p:nvPr/>
        </p:nvCxnSpPr>
        <p:spPr bwMode="auto">
          <a:xfrm flipH="1">
            <a:off x="7450059" y="4256222"/>
            <a:ext cx="290293" cy="105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/>
          <p:cNvSpPr txBox="1"/>
          <p:nvPr/>
        </p:nvSpPr>
        <p:spPr>
          <a:xfrm>
            <a:off x="179512" y="373927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最终选择每个</a:t>
            </a:r>
            <a:r>
              <a:rPr lang="en-US" altLang="zh-CN" dirty="0"/>
              <a:t>”{”</a:t>
            </a:r>
            <a:r>
              <a:rPr lang="zh-CN" altLang="en-US" dirty="0"/>
              <a:t>和</a:t>
            </a:r>
            <a:r>
              <a:rPr lang="en-US" altLang="zh-CN" dirty="0"/>
              <a:t>”}”</a:t>
            </a:r>
            <a:r>
              <a:rPr lang="zh-CN" altLang="en-US" dirty="0"/>
              <a:t>都独占一行</a:t>
            </a:r>
            <a:endParaRPr lang="zh-CN" altLang="en-US" dirty="0"/>
          </a:p>
        </p:txBody>
      </p:sp>
      <p:cxnSp>
        <p:nvCxnSpPr>
          <p:cNvPr id="16385" name="直接箭头连接符 16384"/>
          <p:cNvCxnSpPr>
            <a:stCxn id="29" idx="3"/>
            <a:endCxn id="12" idx="1"/>
          </p:cNvCxnSpPr>
          <p:nvPr/>
        </p:nvCxnSpPr>
        <p:spPr bwMode="auto">
          <a:xfrm>
            <a:off x="1547664" y="4200941"/>
            <a:ext cx="454969" cy="124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代码规范：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代码风格规范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539552" y="1340768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⑤分行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98884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不要把多个语句放在一行上。更严格地说，不要</a:t>
            </a:r>
            <a:r>
              <a:rPr lang="zh-CN" altLang="en-US" u="sng" dirty="0"/>
              <a:t>把多个变量定义在一行上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 bwMode="auto">
          <a:xfrm>
            <a:off x="539552" y="2564904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⑥命名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9592" y="327569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使用匈牙利命名法，基本原则是：变量名</a:t>
            </a:r>
            <a:r>
              <a:rPr lang="en-US" altLang="zh-CN" dirty="0"/>
              <a:t>=</a:t>
            </a:r>
            <a:r>
              <a:rPr lang="zh-CN" altLang="en-US" dirty="0"/>
              <a:t>属性</a:t>
            </a:r>
            <a:r>
              <a:rPr lang="en-US" altLang="zh-CN" dirty="0"/>
              <a:t>+</a:t>
            </a:r>
            <a:r>
              <a:rPr lang="zh-CN" altLang="en-US" dirty="0"/>
              <a:t>类型</a:t>
            </a:r>
            <a:r>
              <a:rPr lang="en-US" altLang="zh-CN" dirty="0"/>
              <a:t>+</a:t>
            </a:r>
            <a:r>
              <a:rPr lang="zh-CN" altLang="en-US" dirty="0"/>
              <a:t>对象描述。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 bwMode="auto">
          <a:xfrm>
            <a:off x="539552" y="3851756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⑦下划线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592" y="45625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下划线用来分隔变量名字中的作用域标注和变量的语义。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1400175"/>
            <a:ext cx="2404763" cy="381933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4" idx="3"/>
          </p:cNvCxnSpPr>
          <p:nvPr/>
        </p:nvCxnSpPr>
        <p:spPr bwMode="auto">
          <a:xfrm flipH="1" flipV="1">
            <a:off x="6113163" y="1591142"/>
            <a:ext cx="835101" cy="3976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92FF5B-C56A-4777-94AD-5729AEA8671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87450" y="332740"/>
            <a:ext cx="677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代码规范：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代码风格规范</a:t>
            </a:r>
            <a:endParaRPr lang="en-US" altLang="zh-CN" sz="3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539552" y="1340768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⑧大小写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1988840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Pascal——</a:t>
            </a:r>
            <a:r>
              <a:rPr lang="zh-CN" altLang="en-US" dirty="0"/>
              <a:t>所有单词的第一个字母都大写；</a:t>
            </a:r>
            <a:endParaRPr lang="zh-CN" altLang="en-US" dirty="0"/>
          </a:p>
          <a:p>
            <a:r>
              <a:rPr lang="en-US" altLang="zh-CN" dirty="0"/>
              <a:t>Camel——</a:t>
            </a:r>
            <a:r>
              <a:rPr lang="zh-CN" altLang="en-US" dirty="0"/>
              <a:t>第一个单词全部小写，随后单词随</a:t>
            </a:r>
            <a:r>
              <a:rPr lang="en-US" altLang="zh-CN" dirty="0"/>
              <a:t>Pascal</a:t>
            </a:r>
            <a:r>
              <a:rPr lang="zh-CN" altLang="en-US" dirty="0"/>
              <a:t>格式，这种方式也叫</a:t>
            </a:r>
            <a:r>
              <a:rPr lang="en-US" altLang="zh-CN" dirty="0" err="1"/>
              <a:t>lowerCamel</a:t>
            </a:r>
            <a:r>
              <a:rPr lang="zh-CN" altLang="en-US" dirty="0"/>
              <a:t>（即骆驼命名法）。</a:t>
            </a:r>
            <a:endParaRPr lang="zh-CN" altLang="en-US" dirty="0"/>
          </a:p>
          <a:p>
            <a:r>
              <a:rPr lang="zh-CN" altLang="en-US" dirty="0"/>
              <a:t>一个通用的做法是：所有的类型</a:t>
            </a:r>
            <a:r>
              <a:rPr lang="en-US" altLang="zh-CN" dirty="0"/>
              <a:t>/</a:t>
            </a:r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函数名都用</a:t>
            </a:r>
            <a:r>
              <a:rPr lang="en-US" altLang="zh-CN" dirty="0"/>
              <a:t>Pascal</a:t>
            </a:r>
            <a:r>
              <a:rPr lang="zh-CN" altLang="en-US" dirty="0"/>
              <a:t>形式，所有的变量都用</a:t>
            </a:r>
            <a:r>
              <a:rPr lang="en-US" altLang="zh-CN" dirty="0"/>
              <a:t>Camel</a:t>
            </a:r>
            <a:r>
              <a:rPr lang="zh-CN" altLang="en-US" dirty="0"/>
              <a:t>形式。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 bwMode="auto">
          <a:xfrm>
            <a:off x="509553" y="3610184"/>
            <a:ext cx="1944216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⑨注释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42930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注释是为了解释程序做什么（</a:t>
            </a:r>
            <a:r>
              <a:rPr lang="en-US" altLang="zh-CN" dirty="0"/>
              <a:t>What</a:t>
            </a:r>
            <a:r>
              <a:rPr lang="zh-CN" altLang="en-US" dirty="0"/>
              <a:t>），为什么这样做（</a:t>
            </a:r>
            <a:r>
              <a:rPr lang="en-US" altLang="zh-CN" dirty="0"/>
              <a:t>Why</a:t>
            </a:r>
            <a:r>
              <a:rPr lang="zh-CN" altLang="en-US" dirty="0"/>
              <a:t>），以及要特别注意的地方，不是解释程序是怎么工作的（</a:t>
            </a:r>
            <a:r>
              <a:rPr lang="en-US" altLang="zh-CN" dirty="0"/>
              <a:t>How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5154</Words>
  <Application>WPS 演示</Application>
  <PresentationFormat>全屏显示(4:3)</PresentationFormat>
  <Paragraphs>600</Paragraphs>
  <Slides>39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黑体</vt:lpstr>
      <vt:lpstr>Arial Black</vt:lpstr>
      <vt:lpstr>微软雅黑</vt:lpstr>
      <vt:lpstr>张海山锐线体简</vt:lpstr>
      <vt:lpstr>方正兰亭超细黑简体</vt:lpstr>
      <vt:lpstr>Arial Unicode MS</vt:lpstr>
      <vt:lpstr>Calibri</vt:lpstr>
      <vt:lpstr>Comic Sans MS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为什么要做代码复审</vt:lpstr>
      <vt:lpstr>PowerPoint 演示文稿</vt:lpstr>
      <vt:lpstr>在代码复审中还要做什么 </vt:lpstr>
      <vt:lpstr>在代码复审后要做什么</vt:lpstr>
      <vt:lpstr>代码复审的核查表</vt:lpstr>
      <vt:lpstr>PowerPoint 演示文稿</vt:lpstr>
      <vt:lpstr>PowerPoint 演示文稿</vt:lpstr>
      <vt:lpstr>PowerPoint 演示文稿</vt:lpstr>
      <vt:lpstr>为什么要结对编程</vt:lpstr>
      <vt:lpstr>为什么要结对编程</vt:lpstr>
      <vt:lpstr> </vt:lpstr>
      <vt:lpstr>PowerPoint 演示文稿</vt:lpstr>
      <vt:lpstr>不间断地复审</vt:lpstr>
      <vt:lpstr>不间断地复审</vt:lpstr>
      <vt:lpstr>1. 驾驶员：写设计文档，进行编码和单元测试等XP开发流程。 2.领航员：审阅驾驶员的文档、驾驶员对编码等开发流程的执行；考虑单元测试的覆盖率；思考是否需要和如何重构；帮助驾驶员解决具体的技术问题。 3. 驾驶员和领航员不断轮换角色。 4. 主动参与 5. 只有水平上的差距，没有级别上的差异。 6. 设置好结对编程的环境，座位、显示器、桌面等都要能允许两个人舒适地讨论和工作。如果是通过远程结对编程，那么网络、语音通讯和屏幕共享程序要设置好。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</dc:creator>
  <cp:lastModifiedBy>Queena</cp:lastModifiedBy>
  <cp:revision>1979</cp:revision>
  <dcterms:created xsi:type="dcterms:W3CDTF">2007-12-12T02:12:00Z</dcterms:created>
  <dcterms:modified xsi:type="dcterms:W3CDTF">2017-09-18T03:30:24Z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20130509GroupReport-HuangDian</vt:lpwstr>
  </property>
  <property fmtid="{D5CDD505-2E9C-101B-9397-08002B2CF9AE}" pid="3" name="SlideDescription">
    <vt:lpwstr/>
  </property>
  <property fmtid="{D5CDD505-2E9C-101B-9397-08002B2CF9AE}" pid="4" name="KSOProductBuildVer">
    <vt:lpwstr>2052-10.1.0.6748</vt:lpwstr>
  </property>
</Properties>
</file>