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17757-E664-4BB3-B78C-0CBDD076F206}" type="datetimeFigureOut">
              <a:rPr kumimoji="1" lang="ja-JP" altLang="en-US" smtClean="0"/>
              <a:t>2019/8/9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25F18-E9C8-4CF5-AEFE-8868BD40D51E}" type="slidenum">
              <a:rPr kumimoji="1" lang="ja-JP" altLang="en-US" smtClean="0"/>
              <a:t>‹#›</a:t>
            </a:fld>
            <a:endParaRPr kumimoji="1" lang="ja-JP" altLang="en-US"/>
          </a:p>
        </p:txBody>
      </p:sp>
    </p:spTree>
    <p:extLst>
      <p:ext uri="{BB962C8B-B14F-4D97-AF65-F5344CB8AC3E}">
        <p14:creationId xmlns:p14="http://schemas.microsoft.com/office/powerpoint/2010/main" val="27697626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2725F18-E9C8-4CF5-AEFE-8868BD40D51E}" type="slidenum">
              <a:rPr kumimoji="1" lang="ja-JP" altLang="en-US" smtClean="0"/>
              <a:t>9</a:t>
            </a:fld>
            <a:endParaRPr kumimoji="1" lang="ja-JP" altLang="en-US"/>
          </a:p>
        </p:txBody>
      </p:sp>
    </p:spTree>
    <p:extLst>
      <p:ext uri="{BB962C8B-B14F-4D97-AF65-F5344CB8AC3E}">
        <p14:creationId xmlns:p14="http://schemas.microsoft.com/office/powerpoint/2010/main" val="3542889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2019/8/9</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81660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2019/8/9</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37681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2019/8/9</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92757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2019/8/9</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42240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2019/8/9</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91255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2019/8/9</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22372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F2BA968-46FA-4915-82D5-53748CAAB103}" type="datetimeFigureOut">
              <a:rPr kumimoji="1" lang="ja-JP" altLang="en-US" smtClean="0"/>
              <a:t>2019/8/9</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362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F2BA968-46FA-4915-82D5-53748CAAB103}" type="datetimeFigureOut">
              <a:rPr kumimoji="1" lang="ja-JP" altLang="en-US" smtClean="0"/>
              <a:t>2019/8/9</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10938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F2BA968-46FA-4915-82D5-53748CAAB103}" type="datetimeFigureOut">
              <a:rPr kumimoji="1" lang="ja-JP" altLang="en-US" smtClean="0"/>
              <a:t>2019/8/9</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67384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2019/8/9</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43091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2019/8/9</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40949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BA968-46FA-4915-82D5-53748CAAB103}" type="datetimeFigureOut">
              <a:rPr kumimoji="1" lang="ja-JP" altLang="en-US" smtClean="0"/>
              <a:t>2019/8/9</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89919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9.png"/><Relationship Id="rId10" Type="http://schemas.openxmlformats.org/officeDocument/2006/relationships/image" Target="../media/image17.png"/><Relationship Id="rId4" Type="http://schemas.openxmlformats.org/officeDocument/2006/relationships/image" Target="../media/image8.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スクリーンショット が含まれている画像&#10;&#10;自動的に生成された説明">
            <a:extLst>
              <a:ext uri="{FF2B5EF4-FFF2-40B4-BE49-F238E27FC236}">
                <a16:creationId xmlns:a16="http://schemas.microsoft.com/office/drawing/2014/main" xmlns="" id="{48282D74-7C89-4D68-8F6E-D62AC9485402}"/>
              </a:ext>
            </a:extLst>
          </p:cNvPr>
          <p:cNvPicPr>
            <a:picLocks noChangeAspect="1"/>
          </p:cNvPicPr>
          <p:nvPr/>
        </p:nvPicPr>
        <p:blipFill rotWithShape="1">
          <a:blip r:embed="rId2">
            <a:extLst>
              <a:ext uri="{28A0092B-C50C-407E-A947-70E740481C1C}">
                <a14:useLocalDpi xmlns:a14="http://schemas.microsoft.com/office/drawing/2010/main" val="0"/>
              </a:ext>
            </a:extLst>
          </a:blip>
          <a:srcRect l="8124" t="49475" b="5421"/>
          <a:stretch/>
        </p:blipFill>
        <p:spPr>
          <a:xfrm>
            <a:off x="1145218" y="1811046"/>
            <a:ext cx="10413969" cy="3560212"/>
          </a:xfrm>
          <a:prstGeom prst="rect">
            <a:avLst/>
          </a:prstGeom>
        </p:spPr>
      </p:pic>
      <p:sp>
        <p:nvSpPr>
          <p:cNvPr id="22" name="四角形吹き出し 21"/>
          <p:cNvSpPr/>
          <p:nvPr/>
        </p:nvSpPr>
        <p:spPr>
          <a:xfrm>
            <a:off x="8143899" y="5595807"/>
            <a:ext cx="3938610" cy="1182293"/>
          </a:xfrm>
          <a:prstGeom prst="wedgeRectCallout">
            <a:avLst>
              <a:gd name="adj1" fmla="val 21325"/>
              <a:gd name="adj2" fmla="val -1270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倉庫</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クリック</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すると倉庫が</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3" name="四角形吹き出し 22"/>
          <p:cNvSpPr/>
          <p:nvPr/>
        </p:nvSpPr>
        <p:spPr>
          <a:xfrm>
            <a:off x="147555" y="5595806"/>
            <a:ext cx="4181384" cy="1182293"/>
          </a:xfrm>
          <a:prstGeom prst="wedgeRectCallout">
            <a:avLst>
              <a:gd name="adj1" fmla="val -19425"/>
              <a:gd name="adj2" fmla="val -11309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研究所</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クリック</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すると研究所が</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4" name="四角形吹き出し 23"/>
          <p:cNvSpPr/>
          <p:nvPr/>
        </p:nvSpPr>
        <p:spPr>
          <a:xfrm>
            <a:off x="4285013" y="5595808"/>
            <a:ext cx="3858886" cy="1182293"/>
          </a:xfrm>
          <a:prstGeom prst="wedgeRectCallout">
            <a:avLst>
              <a:gd name="adj1" fmla="val -21239"/>
              <a:gd name="adj2" fmla="val -15942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兵舎</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クリック</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すると兵舎が</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5" name="テキスト ボックス 24"/>
          <p:cNvSpPr txBox="1"/>
          <p:nvPr/>
        </p:nvSpPr>
        <p:spPr>
          <a:xfrm>
            <a:off x="3232317" y="262169"/>
            <a:ext cx="5371106"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ヘルプ：育成画面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正方形/長方形 5">
            <a:extLst>
              <a:ext uri="{FF2B5EF4-FFF2-40B4-BE49-F238E27FC236}">
                <a16:creationId xmlns:a16="http://schemas.microsoft.com/office/drawing/2014/main" xmlns="" id="{E239D52D-8A0E-45C2-9D76-49681F4F3023}"/>
              </a:ext>
            </a:extLst>
          </p:cNvPr>
          <p:cNvSpPr/>
          <p:nvPr/>
        </p:nvSpPr>
        <p:spPr>
          <a:xfrm>
            <a:off x="1145218" y="2068497"/>
            <a:ext cx="1500328" cy="27254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xmlns="" id="{44B16076-58F3-411C-BA21-CC2F6BFDF2CA}"/>
              </a:ext>
            </a:extLst>
          </p:cNvPr>
          <p:cNvSpPr/>
          <p:nvPr/>
        </p:nvSpPr>
        <p:spPr>
          <a:xfrm>
            <a:off x="4386855" y="2602467"/>
            <a:ext cx="2173742" cy="1667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xmlns="" id="{48971A5D-F76B-4813-83D2-2D825B6A3202}"/>
              </a:ext>
            </a:extLst>
          </p:cNvPr>
          <p:cNvSpPr/>
          <p:nvPr/>
        </p:nvSpPr>
        <p:spPr>
          <a:xfrm>
            <a:off x="8309727" y="3089429"/>
            <a:ext cx="3249459" cy="15639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55460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C41C563A-40AB-403A-8661-FE9944DE17B5}"/>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5" name="テキスト ボックス 4">
            <a:extLst>
              <a:ext uri="{FF2B5EF4-FFF2-40B4-BE49-F238E27FC236}">
                <a16:creationId xmlns:a16="http://schemas.microsoft.com/office/drawing/2014/main" xmlns="" id="{4942987D-E9F9-4BC9-8090-7DA7D48916EF}"/>
              </a:ext>
            </a:extLst>
          </p:cNvPr>
          <p:cNvSpPr txBox="1"/>
          <p:nvPr/>
        </p:nvSpPr>
        <p:spPr>
          <a:xfrm>
            <a:off x="1519780" y="1128434"/>
            <a:ext cx="9350648" cy="523220"/>
          </a:xfrm>
          <a:prstGeom prst="rect">
            <a:avLst/>
          </a:prstGeom>
          <a:noFill/>
        </p:spPr>
        <p:txBody>
          <a:bodyPr wrap="square" rtlCol="0">
            <a:spAutoFit/>
          </a:bodyPr>
          <a:lstStyle/>
          <a:p>
            <a:r>
              <a:rPr kumimoji="1" lang="ja-JP" altLang="en-US" sz="2800" dirty="0">
                <a:latin typeface="チェックポイント．（ピリオド）" panose="02000600000000000000" pitchFamily="50" charset="-128"/>
                <a:ea typeface="チェックポイント．（ピリオド）" panose="02000600000000000000" pitchFamily="50" charset="-128"/>
              </a:rPr>
              <a:t>戦闘は基本的にマウスもしくは、キーボード</a:t>
            </a:r>
            <a:r>
              <a:rPr kumimoji="1" lang="ja-JP" altLang="en-US" sz="2800" dirty="0" smtClean="0">
                <a:latin typeface="チェックポイント．（ピリオド）" panose="02000600000000000000" pitchFamily="50" charset="-128"/>
                <a:ea typeface="チェックポイント．（ピリオド）" panose="02000600000000000000" pitchFamily="50" charset="-128"/>
              </a:rPr>
              <a:t>で</a:t>
            </a:r>
            <a:r>
              <a:rPr lang="ja-JP" altLang="en-US" sz="2800" dirty="0">
                <a:latin typeface="チェックポイント．（ピリオド）" panose="02000600000000000000" pitchFamily="50" charset="-128"/>
                <a:ea typeface="チェックポイント．（ピリオド）" panose="02000600000000000000" pitchFamily="50" charset="-128"/>
              </a:rPr>
              <a:t>行</a:t>
            </a:r>
            <a:r>
              <a:rPr lang="ja-JP" altLang="en-US" sz="2800" dirty="0" smtClean="0">
                <a:latin typeface="チェックポイント．（ピリオド）" panose="02000600000000000000" pitchFamily="50" charset="-128"/>
                <a:ea typeface="チェックポイント．（ピリオド）" panose="02000600000000000000" pitchFamily="50" charset="-128"/>
              </a:rPr>
              <a:t>います</a:t>
            </a:r>
            <a:r>
              <a:rPr kumimoji="1" lang="ja-JP" altLang="en-US" sz="2800" dirty="0" smtClean="0">
                <a:latin typeface="チェックポイント．（ピリオド）" panose="02000600000000000000" pitchFamily="50" charset="-128"/>
                <a:ea typeface="チェックポイント．（ピリオド）" panose="02000600000000000000" pitchFamily="50" charset="-128"/>
              </a:rPr>
              <a:t>。</a:t>
            </a:r>
            <a:endParaRPr kumimoji="1" lang="ja-JP" altLang="en-US" sz="2800" dirty="0">
              <a:latin typeface="チェックポイント．（ピリオド）" panose="02000600000000000000" pitchFamily="50" charset="-128"/>
              <a:ea typeface="チェックポイント．（ピリオド）" panose="02000600000000000000" pitchFamily="50" charset="-128"/>
            </a:endParaRPr>
          </a:p>
        </p:txBody>
      </p:sp>
      <p:sp>
        <p:nvSpPr>
          <p:cNvPr id="40" name="テキスト ボックス 39">
            <a:extLst>
              <a:ext uri="{FF2B5EF4-FFF2-40B4-BE49-F238E27FC236}">
                <a16:creationId xmlns:a16="http://schemas.microsoft.com/office/drawing/2014/main" xmlns="" id="{F1EA6A6B-D4D0-463A-A599-CE219946A74B}"/>
              </a:ext>
            </a:extLst>
          </p:cNvPr>
          <p:cNvSpPr txBox="1"/>
          <p:nvPr/>
        </p:nvSpPr>
        <p:spPr>
          <a:xfrm>
            <a:off x="2182579" y="4006218"/>
            <a:ext cx="7826839" cy="2585323"/>
          </a:xfrm>
          <a:prstGeom prst="rect">
            <a:avLst/>
          </a:prstGeom>
          <a:noFill/>
        </p:spPr>
        <p:txBody>
          <a:bodyPr wrap="square" rtlCol="0">
            <a:spAutoFit/>
          </a:bodyPr>
          <a:lstStyle/>
          <a:p>
            <a:r>
              <a:rPr lang="en-US" altLang="ja-JP" dirty="0">
                <a:solidFill>
                  <a:srgbClr val="002060"/>
                </a:solidFill>
                <a:latin typeface="チェックポイント．（ピリオド）" panose="02000600000000000000" pitchFamily="50" charset="-128"/>
                <a:ea typeface="チェックポイント．（ピリオド）" panose="02000600000000000000" pitchFamily="50" charset="-128"/>
              </a:rPr>
              <a:t>Z</a:t>
            </a:r>
            <a:r>
              <a:rPr kumimoji="1" lang="ja-JP" altLang="en-US" dirty="0" smtClean="0">
                <a:latin typeface="チェックポイント．（ピリオド）" panose="02000600000000000000" pitchFamily="50" charset="-128"/>
                <a:ea typeface="チェックポイント．（ピリオド）" panose="02000600000000000000" pitchFamily="50" charset="-128"/>
              </a:rPr>
              <a:t>を</a:t>
            </a:r>
            <a:r>
              <a:rPr kumimoji="1" lang="ja-JP" altLang="en-US" dirty="0">
                <a:latin typeface="チェックポイント．（ピリオド）" panose="02000600000000000000" pitchFamily="50" charset="-128"/>
                <a:ea typeface="チェックポイント．（ピリオド）" panose="02000600000000000000" pitchFamily="50" charset="-128"/>
              </a:rPr>
              <a:t>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002060"/>
                </a:solidFill>
                <a:latin typeface="チェックポイント．（ピリオド）" panose="02000600000000000000" pitchFamily="50" charset="-128"/>
                <a:ea typeface="チェックポイント．（ピリオド）" panose="02000600000000000000" pitchFamily="50" charset="-128"/>
              </a:rPr>
              <a:t>ミサイルボタン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002060"/>
                </a:solidFill>
                <a:latin typeface="チェックポイント．（ピリオド）" panose="02000600000000000000" pitchFamily="50" charset="-128"/>
                <a:ea typeface="チェックポイント．（ピリオド）" panose="02000600000000000000" pitchFamily="50" charset="-128"/>
              </a:rPr>
              <a:t>ミサイル</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X</a:t>
            </a:r>
            <a:r>
              <a:rPr lang="ja-JP" altLang="en-US" dirty="0" smtClean="0">
                <a:latin typeface="チェックポイント．（ピリオド）" panose="02000600000000000000" pitchFamily="50" charset="-128"/>
                <a:ea typeface="チェックポイント．（ピリオド）" panose="02000600000000000000" pitchFamily="50" charset="-128"/>
              </a:rPr>
              <a:t>を</a:t>
            </a:r>
            <a:r>
              <a:rPr lang="ja-JP" altLang="en-US" dirty="0">
                <a:latin typeface="チェックポイント．（ピリオド）" panose="02000600000000000000" pitchFamily="50" charset="-128"/>
                <a:ea typeface="チェックポイント．（ピリオド）" panose="02000600000000000000" pitchFamily="50" charset="-128"/>
              </a:rPr>
              <a:t>押すまたは、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00B0F0"/>
                </a:solidFill>
                <a:latin typeface="チェックポイント．（ピリオド）" panose="02000600000000000000" pitchFamily="50" charset="-128"/>
                <a:ea typeface="チェックポイント．（ピリオド）" panose="02000600000000000000" pitchFamily="50" charset="-128"/>
              </a:rPr>
              <a:t>C</a:t>
            </a:r>
            <a:r>
              <a:rPr kumimoji="1" lang="ja-JP" altLang="en-US" dirty="0" smtClean="0">
                <a:latin typeface="チェックポイント．（ピリオド）" panose="02000600000000000000" pitchFamily="50" charset="-128"/>
                <a:ea typeface="チェックポイント．（ピリオド）" panose="02000600000000000000" pitchFamily="50" charset="-128"/>
              </a:rPr>
              <a:t>を</a:t>
            </a:r>
            <a:r>
              <a:rPr kumimoji="1" lang="ja-JP" altLang="en-US" dirty="0">
                <a:latin typeface="チェックポイント．（ピリオド）" panose="02000600000000000000" pitchFamily="50" charset="-128"/>
                <a:ea typeface="チェックポイント．（ピリオド）" panose="02000600000000000000" pitchFamily="50" charset="-128"/>
              </a:rPr>
              <a:t>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00B050"/>
                </a:solidFill>
                <a:latin typeface="チェックポイント．（ピリオド）" panose="02000600000000000000" pitchFamily="50" charset="-128"/>
                <a:ea typeface="チェックポイント．（ピリオド）" panose="02000600000000000000" pitchFamily="50" charset="-128"/>
              </a:rPr>
              <a:t>V</a:t>
            </a:r>
            <a:r>
              <a:rPr lang="ja-JP" altLang="en-US" dirty="0" smtClean="0">
                <a:latin typeface="チェックポイント．（ピリオド）" panose="02000600000000000000" pitchFamily="50" charset="-128"/>
                <a:ea typeface="チェックポイント．（ピリオド）" panose="02000600000000000000" pitchFamily="50" charset="-128"/>
              </a:rPr>
              <a:t>を</a:t>
            </a:r>
            <a:r>
              <a:rPr lang="ja-JP" altLang="en-US" dirty="0">
                <a:latin typeface="チェックポイント．（ピリオド）" panose="02000600000000000000" pitchFamily="50" charset="-128"/>
                <a:ea typeface="チェックポイント．（ピリオド）" panose="02000600000000000000" pitchFamily="50" charset="-128"/>
              </a:rPr>
              <a:t>押すまたは、</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B</a:t>
            </a:r>
            <a:r>
              <a:rPr kumimoji="1" lang="ja-JP" altLang="en-US" dirty="0" smtClean="0">
                <a:latin typeface="チェックポイント．（ピリオド）" panose="02000600000000000000" pitchFamily="50" charset="-128"/>
                <a:ea typeface="チェックポイント．（ピリオド）" panose="02000600000000000000" pitchFamily="50" charset="-128"/>
              </a:rPr>
              <a:t>を</a:t>
            </a:r>
            <a:r>
              <a:rPr kumimoji="1" lang="ja-JP" altLang="en-US" dirty="0">
                <a:latin typeface="チェックポイント．（ピリオド）" panose="02000600000000000000" pitchFamily="50" charset="-128"/>
                <a:ea typeface="チェックポイント．（ピリオド）" panose="02000600000000000000" pitchFamily="50" charset="-128"/>
              </a:rPr>
              <a:t>押すまたは、</a:t>
            </a:r>
            <a:r>
              <a:rPr kumimoji="1"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白</a:t>
            </a:r>
            <a:r>
              <a:rPr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白ポッド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p>
        </p:txBody>
      </p:sp>
      <p:grpSp>
        <p:nvGrpSpPr>
          <p:cNvPr id="12" name="グループ化 11"/>
          <p:cNvGrpSpPr/>
          <p:nvPr/>
        </p:nvGrpSpPr>
        <p:grpSpPr>
          <a:xfrm>
            <a:off x="2749940" y="2133504"/>
            <a:ext cx="6692115" cy="1685743"/>
            <a:chOff x="2749940" y="2133504"/>
            <a:chExt cx="6692115" cy="1685743"/>
          </a:xfrm>
        </p:grpSpPr>
        <p:grpSp>
          <p:nvGrpSpPr>
            <p:cNvPr id="2" name="グループ化 1"/>
            <p:cNvGrpSpPr/>
            <p:nvPr/>
          </p:nvGrpSpPr>
          <p:grpSpPr>
            <a:xfrm>
              <a:off x="2749940" y="2456159"/>
              <a:ext cx="6692115" cy="1363088"/>
              <a:chOff x="2749940" y="2456159"/>
              <a:chExt cx="6692115" cy="1363088"/>
            </a:xfrm>
          </p:grpSpPr>
          <p:grpSp>
            <p:nvGrpSpPr>
              <p:cNvPr id="22" name="グループ化 21">
                <a:extLst>
                  <a:ext uri="{FF2B5EF4-FFF2-40B4-BE49-F238E27FC236}">
                    <a16:creationId xmlns:a16="http://schemas.microsoft.com/office/drawing/2014/main" xmlns="" id="{2B78E3B8-6F86-4761-8FD3-82445D0604CC}"/>
                  </a:ext>
                </a:extLst>
              </p:cNvPr>
              <p:cNvGrpSpPr/>
              <p:nvPr/>
            </p:nvGrpSpPr>
            <p:grpSpPr>
              <a:xfrm>
                <a:off x="5652463" y="2509945"/>
                <a:ext cx="1085283" cy="1293448"/>
                <a:chOff x="3651813" y="1678331"/>
                <a:chExt cx="1140874" cy="1611706"/>
              </a:xfrm>
            </p:grpSpPr>
            <p:pic>
              <p:nvPicPr>
                <p:cNvPr id="38" name="図 37" descr="物体 が含まれている画像&#10;&#10;自動的に生成された説明">
                  <a:extLst>
                    <a:ext uri="{FF2B5EF4-FFF2-40B4-BE49-F238E27FC236}">
                      <a16:creationId xmlns:a16="http://schemas.microsoft.com/office/drawing/2014/main" xmlns="" id="{479B4DDF-7427-437E-87B7-7994E26E7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39" name="テキスト ボックス 38">
                  <a:extLst>
                    <a:ext uri="{FF2B5EF4-FFF2-40B4-BE49-F238E27FC236}">
                      <a16:creationId xmlns:a16="http://schemas.microsoft.com/office/drawing/2014/main" xmlns="" id="{9774E31A-0063-4CE0-A9A1-D45BBB05A9C8}"/>
                    </a:ext>
                  </a:extLst>
                </p:cNvPr>
                <p:cNvSpPr txBox="1"/>
                <p:nvPr/>
              </p:nvSpPr>
              <p:spPr>
                <a:xfrm>
                  <a:off x="3945705" y="2829829"/>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a16="http://schemas.microsoft.com/office/drawing/2014/main" xmlns="" id="{8CEB5C1D-B949-4327-B495-5272910D5F87}"/>
                  </a:ext>
                </a:extLst>
              </p:cNvPr>
              <p:cNvGrpSpPr/>
              <p:nvPr/>
            </p:nvGrpSpPr>
            <p:grpSpPr>
              <a:xfrm>
                <a:off x="4318790" y="2589585"/>
                <a:ext cx="1085283" cy="1213371"/>
                <a:chOff x="4889474" y="1678418"/>
                <a:chExt cx="1140874" cy="1511926"/>
              </a:xfrm>
            </p:grpSpPr>
            <p:pic>
              <p:nvPicPr>
                <p:cNvPr id="36" name="図 35" descr="物体 が含まれている画像&#10;&#10;自動的に生成された説明">
                  <a:extLst>
                    <a:ext uri="{FF2B5EF4-FFF2-40B4-BE49-F238E27FC236}">
                      <a16:creationId xmlns:a16="http://schemas.microsoft.com/office/drawing/2014/main" xmlns="" id="{FB1C4056-473E-4E06-A623-40D4081C4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37" name="テキスト ボックス 36">
                  <a:extLst>
                    <a:ext uri="{FF2B5EF4-FFF2-40B4-BE49-F238E27FC236}">
                      <a16:creationId xmlns:a16="http://schemas.microsoft.com/office/drawing/2014/main" xmlns="" id="{A9417AE6-E050-4A1B-991F-46A51E57761E}"/>
                    </a:ext>
                  </a:extLst>
                </p:cNvPr>
                <p:cNvSpPr txBox="1"/>
                <p:nvPr/>
              </p:nvSpPr>
              <p:spPr>
                <a:xfrm>
                  <a:off x="5243682" y="2730136"/>
                  <a:ext cx="361951"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4" name="グループ化 23">
                <a:extLst>
                  <a:ext uri="{FF2B5EF4-FFF2-40B4-BE49-F238E27FC236}">
                    <a16:creationId xmlns:a16="http://schemas.microsoft.com/office/drawing/2014/main" xmlns="" id="{9400590E-D727-4D03-98FF-0ACD12EBC352}"/>
                  </a:ext>
                </a:extLst>
              </p:cNvPr>
              <p:cNvGrpSpPr/>
              <p:nvPr/>
            </p:nvGrpSpPr>
            <p:grpSpPr>
              <a:xfrm>
                <a:off x="7033071" y="2514975"/>
                <a:ext cx="1085284" cy="1271191"/>
                <a:chOff x="6122245" y="1669741"/>
                <a:chExt cx="1140875" cy="1583973"/>
              </a:xfrm>
            </p:grpSpPr>
            <p:pic>
              <p:nvPicPr>
                <p:cNvPr id="34" name="図 33" descr="物体, 腕時計 が含まれている画像&#10;&#10;自動的に生成された説明">
                  <a:extLst>
                    <a:ext uri="{FF2B5EF4-FFF2-40B4-BE49-F238E27FC236}">
                      <a16:creationId xmlns:a16="http://schemas.microsoft.com/office/drawing/2014/main" xmlns="" id="{734930D0-5E47-475F-948D-174F65256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35" name="テキスト ボックス 34">
                  <a:extLst>
                    <a:ext uri="{FF2B5EF4-FFF2-40B4-BE49-F238E27FC236}">
                      <a16:creationId xmlns:a16="http://schemas.microsoft.com/office/drawing/2014/main" xmlns="" id="{99360FF1-7996-43C2-A24E-1DB68F403FE0}"/>
                    </a:ext>
                  </a:extLst>
                </p:cNvPr>
                <p:cNvSpPr txBox="1"/>
                <p:nvPr/>
              </p:nvSpPr>
              <p:spPr>
                <a:xfrm>
                  <a:off x="6485460" y="2793506"/>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5" name="グループ化 24">
                <a:extLst>
                  <a:ext uri="{FF2B5EF4-FFF2-40B4-BE49-F238E27FC236}">
                    <a16:creationId xmlns:a16="http://schemas.microsoft.com/office/drawing/2014/main" xmlns="" id="{2DC9847F-77D2-4405-8121-1FE5585768EA}"/>
                  </a:ext>
                </a:extLst>
              </p:cNvPr>
              <p:cNvGrpSpPr/>
              <p:nvPr/>
            </p:nvGrpSpPr>
            <p:grpSpPr>
              <a:xfrm>
                <a:off x="8356771" y="2544952"/>
                <a:ext cx="1085284" cy="1241214"/>
                <a:chOff x="7236873" y="1678331"/>
                <a:chExt cx="1140875" cy="1546620"/>
              </a:xfrm>
            </p:grpSpPr>
            <p:pic>
              <p:nvPicPr>
                <p:cNvPr id="32" name="図 31" descr="物体 が含まれている画像&#10;&#10;自動的に生成された説明">
                  <a:extLst>
                    <a:ext uri="{FF2B5EF4-FFF2-40B4-BE49-F238E27FC236}">
                      <a16:creationId xmlns:a16="http://schemas.microsoft.com/office/drawing/2014/main" xmlns="" id="{275FE74A-218C-4A15-9492-6A63781312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33" name="テキスト ボックス 32">
                  <a:extLst>
                    <a:ext uri="{FF2B5EF4-FFF2-40B4-BE49-F238E27FC236}">
                      <a16:creationId xmlns:a16="http://schemas.microsoft.com/office/drawing/2014/main" xmlns="" id="{7FEA8835-C677-4EFC-9624-2596C7E0A572}"/>
                    </a:ext>
                  </a:extLst>
                </p:cNvPr>
                <p:cNvSpPr txBox="1"/>
                <p:nvPr/>
              </p:nvSpPr>
              <p:spPr>
                <a:xfrm>
                  <a:off x="7573962" y="2764743"/>
                  <a:ext cx="361950" cy="460208"/>
                </a:xfrm>
                <a:prstGeom prst="rect">
                  <a:avLst/>
                </a:prstGeom>
                <a:noFill/>
              </p:spPr>
              <p:txBody>
                <a:bodyPr wrap="square" rtlCol="0">
                  <a:spAutoFit/>
                </a:bodyPr>
                <a:lstStyle/>
                <a:p>
                  <a:pPr algn="ctr"/>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pic>
            <p:nvPicPr>
              <p:cNvPr id="11" name="図 10">
                <a:extLst>
                  <a:ext uri="{FF2B5EF4-FFF2-40B4-BE49-F238E27FC236}">
                    <a16:creationId xmlns:a16="http://schemas.microsoft.com/office/drawing/2014/main" xmlns="" id="{49264E83-2EAE-4079-9AD2-AC2D699F0D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867647">
                <a:off x="2859744" y="2346355"/>
                <a:ext cx="1184910" cy="1404518"/>
              </a:xfrm>
              <a:prstGeom prst="rect">
                <a:avLst/>
              </a:prstGeom>
            </p:spPr>
          </p:pic>
          <p:sp>
            <p:nvSpPr>
              <p:cNvPr id="46" name="テキスト ボックス 45">
                <a:extLst>
                  <a:ext uri="{FF2B5EF4-FFF2-40B4-BE49-F238E27FC236}">
                    <a16:creationId xmlns:a16="http://schemas.microsoft.com/office/drawing/2014/main" xmlns="" id="{B4B7A388-F763-4A3C-B6C2-124C99BC6F42}"/>
                  </a:ext>
                </a:extLst>
              </p:cNvPr>
              <p:cNvSpPr txBox="1"/>
              <p:nvPr/>
            </p:nvSpPr>
            <p:spPr>
              <a:xfrm>
                <a:off x="2894060" y="3449915"/>
                <a:ext cx="1124874"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ミサイル</a:t>
                </a:r>
              </a:p>
            </p:txBody>
          </p:sp>
        </p:grpSp>
        <p:pic>
          <p:nvPicPr>
            <p:cNvPr id="3" name="図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57558" y="2158859"/>
              <a:ext cx="384066" cy="384066"/>
            </a:xfrm>
            <a:prstGeom prst="rect">
              <a:avLst/>
            </a:prstGeom>
          </p:spPr>
        </p:pic>
        <p:pic>
          <p:nvPicPr>
            <p:cNvPr id="6" name="図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12158" y="2151520"/>
              <a:ext cx="384066" cy="384066"/>
            </a:xfrm>
            <a:prstGeom prst="rect">
              <a:avLst/>
            </a:prstGeom>
          </p:spPr>
        </p:pic>
        <p:pic>
          <p:nvPicPr>
            <p:cNvPr id="8" name="図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8835" y="2133504"/>
              <a:ext cx="384066" cy="384066"/>
            </a:xfrm>
            <a:prstGeom prst="rect">
              <a:avLst/>
            </a:prstGeom>
          </p:spPr>
        </p:pic>
        <p:pic>
          <p:nvPicPr>
            <p:cNvPr id="9" name="図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39350" y="2150431"/>
              <a:ext cx="386244" cy="386244"/>
            </a:xfrm>
            <a:prstGeom prst="rect">
              <a:avLst/>
            </a:prstGeom>
          </p:spPr>
        </p:pic>
        <p:pic>
          <p:nvPicPr>
            <p:cNvPr id="10" name="図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65788" y="2159287"/>
              <a:ext cx="383638" cy="383638"/>
            </a:xfrm>
            <a:prstGeom prst="rect">
              <a:avLst/>
            </a:prstGeom>
          </p:spPr>
        </p:pic>
      </p:grpSp>
    </p:spTree>
    <p:extLst>
      <p:ext uri="{BB962C8B-B14F-4D97-AF65-F5344CB8AC3E}">
        <p14:creationId xmlns:p14="http://schemas.microsoft.com/office/powerpoint/2010/main" val="3322164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電子機器 が含まれている画像&#10;&#10;自動的に生成された説明">
            <a:extLst>
              <a:ext uri="{FF2B5EF4-FFF2-40B4-BE49-F238E27FC236}">
                <a16:creationId xmlns:a16="http://schemas.microsoft.com/office/drawing/2014/main" xmlns="" id="{6CB9A598-CED9-45A4-8DA9-B27BCA36CBEC}"/>
              </a:ext>
            </a:extLst>
          </p:cNvPr>
          <p:cNvPicPr>
            <a:picLocks noChangeAspect="1"/>
          </p:cNvPicPr>
          <p:nvPr/>
        </p:nvPicPr>
        <p:blipFill rotWithShape="1">
          <a:blip r:embed="rId2">
            <a:extLst>
              <a:ext uri="{28A0092B-C50C-407E-A947-70E740481C1C}">
                <a14:useLocalDpi xmlns:a14="http://schemas.microsoft.com/office/drawing/2010/main" val="0"/>
              </a:ext>
            </a:extLst>
          </a:blip>
          <a:srcRect t="4361"/>
          <a:stretch/>
        </p:blipFill>
        <p:spPr>
          <a:xfrm>
            <a:off x="1743466" y="1015322"/>
            <a:ext cx="8705067" cy="4827355"/>
          </a:xfrm>
          <a:prstGeom prst="rect">
            <a:avLst/>
          </a:prstGeom>
        </p:spPr>
      </p:pic>
      <p:sp>
        <p:nvSpPr>
          <p:cNvPr id="17" name="楕円 16">
            <a:extLst>
              <a:ext uri="{FF2B5EF4-FFF2-40B4-BE49-F238E27FC236}">
                <a16:creationId xmlns:a16="http://schemas.microsoft.com/office/drawing/2014/main" xmlns="" id="{787DCF27-FE5D-4F5F-93D9-6E5E3F66733B}"/>
              </a:ext>
            </a:extLst>
          </p:cNvPr>
          <p:cNvSpPr/>
          <p:nvPr/>
        </p:nvSpPr>
        <p:spPr>
          <a:xfrm>
            <a:off x="7679184" y="2612710"/>
            <a:ext cx="1857115" cy="18921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xmlns="" id="{3833953A-B36A-4C17-AEC3-8ED45F7CC897}"/>
              </a:ext>
            </a:extLst>
          </p:cNvPr>
          <p:cNvSpPr/>
          <p:nvPr/>
        </p:nvSpPr>
        <p:spPr>
          <a:xfrm>
            <a:off x="1722752" y="1015322"/>
            <a:ext cx="1748417" cy="15041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xmlns="" id="{0A0216B0-C84D-4309-9EC4-75086643960C}"/>
              </a:ext>
            </a:extLst>
          </p:cNvPr>
          <p:cNvSpPr/>
          <p:nvPr/>
        </p:nvSpPr>
        <p:spPr>
          <a:xfrm>
            <a:off x="5330046" y="1278383"/>
            <a:ext cx="1310452" cy="5803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xmlns="" id="{EAC81C78-DEAA-491D-B85A-42AB767010AE}"/>
              </a:ext>
            </a:extLst>
          </p:cNvPr>
          <p:cNvSpPr/>
          <p:nvPr/>
        </p:nvSpPr>
        <p:spPr>
          <a:xfrm>
            <a:off x="2748634" y="4877109"/>
            <a:ext cx="6954659" cy="9655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xmlns="" id="{B35D99F0-6DC1-4BC2-88F1-81631344B7F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a16="http://schemas.microsoft.com/office/drawing/2014/main" xmlns="" id="{BA75D2B1-3296-4A6C-97CF-CD76A284141D}"/>
              </a:ext>
            </a:extLst>
          </p:cNvPr>
          <p:cNvSpPr/>
          <p:nvPr/>
        </p:nvSpPr>
        <p:spPr>
          <a:xfrm>
            <a:off x="9433863" y="2324161"/>
            <a:ext cx="1117106" cy="390618"/>
          </a:xfrm>
          <a:prstGeom prst="wedgeRectCallout">
            <a:avLst>
              <a:gd name="adj1" fmla="val -54031"/>
              <a:gd name="adj2" fmla="val 919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味方惑星</a:t>
            </a:r>
          </a:p>
        </p:txBody>
      </p:sp>
      <p:sp>
        <p:nvSpPr>
          <p:cNvPr id="8" name="吹き出し: 四角形 7">
            <a:extLst>
              <a:ext uri="{FF2B5EF4-FFF2-40B4-BE49-F238E27FC236}">
                <a16:creationId xmlns:a16="http://schemas.microsoft.com/office/drawing/2014/main" xmlns="" id="{88AD402C-D557-4604-82F7-689D61968750}"/>
              </a:ext>
            </a:extLst>
          </p:cNvPr>
          <p:cNvSpPr/>
          <p:nvPr/>
        </p:nvSpPr>
        <p:spPr>
          <a:xfrm>
            <a:off x="1551653" y="3071674"/>
            <a:ext cx="1075679" cy="463119"/>
          </a:xfrm>
          <a:prstGeom prst="wedgeRectCallout">
            <a:avLst>
              <a:gd name="adj1" fmla="val 60139"/>
              <a:gd name="adj2" fmla="val 88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チェックポイント．（ピリオド）" panose="02000600000000000000" pitchFamily="50" charset="-128"/>
                <a:ea typeface="チェックポイント．（ピリオド）" panose="02000600000000000000" pitchFamily="50" charset="-128"/>
              </a:rPr>
              <a:t>敵</a:t>
            </a:r>
            <a:r>
              <a:rPr kumimoji="1" lang="ja-JP" altLang="en-US" dirty="0">
                <a:latin typeface="チェックポイント．（ピリオド）" panose="02000600000000000000" pitchFamily="50" charset="-128"/>
                <a:ea typeface="チェックポイント．（ピリオド）" panose="02000600000000000000" pitchFamily="50" charset="-128"/>
              </a:rPr>
              <a:t>惑星</a:t>
            </a:r>
          </a:p>
        </p:txBody>
      </p:sp>
      <p:sp>
        <p:nvSpPr>
          <p:cNvPr id="9" name="吹き出し: 四角形 8">
            <a:extLst>
              <a:ext uri="{FF2B5EF4-FFF2-40B4-BE49-F238E27FC236}">
                <a16:creationId xmlns:a16="http://schemas.microsoft.com/office/drawing/2014/main" xmlns="" id="{BF8E2C7C-205C-42CA-B382-A5D5630D39B2}"/>
              </a:ext>
            </a:extLst>
          </p:cNvPr>
          <p:cNvSpPr/>
          <p:nvPr/>
        </p:nvSpPr>
        <p:spPr>
          <a:xfrm>
            <a:off x="667787" y="463118"/>
            <a:ext cx="1075679" cy="470816"/>
          </a:xfrm>
          <a:prstGeom prst="wedgeRectCallout">
            <a:avLst>
              <a:gd name="adj1" fmla="val 37467"/>
              <a:gd name="adj2" fmla="val 751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チェックポイント．（ピリオド）" panose="02000600000000000000" pitchFamily="50" charset="-128"/>
                <a:ea typeface="チェックポイント．（ピリオド）" panose="02000600000000000000" pitchFamily="50" charset="-128"/>
              </a:rPr>
              <a:t>三竦み</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吹き出し: 四角形 9">
            <a:extLst>
              <a:ext uri="{FF2B5EF4-FFF2-40B4-BE49-F238E27FC236}">
                <a16:creationId xmlns:a16="http://schemas.microsoft.com/office/drawing/2014/main" xmlns="" id="{1E8E5AAD-2EFF-40AE-87B5-A62E3863DB06}"/>
              </a:ext>
            </a:extLst>
          </p:cNvPr>
          <p:cNvSpPr/>
          <p:nvPr/>
        </p:nvSpPr>
        <p:spPr>
          <a:xfrm>
            <a:off x="2772332" y="6014621"/>
            <a:ext cx="5784814" cy="843379"/>
          </a:xfrm>
          <a:prstGeom prst="wedgeRectCallout">
            <a:avLst>
              <a:gd name="adj1" fmla="val 17629"/>
              <a:gd name="adj2" fmla="val -659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ミサイルやポッドを出撃させるためのボタン</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ボタンをクリックすると出撃させる</a:t>
            </a:r>
            <a:r>
              <a:rPr kumimoji="1" lang="ja-JP" altLang="en-US" dirty="0">
                <a:latin typeface="チェックポイント．（ピリオド）" panose="02000600000000000000" pitchFamily="50" charset="-128"/>
                <a:ea typeface="チェックポイント．（ピリオド）" panose="02000600000000000000" pitchFamily="50" charset="-128"/>
              </a:rPr>
              <a:t>ことができます</a:t>
            </a:r>
          </a:p>
        </p:txBody>
      </p:sp>
      <p:sp>
        <p:nvSpPr>
          <p:cNvPr id="11" name="吹き出し: 四角形 10">
            <a:extLst>
              <a:ext uri="{FF2B5EF4-FFF2-40B4-BE49-F238E27FC236}">
                <a16:creationId xmlns:a16="http://schemas.microsoft.com/office/drawing/2014/main" xmlns="" id="{0876C132-70D4-4EE9-A059-2EE9BBCFA5AC}"/>
              </a:ext>
            </a:extLst>
          </p:cNvPr>
          <p:cNvSpPr/>
          <p:nvPr/>
        </p:nvSpPr>
        <p:spPr>
          <a:xfrm>
            <a:off x="6885575" y="1284931"/>
            <a:ext cx="1555072" cy="431430"/>
          </a:xfrm>
          <a:prstGeom prst="wedgeRectCallout">
            <a:avLst>
              <a:gd name="adj1" fmla="val -57270"/>
              <a:gd name="adj2" fmla="val 172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戦闘終了時間</a:t>
            </a:r>
          </a:p>
        </p:txBody>
      </p:sp>
      <p:sp>
        <p:nvSpPr>
          <p:cNvPr id="12" name="吹き出し: 四角形 11">
            <a:extLst>
              <a:ext uri="{FF2B5EF4-FFF2-40B4-BE49-F238E27FC236}">
                <a16:creationId xmlns:a16="http://schemas.microsoft.com/office/drawing/2014/main" xmlns="" id="{30266963-E240-4012-99DE-6906E5DDC8E7}"/>
              </a:ext>
            </a:extLst>
          </p:cNvPr>
          <p:cNvSpPr/>
          <p:nvPr/>
        </p:nvSpPr>
        <p:spPr>
          <a:xfrm>
            <a:off x="8320610" y="4296816"/>
            <a:ext cx="3512597" cy="773389"/>
          </a:xfrm>
          <a:prstGeom prst="wedgeRectCallout">
            <a:avLst>
              <a:gd name="adj1" fmla="val -66522"/>
              <a:gd name="adj2" fmla="val -223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チェックポイント．（ピリオド）" panose="02000600000000000000" pitchFamily="50" charset="-128"/>
                <a:ea typeface="チェックポイント．（ピリオド）" panose="02000600000000000000" pitchFamily="50" charset="-128"/>
              </a:rPr>
              <a:t>レーン</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latin typeface="チェックポイント．（ピリオド）" panose="02000600000000000000" pitchFamily="50" charset="-128"/>
                <a:ea typeface="チェックポイント．（ピリオド）" panose="02000600000000000000" pitchFamily="50" charset="-128"/>
              </a:rPr>
              <a:t>レーンはマウスもしくは</a:t>
            </a:r>
            <a:endParaRPr lang="en-US" altLang="ja-JP" sz="1600" dirty="0">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smtClean="0">
                <a:solidFill>
                  <a:srgbClr val="FF0000"/>
                </a:solidFill>
                <a:latin typeface="チェックポイント．（ピリオド）" panose="02000600000000000000" pitchFamily="50" charset="-128"/>
                <a:ea typeface="チェックポイント．（ピリオド）" panose="02000600000000000000" pitchFamily="50" charset="-128"/>
              </a:rPr>
              <a:t>方向キー</a:t>
            </a:r>
            <a:r>
              <a:rPr lang="ja-JP" altLang="en-US" sz="1600" dirty="0">
                <a:latin typeface="チェックポイント．（ピリオド）" panose="02000600000000000000" pitchFamily="50" charset="-128"/>
                <a:ea typeface="チェックポイント．（ピリオド）" panose="02000600000000000000" pitchFamily="50" charset="-128"/>
              </a:rPr>
              <a:t>で選択することができます</a:t>
            </a:r>
            <a:endParaRPr kumimoji="1" lang="ja-JP" altLang="en-US" sz="1600"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a16="http://schemas.microsoft.com/office/drawing/2014/main" xmlns="" id="{C5B52C5E-840D-45E5-8E3C-3E2AD99D4E85}"/>
              </a:ext>
            </a:extLst>
          </p:cNvPr>
          <p:cNvSpPr/>
          <p:nvPr/>
        </p:nvSpPr>
        <p:spPr>
          <a:xfrm>
            <a:off x="4492101" y="2396971"/>
            <a:ext cx="3187083" cy="2308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xmlns="" id="{85B86C3D-1D0B-4CA9-A09E-F9104FAC8E9A}"/>
              </a:ext>
            </a:extLst>
          </p:cNvPr>
          <p:cNvSpPr/>
          <p:nvPr/>
        </p:nvSpPr>
        <p:spPr>
          <a:xfrm>
            <a:off x="3025012" y="4285702"/>
            <a:ext cx="1109709" cy="2701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xmlns="" id="{D2673875-651C-40E4-8256-1F77677989CB}"/>
              </a:ext>
            </a:extLst>
          </p:cNvPr>
          <p:cNvSpPr/>
          <p:nvPr/>
        </p:nvSpPr>
        <p:spPr>
          <a:xfrm>
            <a:off x="1743466" y="4461030"/>
            <a:ext cx="1075679" cy="334691"/>
          </a:xfrm>
          <a:prstGeom prst="wedgeRectCallout">
            <a:avLst>
              <a:gd name="adj1" fmla="val 69507"/>
              <a:gd name="adj2" fmla="val -62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チェックポイント．（ピリオド）" panose="02000600000000000000" pitchFamily="50" charset="-128"/>
                <a:ea typeface="チェックポイント．（ピリオド）" panose="02000600000000000000" pitchFamily="50" charset="-128"/>
              </a:rPr>
              <a:t>惑星</a:t>
            </a:r>
            <a:r>
              <a:rPr kumimoji="1" lang="en-US" altLang="ja-JP" sz="1600" dirty="0">
                <a:latin typeface="チェックポイント．（ピリオド）" panose="02000600000000000000" pitchFamily="50" charset="-128"/>
                <a:ea typeface="チェックポイント．（ピリオド）" panose="02000600000000000000" pitchFamily="50" charset="-128"/>
              </a:rPr>
              <a:t>HP</a:t>
            </a:r>
            <a:endParaRPr kumimoji="1" lang="ja-JP" altLang="en-US" sz="1600"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1975795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xmlns="" id="{83D9254C-066B-4A30-984B-189E5281BB91}"/>
              </a:ext>
            </a:extLst>
          </p:cNvPr>
          <p:cNvSpPr txBox="1"/>
          <p:nvPr/>
        </p:nvSpPr>
        <p:spPr>
          <a:xfrm>
            <a:off x="2484827"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ヘルプ：戦闘デメリット</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a16="http://schemas.microsoft.com/office/drawing/2014/main" xmlns="" id="{A3B678AB-5F6D-47A2-AC3D-C9904D8B3FE5}"/>
              </a:ext>
            </a:extLst>
          </p:cNvPr>
          <p:cNvSpPr txBox="1"/>
          <p:nvPr/>
        </p:nvSpPr>
        <p:spPr>
          <a:xfrm>
            <a:off x="1963886" y="1187017"/>
            <a:ext cx="7979218" cy="584775"/>
          </a:xfrm>
          <a:prstGeom prst="rect">
            <a:avLst/>
          </a:prstGeom>
          <a:noFill/>
        </p:spPr>
        <p:txBody>
          <a:bodyPr wrap="square" rtlCol="0">
            <a:spAutoFit/>
          </a:bodyPr>
          <a:lstStyle/>
          <a:p>
            <a:pPr algn="ctr"/>
            <a:r>
              <a:rPr kumimoji="1" lang="ja-JP" altLang="en-US" sz="3200" dirty="0">
                <a:highlight>
                  <a:srgbClr val="00FF00"/>
                </a:highlight>
                <a:latin typeface="チェックポイント．（ピリオド）" panose="02000600000000000000" pitchFamily="50" charset="-128"/>
                <a:ea typeface="チェックポイント．（ピリオド）" panose="02000600000000000000" pitchFamily="50" charset="-128"/>
              </a:rPr>
              <a:t>戦闘中のデメリットが発生する条件</a:t>
            </a:r>
          </a:p>
        </p:txBody>
      </p:sp>
      <p:sp>
        <p:nvSpPr>
          <p:cNvPr id="8" name="テキスト ボックス 7">
            <a:extLst>
              <a:ext uri="{FF2B5EF4-FFF2-40B4-BE49-F238E27FC236}">
                <a16:creationId xmlns:a16="http://schemas.microsoft.com/office/drawing/2014/main" xmlns="" id="{81F92070-255F-4692-ABB1-F5486542D8FF}"/>
              </a:ext>
            </a:extLst>
          </p:cNvPr>
          <p:cNvSpPr txBox="1"/>
          <p:nvPr/>
        </p:nvSpPr>
        <p:spPr>
          <a:xfrm>
            <a:off x="938916" y="2258481"/>
            <a:ext cx="10029155" cy="1477328"/>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戦闘中同じレーンでポッドやミサイルを打ち続けると、レーンが徐々に</a:t>
            </a:r>
            <a:r>
              <a:rPr lang="ja-JP" altLang="en-US" dirty="0">
                <a:latin typeface="チェックポイント．（ピリオド）" panose="02000600000000000000" pitchFamily="50" charset="-128"/>
                <a:ea typeface="チェックポイント．（ピリオド）" panose="02000600000000000000" pitchFamily="50" charset="-128"/>
              </a:rPr>
              <a:t>赤色に染まっていきます。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赤色になっていくにつれて住民がオーバーワークに</a:t>
            </a:r>
            <a:r>
              <a:rPr kumimoji="1" lang="ja-JP" altLang="en-US" dirty="0" smtClean="0">
                <a:latin typeface="チェックポイント．（ピリオド）" panose="02000600000000000000" pitchFamily="50" charset="-128"/>
                <a:ea typeface="チェックポイント．（ピリオド）" panose="02000600000000000000" pitchFamily="50" charset="-128"/>
              </a:rPr>
              <a:t>なり</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smtClean="0">
                <a:latin typeface="チェックポイント．（ピリオド）" panose="02000600000000000000" pitchFamily="50" charset="-128"/>
                <a:ea typeface="チェックポイント．（ピリオド）" panose="02000600000000000000" pitchFamily="50" charset="-128"/>
              </a:rPr>
              <a:t>ポッド</a:t>
            </a:r>
            <a:r>
              <a:rPr kumimoji="1" lang="ja-JP" altLang="en-US" dirty="0">
                <a:latin typeface="チェックポイント．（ピリオド）" panose="02000600000000000000" pitchFamily="50" charset="-128"/>
                <a:ea typeface="チェックポイント．（ピリオド）" panose="02000600000000000000" pitchFamily="50" charset="-128"/>
              </a:rPr>
              <a:t>にコスモパワーを十分に補給できなく</a:t>
            </a:r>
            <a:r>
              <a:rPr lang="ja-JP" altLang="en-US" dirty="0">
                <a:latin typeface="チェックポイント．（ピリオド）" panose="02000600000000000000" pitchFamily="50" charset="-128"/>
                <a:ea typeface="チェックポイント．（ピリオド）" panose="02000600000000000000" pitchFamily="50" charset="-128"/>
              </a:rPr>
              <a:t>なって</a:t>
            </a:r>
            <a:r>
              <a:rPr kumimoji="1" lang="ja-JP" altLang="en-US" dirty="0" smtClean="0">
                <a:latin typeface="チェックポイント．（ピリオド）" panose="02000600000000000000" pitchFamily="50" charset="-128"/>
                <a:ea typeface="チェックポイント．（ピリオド）" panose="02000600000000000000" pitchFamily="50" charset="-128"/>
              </a:rPr>
              <a:t>、</a:t>
            </a:r>
            <a:endParaRPr kumimoji="1" lang="en-US" altLang="ja-JP" dirty="0" smtClean="0">
              <a:latin typeface="チェックポイント．（ピリオド）" panose="02000600000000000000" pitchFamily="50" charset="-128"/>
              <a:ea typeface="チェックポイント．（ピリオド）" panose="02000600000000000000" pitchFamily="50" charset="-128"/>
            </a:endParaRPr>
          </a:p>
          <a:p>
            <a:r>
              <a:rPr kumimoji="1" lang="ja-JP" altLang="en-US" dirty="0" smtClean="0">
                <a:latin typeface="チェックポイント．（ピリオド）" panose="02000600000000000000" pitchFamily="50" charset="-128"/>
                <a:ea typeface="チェックポイント．（ピリオド）" panose="02000600000000000000" pitchFamily="50" charset="-128"/>
              </a:rPr>
              <a:t>ポッド</a:t>
            </a:r>
            <a:r>
              <a:rPr kumimoji="1" lang="ja-JP" altLang="en-US" dirty="0">
                <a:latin typeface="チェックポイント．（ピリオド）" panose="02000600000000000000" pitchFamily="50" charset="-128"/>
                <a:ea typeface="チェックポイント．（ピリオド）" panose="02000600000000000000" pitchFamily="50" charset="-128"/>
              </a:rPr>
              <a:t>の耐久力が下がってしまい、</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受けるダメージが増えます</a:t>
            </a:r>
            <a:r>
              <a:rPr kumimoji="1" lang="ja-JP" altLang="en-US" dirty="0">
                <a:latin typeface="チェックポイント．（ピリオド）" panose="02000600000000000000" pitchFamily="50" charset="-128"/>
                <a:ea typeface="チェックポイント．（ピリオド）" panose="02000600000000000000" pitchFamily="50" charset="-128"/>
              </a:rPr>
              <a:t>。</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p>
        </p:txBody>
      </p:sp>
      <p:sp>
        <p:nvSpPr>
          <p:cNvPr id="10" name="テキスト ボックス 9">
            <a:extLst>
              <a:ext uri="{FF2B5EF4-FFF2-40B4-BE49-F238E27FC236}">
                <a16:creationId xmlns:a16="http://schemas.microsoft.com/office/drawing/2014/main" xmlns="" id="{946FF0DF-B758-41C2-85D3-67DA048E99B2}"/>
              </a:ext>
            </a:extLst>
          </p:cNvPr>
          <p:cNvSpPr txBox="1"/>
          <p:nvPr/>
        </p:nvSpPr>
        <p:spPr>
          <a:xfrm>
            <a:off x="1992573" y="3998200"/>
            <a:ext cx="7921840" cy="923330"/>
          </a:xfrm>
          <a:prstGeom prst="rect">
            <a:avLst/>
          </a:prstGeom>
          <a:noFill/>
        </p:spPr>
        <p:txBody>
          <a:bodyPr wrap="square" rtlCol="0">
            <a:spAutoFit/>
          </a:bodyP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レーンが赤色から色をもとに戻す方法</a:t>
            </a:r>
          </a:p>
          <a:p>
            <a:pPr algn="ctr"/>
            <a:endParaRPr kumimoji="1" lang="en-US" altLang="ja-JP" dirty="0">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latin typeface="チェックポイント．（ピリオド）" panose="02000600000000000000" pitchFamily="50" charset="-128"/>
                <a:ea typeface="チェックポイント．（ピリオド）" panose="02000600000000000000" pitchFamily="50" charset="-128"/>
              </a:rPr>
              <a:t>一定数ほかのレーンでポッドを出撃させることにより回復していきます。</a:t>
            </a:r>
          </a:p>
        </p:txBody>
      </p:sp>
    </p:spTree>
    <p:extLst>
      <p:ext uri="{BB962C8B-B14F-4D97-AF65-F5344CB8AC3E}">
        <p14:creationId xmlns:p14="http://schemas.microsoft.com/office/powerpoint/2010/main" val="3804024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83D9254C-066B-4A30-984B-189E5281BB91}"/>
              </a:ext>
            </a:extLst>
          </p:cNvPr>
          <p:cNvSpPr txBox="1"/>
          <p:nvPr/>
        </p:nvSpPr>
        <p:spPr>
          <a:xfrm>
            <a:off x="2627332" y="58003"/>
            <a:ext cx="6937335" cy="830997"/>
          </a:xfrm>
          <a:prstGeom prst="rect">
            <a:avLst/>
          </a:prstGeom>
          <a:solidFill>
            <a:schemeClr val="accent4"/>
          </a:solidFill>
        </p:spPr>
        <p:txBody>
          <a:bodyPr wrap="square" rtlCol="0">
            <a:spAutoFit/>
          </a:bodyPr>
          <a:lstStyle/>
          <a:p>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kumimoji="1" lang="ja-JP" altLang="en-US" sz="4800" dirty="0" smtClean="0">
                <a:latin typeface="チェックポイント．（ピリオド）" panose="02000600000000000000" pitchFamily="50" charset="-128"/>
                <a:ea typeface="チェックポイント．（ピリオド）" panose="02000600000000000000" pitchFamily="50" charset="-128"/>
              </a:rPr>
              <a:t>：</a:t>
            </a:r>
            <a:r>
              <a:rPr lang="ja-JP" altLang="en-US" sz="4800" dirty="0">
                <a:latin typeface="チェックポイント．（ピリオド）" panose="02000600000000000000" pitchFamily="50" charset="-128"/>
                <a:ea typeface="チェックポイント．（ピリオド）" panose="02000600000000000000" pitchFamily="50" charset="-128"/>
              </a:rPr>
              <a:t>スペシャル技</a:t>
            </a:r>
          </a:p>
        </p:txBody>
      </p:sp>
      <p:sp>
        <p:nvSpPr>
          <p:cNvPr id="5" name="テキスト ボックス 4"/>
          <p:cNvSpPr txBox="1"/>
          <p:nvPr/>
        </p:nvSpPr>
        <p:spPr>
          <a:xfrm>
            <a:off x="1768885" y="1163338"/>
            <a:ext cx="8654226" cy="738664"/>
          </a:xfrm>
          <a:prstGeom prst="rect">
            <a:avLst/>
          </a:prstGeom>
          <a:noFill/>
        </p:spPr>
        <p:txBody>
          <a:bodyPr wrap="square" rtlCol="0">
            <a:spAutoFit/>
          </a:bodyPr>
          <a:lstStyle/>
          <a:p>
            <a:r>
              <a:rPr kumimoji="1" lang="ja-JP" altLang="en-US" sz="2400" dirty="0" smtClean="0">
                <a:latin typeface="チェックポイント．（ピリオド）" panose="02000600000000000000" pitchFamily="50" charset="-128"/>
                <a:ea typeface="チェックポイント．（ピリオド）" panose="02000600000000000000" pitchFamily="50" charset="-128"/>
              </a:rPr>
              <a:t>スペシャル技は、戦闘中に一度だけ発動することが可能です。</a:t>
            </a:r>
            <a:endParaRPr kumimoji="1" lang="en-US" altLang="ja-JP" sz="2400" dirty="0" smtClean="0">
              <a:latin typeface="チェックポイント．（ピリオド）" panose="02000600000000000000" pitchFamily="50" charset="-128"/>
              <a:ea typeface="チェックポイント．（ピリオド）" panose="02000600000000000000" pitchFamily="50" charset="-128"/>
            </a:endParaRPr>
          </a:p>
          <a:p>
            <a:endParaRPr lang="en-US" altLang="ja-JP"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428" y="2184700"/>
            <a:ext cx="1363121" cy="908747"/>
          </a:xfrm>
          <a:prstGeom prst="rect">
            <a:avLst/>
          </a:prstGeom>
        </p:spPr>
      </p:pic>
      <p:sp>
        <p:nvSpPr>
          <p:cNvPr id="7" name="テキスト ボックス 6"/>
          <p:cNvSpPr txBox="1"/>
          <p:nvPr/>
        </p:nvSpPr>
        <p:spPr>
          <a:xfrm>
            <a:off x="2627330" y="2301847"/>
            <a:ext cx="8650269" cy="707886"/>
          </a:xfrm>
          <a:prstGeom prst="rect">
            <a:avLst/>
          </a:prstGeom>
          <a:noFill/>
        </p:spPr>
        <p:txBody>
          <a:bodyPr wrap="square" rtlCol="0">
            <a:spAutoFit/>
          </a:bodyPr>
          <a:lstStyle/>
          <a:p>
            <a:r>
              <a:rPr kumimoji="1" lang="ja-JP" altLang="en-US" sz="2000" dirty="0" smtClean="0">
                <a:latin typeface="チェックポイント．（ピリオド）" panose="02000600000000000000" pitchFamily="50" charset="-128"/>
                <a:ea typeface="チェックポイント．（ピリオド）" panose="02000600000000000000" pitchFamily="50" charset="-128"/>
              </a:rPr>
              <a:t>戦闘中にこのボタンをクリックするか</a:t>
            </a:r>
            <a:endParaRPr kumimoji="1" lang="en-US" altLang="ja-JP" sz="2000" dirty="0" smtClean="0">
              <a:latin typeface="チェックポイント．（ピリオド）" panose="02000600000000000000" pitchFamily="50" charset="-128"/>
              <a:ea typeface="チェックポイント．（ピリオド）" panose="02000600000000000000" pitchFamily="50" charset="-128"/>
            </a:endParaRPr>
          </a:p>
          <a:p>
            <a:r>
              <a:rPr lang="ja-JP" altLang="en-US" sz="2000" dirty="0" smtClean="0">
                <a:latin typeface="チェックポイント．（ピリオド）" panose="02000600000000000000" pitchFamily="50" charset="-128"/>
                <a:ea typeface="チェックポイント．（ピリオド）" panose="02000600000000000000" pitchFamily="50" charset="-128"/>
              </a:rPr>
              <a:t>もしくは</a:t>
            </a:r>
            <a:r>
              <a:rPr lang="en-US" altLang="ja-JP" sz="2000" dirty="0" smtClean="0">
                <a:solidFill>
                  <a:srgbClr val="FF0000"/>
                </a:solidFill>
                <a:latin typeface="チェックポイント．（ピリオド）" panose="02000600000000000000" pitchFamily="50" charset="-128"/>
                <a:ea typeface="チェックポイント．（ピリオド）" panose="02000600000000000000" pitchFamily="50" charset="-128"/>
              </a:rPr>
              <a:t>Enter</a:t>
            </a:r>
            <a:r>
              <a:rPr lang="ja-JP" altLang="en-US" sz="2000" dirty="0" smtClean="0">
                <a:latin typeface="チェックポイント．（ピリオド）" panose="02000600000000000000" pitchFamily="50" charset="-128"/>
                <a:ea typeface="チェックポイント．（ピリオド）" panose="02000600000000000000" pitchFamily="50" charset="-128"/>
              </a:rPr>
              <a:t>キーを押すことでスペシャル技を発動することが可能です。</a:t>
            </a:r>
            <a:endParaRPr kumimoji="1" lang="ja-JP" altLang="en-US" sz="2000" dirty="0">
              <a:latin typeface="チェックポイント．（ピリオド）" panose="02000600000000000000" pitchFamily="50" charset="-128"/>
              <a:ea typeface="チェックポイント．（ピリオド）" panose="02000600000000000000" pitchFamily="50" charset="-128"/>
            </a:endParaRPr>
          </a:p>
        </p:txBody>
      </p:sp>
      <p:sp>
        <p:nvSpPr>
          <p:cNvPr id="8" name="テキスト ボックス 7"/>
          <p:cNvSpPr txBox="1"/>
          <p:nvPr/>
        </p:nvSpPr>
        <p:spPr>
          <a:xfrm>
            <a:off x="423417" y="5176685"/>
            <a:ext cx="10573135" cy="1200329"/>
          </a:xfrm>
          <a:prstGeom prst="rect">
            <a:avLst/>
          </a:prstGeom>
          <a:noFill/>
        </p:spPr>
        <p:txBody>
          <a:bodyPr wrap="square" rtlCol="0">
            <a:spAutoFit/>
          </a:bodyPr>
          <a:lstStyle/>
          <a:p>
            <a:r>
              <a:rPr kumimoji="1" lang="ja-JP" altLang="en-US" sz="2400" dirty="0" smtClean="0">
                <a:latin typeface="チェックポイント．（ピリオド）" panose="02000600000000000000" pitchFamily="50" charset="-128"/>
                <a:ea typeface="チェックポイント．（ピリオド）" panose="02000600000000000000" pitchFamily="50" charset="-128"/>
              </a:rPr>
              <a:t>スペシャル技は</a:t>
            </a:r>
            <a:r>
              <a:rPr kumimoji="1" lang="en-US" altLang="ja-JP" sz="2400" dirty="0" smtClean="0">
                <a:latin typeface="チェックポイント．（ピリオド）" panose="02000600000000000000" pitchFamily="50" charset="-128"/>
                <a:ea typeface="チェックポイント．（ピリオド）" panose="02000600000000000000" pitchFamily="50" charset="-128"/>
              </a:rPr>
              <a:t>5</a:t>
            </a:r>
            <a:r>
              <a:rPr kumimoji="1" lang="ja-JP" altLang="en-US" sz="2400" dirty="0" smtClean="0">
                <a:latin typeface="チェックポイント．（ピリオド）" panose="02000600000000000000" pitchFamily="50" charset="-128"/>
                <a:ea typeface="チェックポイント．（ピリオド）" panose="02000600000000000000" pitchFamily="50" charset="-128"/>
              </a:rPr>
              <a:t>種類あり、敵を捕食することで獲得することができます。</a:t>
            </a:r>
            <a:endParaRPr kumimoji="1" lang="en-US" altLang="ja-JP" sz="2400" dirty="0" smtClean="0">
              <a:latin typeface="チェックポイント．（ピリオド）" panose="02000600000000000000" pitchFamily="50" charset="-128"/>
              <a:ea typeface="チェックポイント．（ピリオド）" panose="02000600000000000000" pitchFamily="50" charset="-128"/>
            </a:endParaRPr>
          </a:p>
          <a:p>
            <a:r>
              <a:rPr kumimoji="1" lang="ja-JP" altLang="en-US" sz="2400" dirty="0" smtClean="0">
                <a:latin typeface="チェックポイント．（ピリオド）" panose="02000600000000000000" pitchFamily="50" charset="-128"/>
                <a:ea typeface="チェックポイント．（ピリオド）" panose="02000600000000000000" pitchFamily="50" charset="-128"/>
              </a:rPr>
              <a:t>惑星ごとに獲得できるスペシャル技が違うので</a:t>
            </a:r>
            <a:endParaRPr kumimoji="1" lang="en-US" altLang="ja-JP" sz="2400" dirty="0" smtClean="0">
              <a:latin typeface="チェックポイント．（ピリオド）" panose="02000600000000000000" pitchFamily="50" charset="-128"/>
              <a:ea typeface="チェックポイント．（ピリオド）" panose="02000600000000000000" pitchFamily="50" charset="-128"/>
            </a:endParaRPr>
          </a:p>
          <a:p>
            <a:r>
              <a:rPr kumimoji="1" lang="ja-JP" altLang="en-US" sz="2400" dirty="0" smtClean="0">
                <a:latin typeface="チェックポイント．（ピリオド）" panose="02000600000000000000" pitchFamily="50" charset="-128"/>
                <a:ea typeface="チェックポイント．（ピリオド）" panose="02000600000000000000" pitchFamily="50" charset="-128"/>
              </a:rPr>
              <a:t>自分に合ったスペシャル技を獲得してください。</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5527" y="3852993"/>
            <a:ext cx="1043196" cy="1043196"/>
          </a:xfrm>
          <a:prstGeom prst="rect">
            <a:avLst/>
          </a:prstGeom>
        </p:spPr>
      </p:pic>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8430" y="3890394"/>
            <a:ext cx="968394" cy="968394"/>
          </a:xfrm>
          <a:prstGeom prst="rect">
            <a:avLst/>
          </a:prstGeom>
        </p:spPr>
      </p:pic>
      <p:pic>
        <p:nvPicPr>
          <p:cNvPr id="11" name="図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92942" y="3840205"/>
            <a:ext cx="1068779" cy="1068779"/>
          </a:xfrm>
          <a:prstGeom prst="rect">
            <a:avLst/>
          </a:prstGeom>
        </p:spPr>
      </p:pic>
      <p:pic>
        <p:nvPicPr>
          <p:cNvPr id="12" name="図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96248" y="3828198"/>
            <a:ext cx="1017655" cy="1092787"/>
          </a:xfrm>
          <a:prstGeom prst="rect">
            <a:avLst/>
          </a:prstGeom>
        </p:spPr>
      </p:pic>
      <p:pic>
        <p:nvPicPr>
          <p:cNvPr id="13" name="図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36023" y="3870293"/>
            <a:ext cx="1008601" cy="1008601"/>
          </a:xfrm>
          <a:prstGeom prst="rect">
            <a:avLst/>
          </a:prstGeom>
        </p:spPr>
      </p:pic>
    </p:spTree>
    <p:extLst>
      <p:ext uri="{BB962C8B-B14F-4D97-AF65-F5344CB8AC3E}">
        <p14:creationId xmlns:p14="http://schemas.microsoft.com/office/powerpoint/2010/main" val="2003598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図 2" descr="物体 が含まれている画像&#10;&#10;自動的に生成された説明">
            <a:extLst>
              <a:ext uri="{FF2B5EF4-FFF2-40B4-BE49-F238E27FC236}">
                <a16:creationId xmlns:a16="http://schemas.microsoft.com/office/drawing/2014/main" xmlns="" id="{69BA893B-4907-48D5-8940-A23E267BFE4C}"/>
              </a:ext>
            </a:extLst>
          </p:cNvPr>
          <p:cNvPicPr>
            <a:picLocks noChangeAspect="1"/>
          </p:cNvPicPr>
          <p:nvPr/>
        </p:nvPicPr>
        <p:blipFill rotWithShape="1">
          <a:blip r:embed="rId2">
            <a:extLst>
              <a:ext uri="{28A0092B-C50C-407E-A947-70E740481C1C}">
                <a14:useLocalDpi xmlns:a14="http://schemas.microsoft.com/office/drawing/2010/main" val="0"/>
              </a:ext>
            </a:extLst>
          </a:blip>
          <a:srcRect l="4913" t="12552" r="4467" b="4377"/>
          <a:stretch/>
        </p:blipFill>
        <p:spPr>
          <a:xfrm>
            <a:off x="2441358" y="1570960"/>
            <a:ext cx="6995605" cy="3718376"/>
          </a:xfrm>
          <a:prstGeom prst="rect">
            <a:avLst/>
          </a:prstGeom>
        </p:spPr>
      </p:pic>
      <p:sp>
        <p:nvSpPr>
          <p:cNvPr id="8" name="四角形吹き出し 7"/>
          <p:cNvSpPr/>
          <p:nvPr/>
        </p:nvSpPr>
        <p:spPr>
          <a:xfrm>
            <a:off x="0" y="15325"/>
            <a:ext cx="3557674" cy="1461476"/>
          </a:xfrm>
          <a:prstGeom prst="wedgeRectCallout">
            <a:avLst>
              <a:gd name="adj1" fmla="val 33306"/>
              <a:gd name="adj2" fmla="val 761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今所持している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資材</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を確認することが</a:t>
            </a:r>
            <a:r>
              <a:rPr kumimoji="1"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できます。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四角形吹き出し 8"/>
          <p:cNvSpPr/>
          <p:nvPr/>
        </p:nvSpPr>
        <p:spPr>
          <a:xfrm>
            <a:off x="0" y="5617029"/>
            <a:ext cx="4296792" cy="1240971"/>
          </a:xfrm>
          <a:prstGeom prst="wedgeRectCallout">
            <a:avLst>
              <a:gd name="adj1" fmla="val 27916"/>
              <a:gd name="adj2" fmla="val -8291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ここをクリックすると今所持している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スペシャル技</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rPr>
              <a:t>※</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ここでスペシャル技変更不可</a:t>
            </a:r>
          </a:p>
        </p:txBody>
      </p:sp>
      <p:sp>
        <p:nvSpPr>
          <p:cNvPr id="10" name="四角形吹き出し 9"/>
          <p:cNvSpPr/>
          <p:nvPr/>
        </p:nvSpPr>
        <p:spPr>
          <a:xfrm>
            <a:off x="7766462" y="5532058"/>
            <a:ext cx="4425537" cy="1324099"/>
          </a:xfrm>
          <a:prstGeom prst="wedgeRectCallout">
            <a:avLst>
              <a:gd name="adj1" fmla="val -25274"/>
              <a:gd name="adj2" fmla="val -7364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ここをクリックすると今装備している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コア</a:t>
            </a:r>
            <a:r>
              <a:rPr lang="ja-JP" altLang="en-US" dirty="0" smtClean="0">
                <a:solidFill>
                  <a:srgbClr val="FF0000"/>
                </a:solidFill>
                <a:latin typeface="チェックポイント．（ピリオド）" panose="02000600000000000000" pitchFamily="50" charset="-128"/>
                <a:ea typeface="チェックポイント．（ピリオド）" panose="02000600000000000000" pitchFamily="50" charset="-128"/>
              </a:rPr>
              <a:t>によるポッドのステータス</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補正値</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四角形吹き出し 10"/>
          <p:cNvSpPr/>
          <p:nvPr/>
        </p:nvSpPr>
        <p:spPr>
          <a:xfrm>
            <a:off x="8320645" y="232379"/>
            <a:ext cx="3871355" cy="1217220"/>
          </a:xfrm>
          <a:prstGeom prst="wedgeRectCallout">
            <a:avLst>
              <a:gd name="adj1" fmla="val -30335"/>
              <a:gd name="adj2" fmla="val 8047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ここをクリックすると今住んでいる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住人のステータス補正値</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2" name="テキスト ボックス 11"/>
          <p:cNvSpPr txBox="1"/>
          <p:nvPr/>
        </p:nvSpPr>
        <p:spPr>
          <a:xfrm>
            <a:off x="3649201" y="310446"/>
            <a:ext cx="4579917"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ヘルプ：倉庫</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a16="http://schemas.microsoft.com/office/drawing/2014/main" xmlns="" id="{A37BEE43-2066-46D6-8830-D8556B22304D}"/>
              </a:ext>
            </a:extLst>
          </p:cNvPr>
          <p:cNvSpPr/>
          <p:nvPr/>
        </p:nvSpPr>
        <p:spPr>
          <a:xfrm>
            <a:off x="2687782" y="1885435"/>
            <a:ext cx="3343562" cy="16455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xmlns="" id="{BA56A8B8-81E8-409C-8A37-384626294E40}"/>
              </a:ext>
            </a:extLst>
          </p:cNvPr>
          <p:cNvSpPr/>
          <p:nvPr/>
        </p:nvSpPr>
        <p:spPr>
          <a:xfrm>
            <a:off x="2687782" y="3563730"/>
            <a:ext cx="3343562" cy="1650858"/>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xmlns="" id="{AF0DEFD2-0EA7-416C-9349-A86003C1114B}"/>
              </a:ext>
            </a:extLst>
          </p:cNvPr>
          <p:cNvSpPr/>
          <p:nvPr/>
        </p:nvSpPr>
        <p:spPr>
          <a:xfrm>
            <a:off x="6031344" y="1882940"/>
            <a:ext cx="3343562" cy="1648786"/>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xmlns="" id="{DFCE669F-B98A-49D5-9CD8-578BB88718CC}"/>
              </a:ext>
            </a:extLst>
          </p:cNvPr>
          <p:cNvSpPr/>
          <p:nvPr/>
        </p:nvSpPr>
        <p:spPr>
          <a:xfrm>
            <a:off x="6031344" y="3552046"/>
            <a:ext cx="3343562" cy="164878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4284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スコアボード, 屋外, 標識 が含まれている画像&#10;&#10;自動的に生成された説明">
            <a:extLst>
              <a:ext uri="{FF2B5EF4-FFF2-40B4-BE49-F238E27FC236}">
                <a16:creationId xmlns:a16="http://schemas.microsoft.com/office/drawing/2014/main" xmlns="" id="{D1EC1C6B-8E37-484B-BC32-54F28F2C22FE}"/>
              </a:ext>
            </a:extLst>
          </p:cNvPr>
          <p:cNvPicPr>
            <a:picLocks noChangeAspect="1"/>
          </p:cNvPicPr>
          <p:nvPr/>
        </p:nvPicPr>
        <p:blipFill rotWithShape="1">
          <a:blip r:embed="rId2">
            <a:extLst>
              <a:ext uri="{28A0092B-C50C-407E-A947-70E740481C1C}">
                <a14:useLocalDpi xmlns:a14="http://schemas.microsoft.com/office/drawing/2010/main" val="0"/>
              </a:ext>
            </a:extLst>
          </a:blip>
          <a:srcRect l="3501" t="10193" r="2829"/>
          <a:stretch/>
        </p:blipFill>
        <p:spPr>
          <a:xfrm>
            <a:off x="67952" y="1155700"/>
            <a:ext cx="7658880" cy="4743111"/>
          </a:xfrm>
          <a:prstGeom prst="rect">
            <a:avLst/>
          </a:prstGeom>
        </p:spPr>
      </p:pic>
      <p:sp>
        <p:nvSpPr>
          <p:cNvPr id="5" name="四角形吹き出し 4"/>
          <p:cNvSpPr/>
          <p:nvPr/>
        </p:nvSpPr>
        <p:spPr>
          <a:xfrm>
            <a:off x="7853831" y="1516716"/>
            <a:ext cx="4203701" cy="1056904"/>
          </a:xfrm>
          <a:prstGeom prst="wedgeRectCallout">
            <a:avLst>
              <a:gd name="adj1" fmla="val -52921"/>
              <a:gd name="adj2" fmla="val -125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住人を振り分けすることができる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振り分けることで</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研究所でできることが増える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6" name="四角形吹き出し 5"/>
          <p:cNvSpPr/>
          <p:nvPr/>
        </p:nvSpPr>
        <p:spPr>
          <a:xfrm>
            <a:off x="7853832" y="3219030"/>
            <a:ext cx="4203700" cy="1056904"/>
          </a:xfrm>
          <a:prstGeom prst="wedgeRectCallout">
            <a:avLst>
              <a:gd name="adj1" fmla="val -52861"/>
              <a:gd name="adj2" fmla="val -201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次のレベルアップまでの条件が</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p>
        </p:txBody>
      </p:sp>
      <p:sp>
        <p:nvSpPr>
          <p:cNvPr id="7" name="四角形吹き出し 6"/>
          <p:cNvSpPr/>
          <p:nvPr/>
        </p:nvSpPr>
        <p:spPr>
          <a:xfrm>
            <a:off x="7853831" y="4587136"/>
            <a:ext cx="4203699" cy="1280264"/>
          </a:xfrm>
          <a:prstGeom prst="wedgeRectCallout">
            <a:avLst>
              <a:gd name="adj1" fmla="val -52197"/>
              <a:gd name="adj2" fmla="val -222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クリックするとコアやポッドの作成と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作成に必要な資材を</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コアを装備することなどできる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四角形吹き出し 7"/>
          <p:cNvSpPr/>
          <p:nvPr/>
        </p:nvSpPr>
        <p:spPr>
          <a:xfrm>
            <a:off x="-2" y="5959542"/>
            <a:ext cx="12192001" cy="850764"/>
          </a:xfrm>
          <a:prstGeom prst="wedgeRectCallout">
            <a:avLst>
              <a:gd name="adj1" fmla="val -37457"/>
              <a:gd name="adj2" fmla="val -616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ここでは研究所全体のレベルアップができたり次のレベルアップまでの条件を確認することができる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研究所をレベルアップすることにより武器の作成条件達成や</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ミサイルのリキャストタイムが早くなったりポッドの耐久力が上がる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p:cNvSpPr txBox="1"/>
          <p:nvPr/>
        </p:nvSpPr>
        <p:spPr>
          <a:xfrm>
            <a:off x="3572493" y="95725"/>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ヘルプ：研究所</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正方形/長方形 9">
            <a:extLst>
              <a:ext uri="{FF2B5EF4-FFF2-40B4-BE49-F238E27FC236}">
                <a16:creationId xmlns:a16="http://schemas.microsoft.com/office/drawing/2014/main" xmlns="" id="{6FFE011D-710D-4A4F-9825-141048483DC9}"/>
              </a:ext>
            </a:extLst>
          </p:cNvPr>
          <p:cNvSpPr/>
          <p:nvPr/>
        </p:nvSpPr>
        <p:spPr>
          <a:xfrm>
            <a:off x="3149600" y="1155699"/>
            <a:ext cx="4577232" cy="2070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xmlns="" id="{E20945F6-E8A3-4843-8AA8-C3CA375AAF01}"/>
              </a:ext>
            </a:extLst>
          </p:cNvPr>
          <p:cNvSpPr/>
          <p:nvPr/>
        </p:nvSpPr>
        <p:spPr>
          <a:xfrm>
            <a:off x="3149600" y="3225800"/>
            <a:ext cx="4577232"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xmlns="" id="{7A027602-FE49-443B-B979-695A16DF3603}"/>
              </a:ext>
            </a:extLst>
          </p:cNvPr>
          <p:cNvSpPr/>
          <p:nvPr/>
        </p:nvSpPr>
        <p:spPr>
          <a:xfrm>
            <a:off x="3149600" y="4546600"/>
            <a:ext cx="4577232"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xmlns="" id="{6D5653B2-A431-4E41-A84C-D2D0A59D8FFF}"/>
              </a:ext>
            </a:extLst>
          </p:cNvPr>
          <p:cNvSpPr/>
          <p:nvPr/>
        </p:nvSpPr>
        <p:spPr>
          <a:xfrm>
            <a:off x="55252" y="3454060"/>
            <a:ext cx="2967348" cy="24133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xmlns="" id="{E0E6CB0D-AD4F-4358-8DF1-ECAD7B65F9F5}"/>
              </a:ext>
            </a:extLst>
          </p:cNvPr>
          <p:cNvSpPr/>
          <p:nvPr/>
        </p:nvSpPr>
        <p:spPr>
          <a:xfrm>
            <a:off x="459426" y="1641813"/>
            <a:ext cx="2298700" cy="6630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吹き出し 4">
            <a:extLst>
              <a:ext uri="{FF2B5EF4-FFF2-40B4-BE49-F238E27FC236}">
                <a16:creationId xmlns:a16="http://schemas.microsoft.com/office/drawing/2014/main" xmlns="" id="{63DDAF72-AE4E-4AAC-AC6F-2CCD1ADC7265}"/>
              </a:ext>
            </a:extLst>
          </p:cNvPr>
          <p:cNvSpPr/>
          <p:nvPr/>
        </p:nvSpPr>
        <p:spPr>
          <a:xfrm>
            <a:off x="380998" y="157418"/>
            <a:ext cx="2641602" cy="886434"/>
          </a:xfrm>
          <a:prstGeom prst="wedgeRectCallout">
            <a:avLst>
              <a:gd name="adj1" fmla="val 17529"/>
              <a:gd name="adj2" fmla="val 1145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研究所の現在のレベル</a:t>
            </a:r>
          </a:p>
        </p:txBody>
      </p:sp>
    </p:spTree>
    <p:extLst>
      <p:ext uri="{BB962C8B-B14F-4D97-AF65-F5344CB8AC3E}">
        <p14:creationId xmlns:p14="http://schemas.microsoft.com/office/powerpoint/2010/main" val="3618480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標識, 通り, 屋外 が含まれている画像&#10;&#10;自動的に生成された説明">
            <a:extLst>
              <a:ext uri="{FF2B5EF4-FFF2-40B4-BE49-F238E27FC236}">
                <a16:creationId xmlns:a16="http://schemas.microsoft.com/office/drawing/2014/main" xmlns="" id="{EB877469-AC96-48FE-9472-8035C84EFB97}"/>
              </a:ext>
            </a:extLst>
          </p:cNvPr>
          <p:cNvPicPr>
            <a:picLocks noChangeAspect="1"/>
          </p:cNvPicPr>
          <p:nvPr/>
        </p:nvPicPr>
        <p:blipFill rotWithShape="1">
          <a:blip r:embed="rId2">
            <a:extLst>
              <a:ext uri="{28A0092B-C50C-407E-A947-70E740481C1C}">
                <a14:useLocalDpi xmlns:a14="http://schemas.microsoft.com/office/drawing/2010/main" val="0"/>
              </a:ext>
            </a:extLst>
          </a:blip>
          <a:srcRect l="3391" t="9807" r="4509" b="1690"/>
          <a:stretch/>
        </p:blipFill>
        <p:spPr>
          <a:xfrm>
            <a:off x="203201" y="1041399"/>
            <a:ext cx="8039100" cy="4479207"/>
          </a:xfrm>
          <a:prstGeom prst="rect">
            <a:avLst/>
          </a:prstGeom>
        </p:spPr>
      </p:pic>
      <p:sp>
        <p:nvSpPr>
          <p:cNvPr id="6" name="四角形吹き出し 5"/>
          <p:cNvSpPr/>
          <p:nvPr/>
        </p:nvSpPr>
        <p:spPr>
          <a:xfrm>
            <a:off x="8383978" y="473944"/>
            <a:ext cx="3808022" cy="2997035"/>
          </a:xfrm>
          <a:prstGeom prst="wedgeRectCallout">
            <a:avLst>
              <a:gd name="adj1" fmla="val -52340"/>
              <a:gd name="adj2" fmla="val 6680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ここでは好きなように</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住人を配置することができる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配置することによって</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バトル中の</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ポット出撃可能数が増える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rPr>
              <a:t>※</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バトルに出撃し</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攻撃した分だけ</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rgbClr val="FF0000"/>
                </a:solidFill>
                <a:latin typeface="チェックポイント．（ピリオド）" panose="02000600000000000000" pitchFamily="50" charset="-128"/>
                <a:ea typeface="チェックポイント．（ピリオド）" panose="02000600000000000000" pitchFamily="50" charset="-128"/>
              </a:rPr>
              <a:t>住人の数が減ってる</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ので注意</a:t>
            </a:r>
            <a:endPar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四角形吹き出し 8"/>
          <p:cNvSpPr/>
          <p:nvPr/>
        </p:nvSpPr>
        <p:spPr>
          <a:xfrm>
            <a:off x="692477" y="5794224"/>
            <a:ext cx="10335987" cy="1050966"/>
          </a:xfrm>
          <a:prstGeom prst="wedgeRectCallout">
            <a:avLst>
              <a:gd name="adj1" fmla="val -32249"/>
              <a:gd name="adj2" fmla="val -750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ここでは兵舎全体のレベルアップができたり次のレベルアップまでの条件を確認することができる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兵舎をレベルアップすることによりポッドの</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攻撃力が</a:t>
            </a:r>
            <a:r>
              <a:rPr lang="ja-JP" altLang="en-US" dirty="0" smtClean="0">
                <a:solidFill>
                  <a:srgbClr val="FF0000"/>
                </a:solidFill>
                <a:latin typeface="チェックポイント．（ピリオド）" panose="02000600000000000000" pitchFamily="50" charset="-128"/>
                <a:ea typeface="チェックポイント．（ピリオド）" panose="02000600000000000000" pitchFamily="50" charset="-128"/>
              </a:rPr>
              <a:t>アップ</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します。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p:cNvSpPr txBox="1"/>
          <p:nvPr/>
        </p:nvSpPr>
        <p:spPr>
          <a:xfrm>
            <a:off x="3336965" y="95278"/>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ヘルプ：兵舎</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8" name="正方形/長方形 7">
            <a:extLst>
              <a:ext uri="{FF2B5EF4-FFF2-40B4-BE49-F238E27FC236}">
                <a16:creationId xmlns:a16="http://schemas.microsoft.com/office/drawing/2014/main" xmlns="" id="{F7BE2C32-C21E-4467-87D2-8052D2B5FDA7}"/>
              </a:ext>
            </a:extLst>
          </p:cNvPr>
          <p:cNvSpPr/>
          <p:nvPr/>
        </p:nvSpPr>
        <p:spPr>
          <a:xfrm>
            <a:off x="3336965" y="1638300"/>
            <a:ext cx="4905336" cy="31081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xmlns="" id="{40ABF9C2-DF54-4877-A01A-A46FE482F6B4}"/>
              </a:ext>
            </a:extLst>
          </p:cNvPr>
          <p:cNvSpPr/>
          <p:nvPr/>
        </p:nvSpPr>
        <p:spPr>
          <a:xfrm>
            <a:off x="203201" y="3225800"/>
            <a:ext cx="3133764" cy="22922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xmlns="" id="{04C836FE-EE43-45CD-B4BE-F7E0ABEE0088}"/>
              </a:ext>
            </a:extLst>
          </p:cNvPr>
          <p:cNvSpPr/>
          <p:nvPr/>
        </p:nvSpPr>
        <p:spPr>
          <a:xfrm>
            <a:off x="5362536" y="4940244"/>
            <a:ext cx="2879766" cy="5778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吹き出し: 四角形 15">
            <a:extLst>
              <a:ext uri="{FF2B5EF4-FFF2-40B4-BE49-F238E27FC236}">
                <a16:creationId xmlns:a16="http://schemas.microsoft.com/office/drawing/2014/main" xmlns="" id="{3ECE61CD-6BC4-463C-897C-903CC3F098F0}"/>
              </a:ext>
            </a:extLst>
          </p:cNvPr>
          <p:cNvSpPr/>
          <p:nvPr/>
        </p:nvSpPr>
        <p:spPr>
          <a:xfrm>
            <a:off x="8383978" y="4960491"/>
            <a:ext cx="3325422" cy="514926"/>
          </a:xfrm>
          <a:prstGeom prst="wedgeRectCallout">
            <a:avLst>
              <a:gd name="adj1" fmla="val -52913"/>
              <a:gd name="adj2" fmla="val -1642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現在の残り住人数</a:t>
            </a:r>
          </a:p>
        </p:txBody>
      </p:sp>
    </p:spTree>
    <p:extLst>
      <p:ext uri="{BB962C8B-B14F-4D97-AF65-F5344CB8AC3E}">
        <p14:creationId xmlns:p14="http://schemas.microsoft.com/office/powerpoint/2010/main" val="2652714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xmlns="" id="{165CE0B9-374D-46A3-97C1-E7AFAFB5DEDF}"/>
              </a:ext>
            </a:extLst>
          </p:cNvPr>
          <p:cNvPicPr>
            <a:picLocks noChangeAspect="1"/>
          </p:cNvPicPr>
          <p:nvPr/>
        </p:nvPicPr>
        <p:blipFill rotWithShape="1">
          <a:blip r:embed="rId2">
            <a:extLst>
              <a:ext uri="{28A0092B-C50C-407E-A947-70E740481C1C}">
                <a14:useLocalDpi xmlns:a14="http://schemas.microsoft.com/office/drawing/2010/main" val="0"/>
              </a:ext>
            </a:extLst>
          </a:blip>
          <a:srcRect l="22315" t="14250" r="20954" b="45911"/>
          <a:stretch/>
        </p:blipFill>
        <p:spPr>
          <a:xfrm>
            <a:off x="3089697" y="1269134"/>
            <a:ext cx="6012604" cy="2448208"/>
          </a:xfrm>
          <a:prstGeom prst="rect">
            <a:avLst/>
          </a:prstGeom>
        </p:spPr>
      </p:pic>
      <p:sp>
        <p:nvSpPr>
          <p:cNvPr id="6" name="テキスト ボックス 5">
            <a:extLst>
              <a:ext uri="{FF2B5EF4-FFF2-40B4-BE49-F238E27FC236}">
                <a16:creationId xmlns:a16="http://schemas.microsoft.com/office/drawing/2014/main" xmlns="" id="{EEBBDC81-60E0-49FD-9EFB-874F038CCD2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コアについて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12" name="グループ化 11">
            <a:extLst>
              <a:ext uri="{FF2B5EF4-FFF2-40B4-BE49-F238E27FC236}">
                <a16:creationId xmlns:a16="http://schemas.microsoft.com/office/drawing/2014/main" xmlns="" id="{797C4648-EAB3-4303-9BBE-4050E32CDCAC}"/>
              </a:ext>
            </a:extLst>
          </p:cNvPr>
          <p:cNvGrpSpPr/>
          <p:nvPr/>
        </p:nvGrpSpPr>
        <p:grpSpPr>
          <a:xfrm>
            <a:off x="304800" y="5540342"/>
            <a:ext cx="7746670" cy="1169551"/>
            <a:chOff x="381846" y="5121893"/>
            <a:chExt cx="7277100" cy="1169551"/>
          </a:xfrm>
        </p:grpSpPr>
        <p:sp>
          <p:nvSpPr>
            <p:cNvPr id="8" name="テキスト ボックス 7">
              <a:extLst>
                <a:ext uri="{FF2B5EF4-FFF2-40B4-BE49-F238E27FC236}">
                  <a16:creationId xmlns:a16="http://schemas.microsoft.com/office/drawing/2014/main" xmlns="" id="{732F859C-017C-4DF8-8D5C-BAFB7C322941}"/>
                </a:ext>
              </a:extLst>
            </p:cNvPr>
            <p:cNvSpPr txBox="1"/>
            <p:nvPr/>
          </p:nvSpPr>
          <p:spPr>
            <a:xfrm>
              <a:off x="381846" y="5121893"/>
              <a:ext cx="590465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コアのレベルを上げるメリット</a:t>
              </a:r>
            </a:p>
          </p:txBody>
        </p:sp>
        <p:sp>
          <p:nvSpPr>
            <p:cNvPr id="9" name="テキスト ボックス 8">
              <a:extLst>
                <a:ext uri="{FF2B5EF4-FFF2-40B4-BE49-F238E27FC236}">
                  <a16:creationId xmlns:a16="http://schemas.microsoft.com/office/drawing/2014/main" xmlns="" id="{8712CBD0-DD3F-4A86-9652-7FFA75AD120B}"/>
                </a:ext>
              </a:extLst>
            </p:cNvPr>
            <p:cNvSpPr txBox="1"/>
            <p:nvPr/>
          </p:nvSpPr>
          <p:spPr>
            <a:xfrm>
              <a:off x="577850" y="5645113"/>
              <a:ext cx="7081096"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コアのレベルを上げることで</a:t>
              </a:r>
              <a:r>
                <a:rPr lang="ja-JP" altLang="en-US" dirty="0">
                  <a:latin typeface="チェックポイント．（ピリオド）" panose="02000600000000000000" pitchFamily="50" charset="-128"/>
                  <a:ea typeface="チェックポイント．（ピリオド）" panose="02000600000000000000" pitchFamily="50" charset="-128"/>
                </a:rPr>
                <a:t>攻撃力を上げることが</a:t>
              </a:r>
              <a:r>
                <a:rPr lang="ja-JP" altLang="en-US" dirty="0" smtClean="0">
                  <a:latin typeface="チェックポイント．（ピリオド）" panose="02000600000000000000" pitchFamily="50" charset="-128"/>
                  <a:ea typeface="チェックポイント．（ピリオド）" panose="02000600000000000000" pitchFamily="50" charset="-128"/>
                </a:rPr>
                <a:t>出来ます。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コアは四種類あり各属性のレベルを上げて戦闘を有利に</a:t>
              </a:r>
              <a:r>
                <a:rPr lang="ja-JP" altLang="en-US" dirty="0" smtClean="0">
                  <a:latin typeface="チェックポイント．（ピリオド）" panose="02000600000000000000" pitchFamily="50" charset="-128"/>
                  <a:ea typeface="チェックポイント．（ピリオド）" panose="02000600000000000000" pitchFamily="50" charset="-128"/>
                </a:rPr>
                <a:t>進めてください。</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grpSp>
        <p:nvGrpSpPr>
          <p:cNvPr id="13" name="グループ化 12">
            <a:extLst>
              <a:ext uri="{FF2B5EF4-FFF2-40B4-BE49-F238E27FC236}">
                <a16:creationId xmlns:a16="http://schemas.microsoft.com/office/drawing/2014/main" xmlns="" id="{DED0F105-29CA-4D82-BF68-6B4A196F19AA}"/>
              </a:ext>
            </a:extLst>
          </p:cNvPr>
          <p:cNvGrpSpPr/>
          <p:nvPr/>
        </p:nvGrpSpPr>
        <p:grpSpPr>
          <a:xfrm>
            <a:off x="304800" y="3978952"/>
            <a:ext cx="11887200" cy="2073357"/>
            <a:chOff x="304800" y="3723372"/>
            <a:chExt cx="11887200" cy="2073357"/>
          </a:xfrm>
        </p:grpSpPr>
        <p:sp>
          <p:nvSpPr>
            <p:cNvPr id="7" name="テキスト ボックス 6">
              <a:extLst>
                <a:ext uri="{FF2B5EF4-FFF2-40B4-BE49-F238E27FC236}">
                  <a16:creationId xmlns:a16="http://schemas.microsoft.com/office/drawing/2014/main" xmlns="" id="{54618E3D-3C8D-4D29-8362-5B6918855191}"/>
                </a:ext>
              </a:extLst>
            </p:cNvPr>
            <p:cNvSpPr txBox="1"/>
            <p:nvPr/>
          </p:nvSpPr>
          <p:spPr>
            <a:xfrm>
              <a:off x="304800" y="3723372"/>
              <a:ext cx="4664075"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コアについての説明</a:t>
              </a:r>
            </a:p>
          </p:txBody>
        </p:sp>
        <p:sp>
          <p:nvSpPr>
            <p:cNvPr id="11" name="テキスト ボックス 10">
              <a:extLst>
                <a:ext uri="{FF2B5EF4-FFF2-40B4-BE49-F238E27FC236}">
                  <a16:creationId xmlns:a16="http://schemas.microsoft.com/office/drawing/2014/main" xmlns="" id="{6825228E-EBCE-401A-B0BC-7661792A6F00}"/>
                </a:ext>
              </a:extLst>
            </p:cNvPr>
            <p:cNvSpPr txBox="1"/>
            <p:nvPr/>
          </p:nvSpPr>
          <p:spPr>
            <a:xfrm>
              <a:off x="500804" y="4319401"/>
              <a:ext cx="11691196" cy="1477328"/>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コアには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コスモパワー</a:t>
              </a:r>
              <a:r>
                <a:rPr lang="ja-JP" altLang="en-US" dirty="0">
                  <a:latin typeface="チェックポイント．（ピリオド）" panose="02000600000000000000" pitchFamily="50" charset="-128"/>
                  <a:ea typeface="チェックポイント．（ピリオド）" panose="02000600000000000000" pitchFamily="50" charset="-128"/>
                </a:rPr>
                <a:t>と、呼ばれているエネルギーが蓄積されています。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コアは、ポッドのエンジンとして使われています。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コアは、コスモパワーを燃料に</a:t>
              </a:r>
              <a:r>
                <a:rPr lang="ja-JP" altLang="en-US" dirty="0">
                  <a:latin typeface="チェックポイント．（ピリオド）" panose="02000600000000000000" pitchFamily="50" charset="-128"/>
                  <a:ea typeface="チェックポイント．（ピリオド）" panose="02000600000000000000" pitchFamily="50" charset="-128"/>
                </a:rPr>
                <a:t>変換し</a:t>
              </a:r>
              <a:r>
                <a:rPr kumimoji="1" lang="ja-JP" altLang="en-US" dirty="0">
                  <a:latin typeface="チェックポイント．（ピリオド）" panose="02000600000000000000" pitchFamily="50" charset="-128"/>
                  <a:ea typeface="チェックポイント．（ピリオド）" panose="02000600000000000000" pitchFamily="50" charset="-128"/>
                </a:rPr>
                <a:t>宇宙を飛行したり攻撃する際のエネルギー弾にするなどの機能があります。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Tree>
    <p:extLst>
      <p:ext uri="{BB962C8B-B14F-4D97-AF65-F5344CB8AC3E}">
        <p14:creationId xmlns:p14="http://schemas.microsoft.com/office/powerpoint/2010/main" val="2154421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xmlns="" id="{3EEDA683-E7C7-4A3A-9045-88BF1220584E}"/>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ヘルプ：ポッド</a:t>
            </a:r>
            <a:r>
              <a:rPr lang="ja-JP" altLang="en-US" sz="4800" dirty="0">
                <a:latin typeface="チェックポイント．（ピリオド）" panose="02000600000000000000" pitchFamily="50" charset="-128"/>
                <a:ea typeface="チェックポイント．（ピリオド）" panose="02000600000000000000" pitchFamily="50" charset="-128"/>
              </a:rPr>
              <a:t>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テキスト ボックス 5">
            <a:extLst>
              <a:ext uri="{FF2B5EF4-FFF2-40B4-BE49-F238E27FC236}">
                <a16:creationId xmlns:a16="http://schemas.microsoft.com/office/drawing/2014/main" xmlns="" id="{C9FCE914-94E5-4B3F-B2D2-96FDE0E6E9D8}"/>
              </a:ext>
            </a:extLst>
          </p:cNvPr>
          <p:cNvSpPr txBox="1"/>
          <p:nvPr/>
        </p:nvSpPr>
        <p:spPr>
          <a:xfrm>
            <a:off x="463950" y="3959004"/>
            <a:ext cx="275426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ポッドに</a:t>
            </a:r>
            <a:r>
              <a:rPr kumimoji="1" lang="ja-JP" altLang="en-US" sz="2800" dirty="0" smtClean="0">
                <a:solidFill>
                  <a:srgbClr val="FF0000"/>
                </a:solidFill>
                <a:latin typeface="チェックポイント．（ピリオド）" panose="02000600000000000000" pitchFamily="50" charset="-128"/>
                <a:ea typeface="チェックポイント．（ピリオド）" panose="02000600000000000000" pitchFamily="50" charset="-128"/>
              </a:rPr>
              <a:t>ついて</a:t>
            </a:r>
            <a:endPar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a16="http://schemas.microsoft.com/office/drawing/2014/main" xmlns="" id="{1A509F0D-124D-47C4-B5CD-4B9B8064082C}"/>
              </a:ext>
            </a:extLst>
          </p:cNvPr>
          <p:cNvSpPr txBox="1"/>
          <p:nvPr/>
        </p:nvSpPr>
        <p:spPr>
          <a:xfrm>
            <a:off x="463949" y="5258611"/>
            <a:ext cx="6070600" cy="523220"/>
          </a:xfrm>
          <a:prstGeom prst="rect">
            <a:avLst/>
          </a:prstGeom>
          <a:noFill/>
        </p:spPr>
        <p:txBody>
          <a:bodyPr wrap="square" rtlCol="0">
            <a:spAutoFit/>
          </a:bodyPr>
          <a:lstStyle/>
          <a:p>
            <a:r>
              <a:rPr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a:t>
            </a:r>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のレベルを上げるメリット</a:t>
            </a:r>
          </a:p>
        </p:txBody>
      </p:sp>
      <p:sp>
        <p:nvSpPr>
          <p:cNvPr id="8" name="テキスト ボックス 7">
            <a:extLst>
              <a:ext uri="{FF2B5EF4-FFF2-40B4-BE49-F238E27FC236}">
                <a16:creationId xmlns:a16="http://schemas.microsoft.com/office/drawing/2014/main" xmlns="" id="{5F463387-8D23-460A-80ED-50E81FAAF3D9}"/>
              </a:ext>
            </a:extLst>
          </p:cNvPr>
          <p:cNvSpPr txBox="1"/>
          <p:nvPr/>
        </p:nvSpPr>
        <p:spPr>
          <a:xfrm>
            <a:off x="826622" y="5780958"/>
            <a:ext cx="7207248" cy="923330"/>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ポッドのレベルを上げることでポッドの装甲が強化されて</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戦闘時、敵に破壊されにくくなります。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a:extLst>
              <a:ext uri="{FF2B5EF4-FFF2-40B4-BE49-F238E27FC236}">
                <a16:creationId xmlns:a16="http://schemas.microsoft.com/office/drawing/2014/main" xmlns="" id="{3E1D3977-A1EE-4011-94E0-9B60C81CA553}"/>
              </a:ext>
            </a:extLst>
          </p:cNvPr>
          <p:cNvSpPr txBox="1"/>
          <p:nvPr/>
        </p:nvSpPr>
        <p:spPr>
          <a:xfrm>
            <a:off x="827443" y="4482224"/>
            <a:ext cx="8197848" cy="646331"/>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ポッドは戦闘時に住人を</a:t>
            </a:r>
            <a:r>
              <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100</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人単位</a:t>
            </a:r>
            <a:r>
              <a:rPr lang="ja-JP" altLang="en-US" dirty="0">
                <a:latin typeface="チェックポイント．（ピリオド）" panose="02000600000000000000" pitchFamily="50" charset="-128"/>
                <a:ea typeface="チェックポイント．（ピリオド）" panose="02000600000000000000" pitchFamily="50" charset="-128"/>
              </a:rPr>
              <a:t>で乗せ発射されます。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ポッドは搭載しているコアによって</a:t>
            </a:r>
            <a:r>
              <a:rPr lang="ja-JP" altLang="en-US" dirty="0">
                <a:latin typeface="チェックポイント．（ピリオド）" panose="02000600000000000000" pitchFamily="50" charset="-128"/>
                <a:ea typeface="チェックポイント．（ピリオド）" panose="02000600000000000000" pitchFamily="50" charset="-128"/>
              </a:rPr>
              <a:t>属性が変わり見た目の色も変更されます。</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41" name="グループ化 40">
            <a:extLst>
              <a:ext uri="{FF2B5EF4-FFF2-40B4-BE49-F238E27FC236}">
                <a16:creationId xmlns:a16="http://schemas.microsoft.com/office/drawing/2014/main" xmlns="" id="{C42471E9-CEF7-4DD0-B2B9-A37027252951}"/>
              </a:ext>
            </a:extLst>
          </p:cNvPr>
          <p:cNvGrpSpPr/>
          <p:nvPr/>
        </p:nvGrpSpPr>
        <p:grpSpPr>
          <a:xfrm>
            <a:off x="3108852" y="1651876"/>
            <a:ext cx="5949859" cy="1706674"/>
            <a:chOff x="3739456" y="1722326"/>
            <a:chExt cx="5949859" cy="1706674"/>
          </a:xfrm>
        </p:grpSpPr>
        <p:grpSp>
          <p:nvGrpSpPr>
            <p:cNvPr id="22" name="グループ化 21">
              <a:extLst>
                <a:ext uri="{FF2B5EF4-FFF2-40B4-BE49-F238E27FC236}">
                  <a16:creationId xmlns:a16="http://schemas.microsoft.com/office/drawing/2014/main" xmlns="" id="{7D6E456E-2E26-4492-9279-169842641548}"/>
                </a:ext>
              </a:extLst>
            </p:cNvPr>
            <p:cNvGrpSpPr/>
            <p:nvPr/>
          </p:nvGrpSpPr>
          <p:grpSpPr>
            <a:xfrm>
              <a:off x="3739456" y="1722326"/>
              <a:ext cx="1140874" cy="1520830"/>
              <a:chOff x="3651813" y="1678331"/>
              <a:chExt cx="1140874" cy="1520830"/>
            </a:xfrm>
          </p:grpSpPr>
          <p:pic>
            <p:nvPicPr>
              <p:cNvPr id="11" name="図 10" descr="物体 が含まれている画像&#10;&#10;自動的に生成された説明">
                <a:extLst>
                  <a:ext uri="{FF2B5EF4-FFF2-40B4-BE49-F238E27FC236}">
                    <a16:creationId xmlns:a16="http://schemas.microsoft.com/office/drawing/2014/main" xmlns="" id="{9E2F2156-5A3C-4670-A7BB-42FF8EF7E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18" name="テキスト ボックス 17">
                <a:extLst>
                  <a:ext uri="{FF2B5EF4-FFF2-40B4-BE49-F238E27FC236}">
                    <a16:creationId xmlns:a16="http://schemas.microsoft.com/office/drawing/2014/main" xmlns="" id="{85DB17C7-0CA8-4460-8B6A-1BBCF3C5CA75}"/>
                  </a:ext>
                </a:extLst>
              </p:cNvPr>
              <p:cNvSpPr txBox="1"/>
              <p:nvPr/>
            </p:nvSpPr>
            <p:spPr>
              <a:xfrm>
                <a:off x="3945705" y="2829829"/>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a16="http://schemas.microsoft.com/office/drawing/2014/main" xmlns="" id="{8FA97864-B0AC-4C37-AB57-3F511EE9B20A}"/>
                </a:ext>
              </a:extLst>
            </p:cNvPr>
            <p:cNvGrpSpPr/>
            <p:nvPr/>
          </p:nvGrpSpPr>
          <p:grpSpPr>
            <a:xfrm>
              <a:off x="5268431" y="1722326"/>
              <a:ext cx="1140874" cy="1520743"/>
              <a:chOff x="4889474" y="1678418"/>
              <a:chExt cx="1140874" cy="1520743"/>
            </a:xfrm>
          </p:grpSpPr>
          <p:pic>
            <p:nvPicPr>
              <p:cNvPr id="13" name="図 12" descr="物体 が含まれている画像&#10;&#10;自動的に生成された説明">
                <a:extLst>
                  <a:ext uri="{FF2B5EF4-FFF2-40B4-BE49-F238E27FC236}">
                    <a16:creationId xmlns:a16="http://schemas.microsoft.com/office/drawing/2014/main" xmlns="" id="{539F0BC8-41E3-4ADD-9459-BE0E2D7AB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19" name="テキスト ボックス 18">
                <a:extLst>
                  <a:ext uri="{FF2B5EF4-FFF2-40B4-BE49-F238E27FC236}">
                    <a16:creationId xmlns:a16="http://schemas.microsoft.com/office/drawing/2014/main" xmlns="" id="{9D08D78F-597A-41C6-9E61-E721135C20D1}"/>
                  </a:ext>
                </a:extLst>
              </p:cNvPr>
              <p:cNvSpPr txBox="1"/>
              <p:nvPr/>
            </p:nvSpPr>
            <p:spPr>
              <a:xfrm>
                <a:off x="5178014" y="2829829"/>
                <a:ext cx="36195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5" name="グループ化 24">
              <a:extLst>
                <a:ext uri="{FF2B5EF4-FFF2-40B4-BE49-F238E27FC236}">
                  <a16:creationId xmlns:a16="http://schemas.microsoft.com/office/drawing/2014/main" xmlns="" id="{8F6624A7-F895-493A-8055-873B48C8C19C}"/>
                </a:ext>
              </a:extLst>
            </p:cNvPr>
            <p:cNvGrpSpPr/>
            <p:nvPr/>
          </p:nvGrpSpPr>
          <p:grpSpPr>
            <a:xfrm>
              <a:off x="6746394" y="1722326"/>
              <a:ext cx="1140875" cy="1493097"/>
              <a:chOff x="6122245" y="1669741"/>
              <a:chExt cx="1140875" cy="1493097"/>
            </a:xfrm>
          </p:grpSpPr>
          <p:pic>
            <p:nvPicPr>
              <p:cNvPr id="15" name="図 14" descr="物体, 腕時計 が含まれている画像&#10;&#10;自動的に生成された説明">
                <a:extLst>
                  <a:ext uri="{FF2B5EF4-FFF2-40B4-BE49-F238E27FC236}">
                    <a16:creationId xmlns:a16="http://schemas.microsoft.com/office/drawing/2014/main" xmlns="" id="{53299244-26D0-4173-ACC6-BD241C7688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20" name="テキスト ボックス 19">
                <a:extLst>
                  <a:ext uri="{FF2B5EF4-FFF2-40B4-BE49-F238E27FC236}">
                    <a16:creationId xmlns:a16="http://schemas.microsoft.com/office/drawing/2014/main" xmlns="" id="{BF9D5B9B-9876-443A-BE29-B4828D0A5D74}"/>
                  </a:ext>
                </a:extLst>
              </p:cNvPr>
              <p:cNvSpPr txBox="1"/>
              <p:nvPr/>
            </p:nvSpPr>
            <p:spPr>
              <a:xfrm>
                <a:off x="6485460" y="2793506"/>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6" name="グループ化 25">
              <a:extLst>
                <a:ext uri="{FF2B5EF4-FFF2-40B4-BE49-F238E27FC236}">
                  <a16:creationId xmlns:a16="http://schemas.microsoft.com/office/drawing/2014/main" xmlns="" id="{D317981A-38A9-4594-9159-8C77F7F6D8B4}"/>
                </a:ext>
              </a:extLst>
            </p:cNvPr>
            <p:cNvGrpSpPr/>
            <p:nvPr/>
          </p:nvGrpSpPr>
          <p:grpSpPr>
            <a:xfrm>
              <a:off x="8548440" y="1741303"/>
              <a:ext cx="1140875" cy="1455744"/>
              <a:chOff x="7236873" y="1678331"/>
              <a:chExt cx="1140875" cy="1455744"/>
            </a:xfrm>
          </p:grpSpPr>
          <p:pic>
            <p:nvPicPr>
              <p:cNvPr id="17" name="図 16" descr="物体 が含まれている画像&#10;&#10;自動的に生成された説明">
                <a:extLst>
                  <a:ext uri="{FF2B5EF4-FFF2-40B4-BE49-F238E27FC236}">
                    <a16:creationId xmlns:a16="http://schemas.microsoft.com/office/drawing/2014/main" xmlns="" id="{93CD3867-4A7C-4138-9F28-8B9071FCE1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21" name="テキスト ボックス 20">
                <a:extLst>
                  <a:ext uri="{FF2B5EF4-FFF2-40B4-BE49-F238E27FC236}">
                    <a16:creationId xmlns:a16="http://schemas.microsoft.com/office/drawing/2014/main" xmlns="" id="{C3C71671-55D6-4E40-BC27-288FCF91D2BB}"/>
                  </a:ext>
                </a:extLst>
              </p:cNvPr>
              <p:cNvSpPr txBox="1"/>
              <p:nvPr/>
            </p:nvSpPr>
            <p:spPr>
              <a:xfrm>
                <a:off x="7573962" y="2764743"/>
                <a:ext cx="361950"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cxnSp>
          <p:nvCxnSpPr>
            <p:cNvPr id="28" name="直線矢印コネクタ 27">
              <a:extLst>
                <a:ext uri="{FF2B5EF4-FFF2-40B4-BE49-F238E27FC236}">
                  <a16:creationId xmlns:a16="http://schemas.microsoft.com/office/drawing/2014/main" xmlns="" id="{A84A16DD-57C4-4761-A446-249187106E51}"/>
                </a:ext>
              </a:extLst>
            </p:cNvPr>
            <p:cNvCxnSpPr>
              <a:cxnSpLocks/>
            </p:cNvCxnSpPr>
            <p:nvPr/>
          </p:nvCxnSpPr>
          <p:spPr>
            <a:xfrm>
              <a:off x="4880330"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xmlns="" id="{CE867472-33BD-4771-A53A-412FDCEAB859}"/>
                </a:ext>
              </a:extLst>
            </p:cNvPr>
            <p:cNvCxnSpPr>
              <a:cxnSpLocks/>
            </p:cNvCxnSpPr>
            <p:nvPr/>
          </p:nvCxnSpPr>
          <p:spPr>
            <a:xfrm>
              <a:off x="6409305"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xmlns="" id="{2F760955-CE29-4903-BDF0-C0EF1A34CD6F}"/>
                </a:ext>
              </a:extLst>
            </p:cNvPr>
            <p:cNvCxnSpPr>
              <a:cxnSpLocks/>
            </p:cNvCxnSpPr>
            <p:nvPr/>
          </p:nvCxnSpPr>
          <p:spPr>
            <a:xfrm rot="10800000">
              <a:off x="4880330" y="2092738"/>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xmlns="" id="{96E14F16-9B67-48C7-9985-746717E7D2CE}"/>
                </a:ext>
              </a:extLst>
            </p:cNvPr>
            <p:cNvCxnSpPr>
              <a:cxnSpLocks/>
            </p:cNvCxnSpPr>
            <p:nvPr/>
          </p:nvCxnSpPr>
          <p:spPr>
            <a:xfrm rot="10800000">
              <a:off x="6409304" y="2092737"/>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xmlns="" id="{6ADAFCEE-C028-416D-B257-90B41E02042A}"/>
                </a:ext>
              </a:extLst>
            </p:cNvPr>
            <p:cNvSpPr/>
            <p:nvPr/>
          </p:nvSpPr>
          <p:spPr>
            <a:xfrm>
              <a:off x="3739456" y="1741303"/>
              <a:ext cx="4223444" cy="1687697"/>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xmlns="" id="{A2A6B62C-1E0E-432C-9BEC-393C34A1C94C}"/>
                </a:ext>
              </a:extLst>
            </p:cNvPr>
            <p:cNvCxnSpPr>
              <a:cxnSpLocks/>
            </p:cNvCxnSpPr>
            <p:nvPr/>
          </p:nvCxnSpPr>
          <p:spPr>
            <a:xfrm rot="10800000">
              <a:off x="8057130" y="2625254"/>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a16="http://schemas.microsoft.com/office/drawing/2014/main" xmlns="" id="{7EEE5686-B5B9-4B20-8993-381AFDACF9AB}"/>
              </a:ext>
            </a:extLst>
          </p:cNvPr>
          <p:cNvGrpSpPr/>
          <p:nvPr/>
        </p:nvGrpSpPr>
        <p:grpSpPr>
          <a:xfrm>
            <a:off x="9790429" y="2096050"/>
            <a:ext cx="1824039" cy="917508"/>
            <a:chOff x="9883732" y="1911384"/>
            <a:chExt cx="1824039" cy="917508"/>
          </a:xfrm>
        </p:grpSpPr>
        <p:grpSp>
          <p:nvGrpSpPr>
            <p:cNvPr id="40" name="グループ化 39">
              <a:extLst>
                <a:ext uri="{FF2B5EF4-FFF2-40B4-BE49-F238E27FC236}">
                  <a16:creationId xmlns:a16="http://schemas.microsoft.com/office/drawing/2014/main" xmlns="" id="{80B432E5-1E61-4A1C-BB38-CE56CD67DAEC}"/>
                </a:ext>
              </a:extLst>
            </p:cNvPr>
            <p:cNvGrpSpPr/>
            <p:nvPr/>
          </p:nvGrpSpPr>
          <p:grpSpPr>
            <a:xfrm>
              <a:off x="10011300" y="1974116"/>
              <a:ext cx="1696471" cy="765354"/>
              <a:chOff x="10124054" y="1537861"/>
              <a:chExt cx="1696471" cy="765354"/>
            </a:xfrm>
          </p:grpSpPr>
          <p:cxnSp>
            <p:nvCxnSpPr>
              <p:cNvPr id="36" name="直線矢印コネクタ 35">
                <a:extLst>
                  <a:ext uri="{FF2B5EF4-FFF2-40B4-BE49-F238E27FC236}">
                    <a16:creationId xmlns:a16="http://schemas.microsoft.com/office/drawing/2014/main" xmlns="" id="{555429FE-F091-46AD-84F7-1B4256D762AB}"/>
                  </a:ext>
                </a:extLst>
              </p:cNvPr>
              <p:cNvCxnSpPr>
                <a:cxnSpLocks/>
              </p:cNvCxnSpPr>
              <p:nvPr/>
            </p:nvCxnSpPr>
            <p:spPr>
              <a:xfrm>
                <a:off x="10124055" y="2118549"/>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xmlns="" id="{5030B8C7-7BED-40F6-B6D5-A7CD124D67A9}"/>
                  </a:ext>
                </a:extLst>
              </p:cNvPr>
              <p:cNvCxnSpPr>
                <a:cxnSpLocks/>
              </p:cNvCxnSpPr>
              <p:nvPr/>
            </p:nvCxnSpPr>
            <p:spPr>
              <a:xfrm rot="10800000">
                <a:off x="10124054" y="1708973"/>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xmlns="" id="{1BB9FF26-C1AD-43FF-B1A3-3D220E4BC3AA}"/>
                  </a:ext>
                </a:extLst>
              </p:cNvPr>
              <p:cNvSpPr txBox="1"/>
              <p:nvPr/>
            </p:nvSpPr>
            <p:spPr>
              <a:xfrm>
                <a:off x="10763250" y="1537861"/>
                <a:ext cx="1057275"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不利</a:t>
                </a:r>
              </a:p>
            </p:txBody>
          </p:sp>
          <p:sp>
            <p:nvSpPr>
              <p:cNvPr id="39" name="テキスト ボックス 38">
                <a:extLst>
                  <a:ext uri="{FF2B5EF4-FFF2-40B4-BE49-F238E27FC236}">
                    <a16:creationId xmlns:a16="http://schemas.microsoft.com/office/drawing/2014/main" xmlns="" id="{127090C9-FA03-47A3-B8E5-5AC843148C0C}"/>
                  </a:ext>
                </a:extLst>
              </p:cNvPr>
              <p:cNvSpPr txBox="1"/>
              <p:nvPr/>
            </p:nvSpPr>
            <p:spPr>
              <a:xfrm>
                <a:off x="10763249" y="1933883"/>
                <a:ext cx="1057275"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有利</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
          <p:nvSpPr>
            <p:cNvPr id="42" name="正方形/長方形 41">
              <a:extLst>
                <a:ext uri="{FF2B5EF4-FFF2-40B4-BE49-F238E27FC236}">
                  <a16:creationId xmlns:a16="http://schemas.microsoft.com/office/drawing/2014/main" xmlns="" id="{974D7591-C374-4FE7-98C6-F63D715B2F46}"/>
                </a:ext>
              </a:extLst>
            </p:cNvPr>
            <p:cNvSpPr/>
            <p:nvPr/>
          </p:nvSpPr>
          <p:spPr>
            <a:xfrm>
              <a:off x="9883732" y="1911384"/>
              <a:ext cx="1533525" cy="91750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 name="正方形/長方形 42">
            <a:extLst>
              <a:ext uri="{FF2B5EF4-FFF2-40B4-BE49-F238E27FC236}">
                <a16:creationId xmlns:a16="http://schemas.microsoft.com/office/drawing/2014/main" xmlns="" id="{A98ECFFF-731C-4C54-95F1-02A8CC15EA71}"/>
              </a:ext>
            </a:extLst>
          </p:cNvPr>
          <p:cNvSpPr/>
          <p:nvPr/>
        </p:nvSpPr>
        <p:spPr>
          <a:xfrm>
            <a:off x="7917836" y="1656164"/>
            <a:ext cx="1140875" cy="1684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p:cNvGrpSpPr/>
          <p:nvPr/>
        </p:nvGrpSpPr>
        <p:grpSpPr>
          <a:xfrm>
            <a:off x="845755" y="1472160"/>
            <a:ext cx="1597024" cy="1886390"/>
            <a:chOff x="881661" y="1150157"/>
            <a:chExt cx="1597024" cy="1886390"/>
          </a:xfrm>
        </p:grpSpPr>
        <p:pic>
          <p:nvPicPr>
            <p:cNvPr id="4" name="図 3">
              <a:extLst>
                <a:ext uri="{FF2B5EF4-FFF2-40B4-BE49-F238E27FC236}">
                  <a16:creationId xmlns:a16="http://schemas.microsoft.com/office/drawing/2014/main" xmlns="" id="{84E4BD2B-BD98-4D0D-BD92-46FAC62B133A}"/>
                </a:ext>
              </a:extLst>
            </p:cNvPr>
            <p:cNvPicPr>
              <a:picLocks noChangeAspect="1"/>
            </p:cNvPicPr>
            <p:nvPr/>
          </p:nvPicPr>
          <p:blipFill rotWithShape="1">
            <a:blip r:embed="rId6">
              <a:extLst>
                <a:ext uri="{28A0092B-C50C-407E-A947-70E740481C1C}">
                  <a14:useLocalDpi xmlns:a14="http://schemas.microsoft.com/office/drawing/2010/main" val="0"/>
                </a:ext>
              </a:extLst>
            </a:blip>
            <a:srcRect l="78269" t="31166" r="9153" b="46714"/>
            <a:stretch/>
          </p:blipFill>
          <p:spPr>
            <a:xfrm>
              <a:off x="881661" y="1496291"/>
              <a:ext cx="1597024" cy="1540256"/>
            </a:xfrm>
            <a:prstGeom prst="rect">
              <a:avLst/>
            </a:prstGeom>
          </p:spPr>
        </p:pic>
        <p:pic>
          <p:nvPicPr>
            <p:cNvPr id="45" name="図 44">
              <a:extLst>
                <a:ext uri="{FF2B5EF4-FFF2-40B4-BE49-F238E27FC236}">
                  <a16:creationId xmlns:a16="http://schemas.microsoft.com/office/drawing/2014/main" xmlns="" id="{84E4BD2B-BD98-4D0D-BD92-46FAC62B133A}"/>
                </a:ext>
              </a:extLst>
            </p:cNvPr>
            <p:cNvPicPr>
              <a:picLocks noChangeAspect="1"/>
            </p:cNvPicPr>
            <p:nvPr/>
          </p:nvPicPr>
          <p:blipFill rotWithShape="1">
            <a:blip r:embed="rId6">
              <a:extLst>
                <a:ext uri="{28A0092B-C50C-407E-A947-70E740481C1C}">
                  <a14:useLocalDpi xmlns:a14="http://schemas.microsoft.com/office/drawing/2010/main" val="0"/>
                </a:ext>
              </a:extLst>
            </a:blip>
            <a:srcRect l="78269" t="17579" r="9153" b="74943"/>
            <a:stretch/>
          </p:blipFill>
          <p:spPr>
            <a:xfrm>
              <a:off x="881661" y="1150157"/>
              <a:ext cx="1597024" cy="520696"/>
            </a:xfrm>
            <a:prstGeom prst="rect">
              <a:avLst/>
            </a:prstGeom>
          </p:spPr>
        </p:pic>
      </p:grpSp>
    </p:spTree>
    <p:extLst>
      <p:ext uri="{BB962C8B-B14F-4D97-AF65-F5344CB8AC3E}">
        <p14:creationId xmlns:p14="http://schemas.microsoft.com/office/powerpoint/2010/main" val="677193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rotWithShape="1">
          <a:blip r:embed="rId2"/>
          <a:srcRect t="4675"/>
          <a:stretch/>
        </p:blipFill>
        <p:spPr>
          <a:xfrm>
            <a:off x="352424" y="1143000"/>
            <a:ext cx="7848599" cy="4338162"/>
          </a:xfrm>
          <a:prstGeom prst="rect">
            <a:avLst/>
          </a:prstGeom>
        </p:spPr>
      </p:pic>
      <p:sp>
        <p:nvSpPr>
          <p:cNvPr id="10" name="テキスト ボックス 9">
            <a:extLst>
              <a:ext uri="{FF2B5EF4-FFF2-40B4-BE49-F238E27FC236}">
                <a16:creationId xmlns:a16="http://schemas.microsoft.com/office/drawing/2014/main" xmlns=""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ヘルプ：準備画面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a:extLst>
              <a:ext uri="{FF2B5EF4-FFF2-40B4-BE49-F238E27FC236}">
                <a16:creationId xmlns:a16="http://schemas.microsoft.com/office/drawing/2014/main" xmlns="" id="{6D354EB7-7F73-4490-964D-300A57A3D0C5}"/>
              </a:ext>
            </a:extLst>
          </p:cNvPr>
          <p:cNvSpPr txBox="1"/>
          <p:nvPr/>
        </p:nvSpPr>
        <p:spPr>
          <a:xfrm>
            <a:off x="8353425" y="1064753"/>
            <a:ext cx="3009900"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この画面では戦闘前に敵を確認などの準備ができます</a:t>
            </a:r>
          </a:p>
        </p:txBody>
      </p:sp>
      <p:sp>
        <p:nvSpPr>
          <p:cNvPr id="12" name="楕円 11">
            <a:extLst>
              <a:ext uri="{FF2B5EF4-FFF2-40B4-BE49-F238E27FC236}">
                <a16:creationId xmlns:a16="http://schemas.microsoft.com/office/drawing/2014/main" xmlns="" id="{27BE146F-8491-400F-AB07-2E26102463F2}"/>
              </a:ext>
            </a:extLst>
          </p:cNvPr>
          <p:cNvSpPr/>
          <p:nvPr/>
        </p:nvSpPr>
        <p:spPr>
          <a:xfrm>
            <a:off x="1283401" y="2153366"/>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xmlns="" id="{AC13EDC5-A927-451C-A8C6-2F68A75D9DB9}"/>
              </a:ext>
            </a:extLst>
          </p:cNvPr>
          <p:cNvSpPr/>
          <p:nvPr/>
        </p:nvSpPr>
        <p:spPr>
          <a:xfrm>
            <a:off x="3210049" y="1886837"/>
            <a:ext cx="895351" cy="10559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xmlns="" id="{A70D7407-0728-49A8-BDE2-7434759F1455}"/>
              </a:ext>
            </a:extLst>
          </p:cNvPr>
          <p:cNvSpPr/>
          <p:nvPr/>
        </p:nvSpPr>
        <p:spPr>
          <a:xfrm>
            <a:off x="5148324" y="1937478"/>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xmlns="" id="{BA8A41E3-4961-4217-9C31-D8A81A9809A9}"/>
              </a:ext>
            </a:extLst>
          </p:cNvPr>
          <p:cNvSpPr/>
          <p:nvPr/>
        </p:nvSpPr>
        <p:spPr>
          <a:xfrm>
            <a:off x="6243699" y="3874696"/>
            <a:ext cx="1666876" cy="1581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xmlns="" id="{FBBAA09C-4BEB-47EA-BC7F-480BCC2226F1}"/>
              </a:ext>
            </a:extLst>
          </p:cNvPr>
          <p:cNvSpPr txBox="1"/>
          <p:nvPr/>
        </p:nvSpPr>
        <p:spPr>
          <a:xfrm>
            <a:off x="8201024" y="1886837"/>
            <a:ext cx="3962400" cy="1754326"/>
          </a:xfrm>
          <a:prstGeom prst="rect">
            <a:avLst/>
          </a:prstGeom>
          <a:noFill/>
          <a:ln w="38100">
            <a:solidFill>
              <a:srgbClr val="FF0000"/>
            </a:solidFill>
          </a:ln>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赤枠で囲っているのが敵惑星です。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この中のどれかから</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敵を選び戦うことができ、</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敵惑星にカーソルを合わせると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敵惑星の情報</a:t>
            </a:r>
            <a:r>
              <a:rPr kumimoji="1" lang="ja-JP" altLang="en-US" dirty="0">
                <a:latin typeface="チェックポイント．（ピリオド）" panose="02000600000000000000" pitchFamily="50" charset="-128"/>
                <a:ea typeface="チェックポイント．（ピリオド）" panose="02000600000000000000" pitchFamily="50" charset="-128"/>
              </a:rPr>
              <a:t>を</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確認することができます。</a:t>
            </a:r>
          </a:p>
        </p:txBody>
      </p:sp>
      <p:sp>
        <p:nvSpPr>
          <p:cNvPr id="17" name="正方形/長方形 16">
            <a:extLst>
              <a:ext uri="{FF2B5EF4-FFF2-40B4-BE49-F238E27FC236}">
                <a16:creationId xmlns:a16="http://schemas.microsoft.com/office/drawing/2014/main" xmlns="" id="{A2CF4C31-1025-4708-B374-7F8887320A14}"/>
              </a:ext>
            </a:extLst>
          </p:cNvPr>
          <p:cNvSpPr/>
          <p:nvPr/>
        </p:nvSpPr>
        <p:spPr>
          <a:xfrm>
            <a:off x="1401845" y="1166647"/>
            <a:ext cx="5657850" cy="56580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xmlns="" id="{594DFF38-A0BF-4052-92A8-115900A7F03B}"/>
              </a:ext>
            </a:extLst>
          </p:cNvPr>
          <p:cNvSpPr txBox="1"/>
          <p:nvPr/>
        </p:nvSpPr>
        <p:spPr>
          <a:xfrm>
            <a:off x="8220073" y="3752850"/>
            <a:ext cx="3962400" cy="1477328"/>
          </a:xfrm>
          <a:prstGeom prst="rect">
            <a:avLst/>
          </a:prstGeom>
          <a:noFill/>
          <a:ln w="38100">
            <a:solidFill>
              <a:srgbClr val="5B9BD5"/>
            </a:solidFill>
          </a:ln>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枠で囲っているのが強大な惑星が来るまでのカウントダウンです。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敵惑星を倒すと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カウントが減っていき０になると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強大な惑星</a:t>
            </a:r>
            <a:r>
              <a:rPr lang="ja-JP" altLang="en-US" dirty="0">
                <a:latin typeface="チェックポイント．（ピリオド）" panose="02000600000000000000" pitchFamily="50" charset="-128"/>
                <a:ea typeface="チェックポイント．（ピリオド）" panose="02000600000000000000" pitchFamily="50" charset="-128"/>
              </a:rPr>
              <a:t>が襲い掛かってきます。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sp>
        <p:nvSpPr>
          <p:cNvPr id="19" name="正方形/長方形 18">
            <a:extLst>
              <a:ext uri="{FF2B5EF4-FFF2-40B4-BE49-F238E27FC236}">
                <a16:creationId xmlns:a16="http://schemas.microsoft.com/office/drawing/2014/main" xmlns="" id="{41DDEDAD-B76F-42FC-BD36-C4B4086365F3}"/>
              </a:ext>
            </a:extLst>
          </p:cNvPr>
          <p:cNvSpPr/>
          <p:nvPr/>
        </p:nvSpPr>
        <p:spPr>
          <a:xfrm>
            <a:off x="2627332" y="4205287"/>
            <a:ext cx="3449617" cy="128412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xmlns="" id="{B89D4E7D-0660-4D0D-912D-DF225C66A1D6}"/>
              </a:ext>
            </a:extLst>
          </p:cNvPr>
          <p:cNvSpPr/>
          <p:nvPr/>
        </p:nvSpPr>
        <p:spPr>
          <a:xfrm>
            <a:off x="6543675" y="5488914"/>
            <a:ext cx="1114425" cy="2426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xmlns="" id="{4588D88C-0F6C-4A95-9191-7AC444B35B14}"/>
              </a:ext>
            </a:extLst>
          </p:cNvPr>
          <p:cNvSpPr txBox="1"/>
          <p:nvPr/>
        </p:nvSpPr>
        <p:spPr>
          <a:xfrm>
            <a:off x="47624" y="5739290"/>
            <a:ext cx="12096750" cy="1077218"/>
          </a:xfrm>
          <a:prstGeom prst="rect">
            <a:avLst/>
          </a:prstGeom>
          <a:noFill/>
          <a:ln w="38100">
            <a:solidFill>
              <a:srgbClr val="92D050"/>
            </a:solidFill>
          </a:ln>
        </p:spPr>
        <p:txBody>
          <a:bodyPr wrap="square" rtlCol="0">
            <a:spAutoFit/>
          </a:bodyPr>
          <a:lstStyle/>
          <a:p>
            <a:r>
              <a:rPr kumimoji="1" lang="ja-JP" altLang="en-US" sz="1600" dirty="0">
                <a:latin typeface="チェックポイント．（ピリオド）" panose="02000600000000000000" pitchFamily="50" charset="-128"/>
                <a:ea typeface="チェックポイント．（ピリオド）" panose="02000600000000000000" pitchFamily="50" charset="-128"/>
              </a:rPr>
              <a:t>緑枠で囲っているのがスペシャル技を選択する場所です。</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今所持していないスペシャル技は、黒く塗りつぶされます</a:t>
            </a:r>
            <a:r>
              <a:rPr lang="ja-JP" altLang="en-US" sz="1600" dirty="0">
                <a:latin typeface="チェックポイント．（ピリオド）" panose="02000600000000000000" pitchFamily="50" charset="-128"/>
                <a:ea typeface="チェックポイント．（ピリオド）" panose="02000600000000000000" pitchFamily="50" charset="-128"/>
              </a:rPr>
              <a:t>。</a:t>
            </a:r>
            <a:endParaRPr lang="en-US" altLang="ja-JP" sz="1600" dirty="0">
              <a:latin typeface="チェックポイント．（ピリオド）" panose="02000600000000000000" pitchFamily="50" charset="-128"/>
              <a:ea typeface="チェックポイント．（ピリオド）" panose="02000600000000000000" pitchFamily="50" charset="-128"/>
            </a:endParaRPr>
          </a:p>
          <a:p>
            <a:r>
              <a:rPr kumimoji="1" lang="ja-JP" altLang="en-US" sz="1600" dirty="0">
                <a:latin typeface="チェックポイント．（ピリオド）" panose="02000600000000000000" pitchFamily="50" charset="-128"/>
                <a:ea typeface="チェックポイント．（ピリオド）" panose="02000600000000000000" pitchFamily="50" charset="-128"/>
              </a:rPr>
              <a:t>スペシャル技を装備したい場合は</a:t>
            </a:r>
            <a:r>
              <a:rPr kumimoji="1"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装備したい技のアイコンをクリック</a:t>
            </a:r>
            <a:r>
              <a:rPr kumimoji="1" lang="ja-JP" altLang="en-US" sz="1600" dirty="0">
                <a:latin typeface="チェックポイント．（ピリオド）" panose="02000600000000000000" pitchFamily="50" charset="-128"/>
                <a:ea typeface="チェックポイント．（ピリオド）" panose="02000600000000000000" pitchFamily="50" charset="-128"/>
              </a:rPr>
              <a:t>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装備を解除したい場合はほかのスペシャル技アイコンをクリックするか装備しているスペシャル技をクリックしてください。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472075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物体 が含まれている画像&#10;&#10;自動的に生成された説明">
            <a:extLst>
              <a:ext uri="{FF2B5EF4-FFF2-40B4-BE49-F238E27FC236}">
                <a16:creationId xmlns:a16="http://schemas.microsoft.com/office/drawing/2014/main" xmlns="" id="{A8B95791-F64F-423D-B8A7-2C86F56DDB1D}"/>
              </a:ext>
            </a:extLst>
          </p:cNvPr>
          <p:cNvPicPr>
            <a:picLocks noChangeAspect="1"/>
          </p:cNvPicPr>
          <p:nvPr/>
        </p:nvPicPr>
        <p:blipFill rotWithShape="1">
          <a:blip r:embed="rId2">
            <a:extLst>
              <a:ext uri="{28A0092B-C50C-407E-A947-70E740481C1C}">
                <a14:useLocalDpi xmlns:a14="http://schemas.microsoft.com/office/drawing/2010/main" val="0"/>
              </a:ext>
            </a:extLst>
          </a:blip>
          <a:srcRect l="5462" t="13624" r="5042" b="3913"/>
          <a:stretch/>
        </p:blipFill>
        <p:spPr>
          <a:xfrm>
            <a:off x="36360" y="1042988"/>
            <a:ext cx="7541238" cy="4029074"/>
          </a:xfrm>
          <a:prstGeom prst="rect">
            <a:avLst/>
          </a:prstGeom>
        </p:spPr>
      </p:pic>
      <p:sp>
        <p:nvSpPr>
          <p:cNvPr id="6" name="テキスト ボックス 5">
            <a:extLst>
              <a:ext uri="{FF2B5EF4-FFF2-40B4-BE49-F238E27FC236}">
                <a16:creationId xmlns:a16="http://schemas.microsoft.com/office/drawing/2014/main" xmlns="" id="{8305E55F-CE22-4A88-A8D4-3E4958510FE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ヘルプ：ミサイル画面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a16="http://schemas.microsoft.com/office/drawing/2014/main" xmlns="" id="{EC8402AE-3480-4CC7-905A-0776A28352DA}"/>
              </a:ext>
            </a:extLst>
          </p:cNvPr>
          <p:cNvSpPr/>
          <p:nvPr/>
        </p:nvSpPr>
        <p:spPr>
          <a:xfrm>
            <a:off x="7788888" y="1666875"/>
            <a:ext cx="4206569" cy="1143000"/>
          </a:xfrm>
          <a:prstGeom prst="wedgeRectCallout">
            <a:avLst>
              <a:gd name="adj1" fmla="val -48099"/>
              <a:gd name="adj2" fmla="val -6666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ここは今配置されている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研究員の人数が表示されています。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吹き出し: 四角形 7">
            <a:extLst>
              <a:ext uri="{FF2B5EF4-FFF2-40B4-BE49-F238E27FC236}">
                <a16:creationId xmlns:a16="http://schemas.microsoft.com/office/drawing/2014/main" xmlns="" id="{12F0A826-4C99-48A7-B36D-03DBE2118E07}"/>
              </a:ext>
            </a:extLst>
          </p:cNvPr>
          <p:cNvSpPr/>
          <p:nvPr/>
        </p:nvSpPr>
        <p:spPr>
          <a:xfrm>
            <a:off x="7577598" y="3057525"/>
            <a:ext cx="4629150" cy="1143000"/>
          </a:xfrm>
          <a:prstGeom prst="wedgeRectCallout">
            <a:avLst>
              <a:gd name="adj1" fmla="val -48617"/>
              <a:gd name="adj2" fmla="val -6416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ここは現在のミサイルの</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リキャストタイム</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が表示されています。</a:t>
            </a:r>
          </a:p>
        </p:txBody>
      </p:sp>
      <p:sp>
        <p:nvSpPr>
          <p:cNvPr id="9" name="吹き出し: 四角形 8">
            <a:extLst>
              <a:ext uri="{FF2B5EF4-FFF2-40B4-BE49-F238E27FC236}">
                <a16:creationId xmlns:a16="http://schemas.microsoft.com/office/drawing/2014/main" xmlns="" id="{B25F11CC-0810-44FB-85E5-6AFA2E713B6D}"/>
              </a:ext>
            </a:extLst>
          </p:cNvPr>
          <p:cNvSpPr/>
          <p:nvPr/>
        </p:nvSpPr>
        <p:spPr>
          <a:xfrm>
            <a:off x="1805447" y="5319712"/>
            <a:ext cx="5772151" cy="1143000"/>
          </a:xfrm>
          <a:prstGeom prst="wedgeRectCallout">
            <a:avLst>
              <a:gd name="adj1" fmla="val -13615"/>
              <a:gd name="adj2" fmla="val -7416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ここは次のレベルアップ条件と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レベルアップした際の</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リキャストタイム</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2766439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xmlns=""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三竦み</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p:cNvSpPr txBox="1"/>
          <p:nvPr/>
        </p:nvSpPr>
        <p:spPr>
          <a:xfrm>
            <a:off x="305471" y="1405933"/>
            <a:ext cx="2321861"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三竦みについて</a:t>
            </a:r>
          </a:p>
        </p:txBody>
      </p:sp>
      <p:sp>
        <p:nvSpPr>
          <p:cNvPr id="8" name="テキスト ボックス 7"/>
          <p:cNvSpPr txBox="1"/>
          <p:nvPr/>
        </p:nvSpPr>
        <p:spPr>
          <a:xfrm>
            <a:off x="305471" y="2384531"/>
            <a:ext cx="8751554" cy="4247317"/>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ポッドやミサイルには属性が</a:t>
            </a:r>
            <a:r>
              <a:rPr kumimoji="1" lang="ja-JP" altLang="en-US" dirty="0" smtClean="0">
                <a:latin typeface="チェックポイント．（ピリオド）" panose="02000600000000000000" pitchFamily="50" charset="-128"/>
                <a:ea typeface="チェックポイント．（ピリオド）" panose="02000600000000000000" pitchFamily="50" charset="-128"/>
              </a:rPr>
              <a:t>あり</a:t>
            </a:r>
            <a:endParaRPr kumimoji="1" lang="en-US" altLang="ja-JP" dirty="0" smtClean="0">
              <a:latin typeface="チェックポイント．（ピリオド）" panose="02000600000000000000" pitchFamily="50" charset="-128"/>
              <a:ea typeface="チェックポイント．（ピリオド）" panose="02000600000000000000" pitchFamily="50" charset="-128"/>
            </a:endParaRPr>
          </a:p>
          <a:p>
            <a:r>
              <a:rPr kumimoji="1" lang="ja-JP" altLang="en-US" dirty="0" smtClean="0">
                <a:latin typeface="チェックポイント．（ピリオド）" panose="02000600000000000000" pitchFamily="50" charset="-128"/>
                <a:ea typeface="チェックポイント．（ピリオド）" panose="02000600000000000000" pitchFamily="50" charset="-128"/>
              </a:rPr>
              <a:t>属性</a:t>
            </a:r>
            <a:r>
              <a:rPr kumimoji="1" lang="ja-JP" altLang="en-US" dirty="0">
                <a:latin typeface="チェックポイント．（ピリオド）" panose="02000600000000000000" pitchFamily="50" charset="-128"/>
                <a:ea typeface="チェックポイント．（ピリオド）" panose="02000600000000000000" pitchFamily="50" charset="-128"/>
              </a:rPr>
              <a:t>によって有利不利があります</a:t>
            </a:r>
            <a:r>
              <a:rPr kumimoji="1" lang="ja-JP" altLang="en-US" dirty="0" smtClean="0">
                <a:latin typeface="チェックポイント．（ピリオド）" panose="02000600000000000000" pitchFamily="50" charset="-128"/>
                <a:ea typeface="チェックポイント．（ピリオド）" panose="02000600000000000000" pitchFamily="50" charset="-128"/>
              </a:rPr>
              <a:t>。</a:t>
            </a:r>
            <a:endParaRPr kumimoji="1" lang="en-US" altLang="ja-JP" dirty="0" smtClean="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に強く</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に強い</a:t>
            </a:r>
            <a:r>
              <a:rPr kumimoji="1" lang="ja-JP" altLang="en-US" dirty="0" smtClean="0">
                <a:latin typeface="チェックポイント．（ピリオド）" panose="02000600000000000000" pitchFamily="50" charset="-128"/>
                <a:ea typeface="チェックポイント．（ピリオド）" panose="02000600000000000000" pitchFamily="50" charset="-128"/>
              </a:rPr>
              <a:t>、</a:t>
            </a:r>
            <a:endParaRPr kumimoji="1" lang="en-US" altLang="ja-JP" dirty="0" smtClean="0">
              <a:latin typeface="チェックポイント．（ピリオド）" panose="02000600000000000000" pitchFamily="50" charset="-128"/>
              <a:ea typeface="チェックポイント．（ピリオド）" panose="02000600000000000000" pitchFamily="50" charset="-128"/>
            </a:endParaRPr>
          </a:p>
          <a:p>
            <a:r>
              <a:rPr lang="ja-JP" altLang="en-US" dirty="0" smtClean="0">
                <a:latin typeface="チェックポイント．（ピリオド）" panose="02000600000000000000" pitchFamily="50" charset="-128"/>
                <a:ea typeface="チェックポイント．（ピリオド）" panose="02000600000000000000" pitchFamily="50" charset="-128"/>
              </a:rPr>
              <a:t>そして</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lang="ja-JP" altLang="en-US" dirty="0">
                <a:latin typeface="チェックポイント．（ピリオド）" panose="02000600000000000000" pitchFamily="50" charset="-128"/>
                <a:ea typeface="チェックポイント．（ピリオド）" panose="02000600000000000000" pitchFamily="50" charset="-128"/>
              </a:rPr>
              <a:t>は</a:t>
            </a:r>
            <a:r>
              <a:rPr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lang="ja-JP" altLang="en-US" dirty="0">
                <a:latin typeface="チェックポイント．（ピリオド）" panose="02000600000000000000" pitchFamily="50" charset="-128"/>
                <a:ea typeface="チェックポイント．（ピリオド）" panose="02000600000000000000" pitchFamily="50" charset="-128"/>
              </a:rPr>
              <a:t>に強い関係になっています。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白は属性を持つポッドに対して有利をとれます</a:t>
            </a:r>
            <a:r>
              <a:rPr kumimoji="1" lang="ja-JP" altLang="en-US" dirty="0" smtClean="0">
                <a:latin typeface="チェックポイント．（ピリオド）" panose="02000600000000000000" pitchFamily="50" charset="-128"/>
                <a:ea typeface="チェックポイント．（ピリオド）" panose="02000600000000000000" pitchFamily="50" charset="-128"/>
              </a:rPr>
              <a:t>が</a:t>
            </a:r>
            <a:endParaRPr kumimoji="1" lang="en-US" altLang="ja-JP" dirty="0" smtClean="0">
              <a:latin typeface="チェックポイント．（ピリオド）" panose="02000600000000000000" pitchFamily="50" charset="-128"/>
              <a:ea typeface="チェックポイント．（ピリオド）" panose="02000600000000000000" pitchFamily="50" charset="-128"/>
            </a:endParaRPr>
          </a:p>
          <a:p>
            <a:r>
              <a:rPr kumimoji="1" lang="ja-JP" altLang="en-US" dirty="0" smtClean="0">
                <a:latin typeface="チェックポイント．（ピリオド）" panose="02000600000000000000" pitchFamily="50" charset="-128"/>
                <a:ea typeface="チェックポイント．（ピリオド）" panose="02000600000000000000" pitchFamily="50" charset="-128"/>
              </a:rPr>
              <a:t>ミサイル</a:t>
            </a:r>
            <a:r>
              <a:rPr kumimoji="1" lang="ja-JP" altLang="en-US" dirty="0">
                <a:latin typeface="チェックポイント．（ピリオド）" panose="02000600000000000000" pitchFamily="50" charset="-128"/>
                <a:ea typeface="チェックポイント．（ピリオド）" panose="02000600000000000000" pitchFamily="50" charset="-128"/>
              </a:rPr>
              <a:t>に対して弱いです。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のポッドに対して少し</a:t>
            </a:r>
            <a:r>
              <a:rPr kumimoji="1" lang="ja-JP" altLang="en-US" dirty="0" smtClean="0">
                <a:latin typeface="チェックポイント．（ピリオド）" panose="02000600000000000000" pitchFamily="50" charset="-128"/>
                <a:ea typeface="チェックポイント．（ピリオド）" panose="02000600000000000000" pitchFamily="50" charset="-128"/>
              </a:rPr>
              <a:t>しか</a:t>
            </a:r>
            <a:endParaRPr kumimoji="1" lang="en-US" altLang="ja-JP" dirty="0" smtClean="0">
              <a:latin typeface="チェックポイント．（ピリオド）" panose="02000600000000000000" pitchFamily="50" charset="-128"/>
              <a:ea typeface="チェックポイント．（ピリオド）" panose="02000600000000000000" pitchFamily="50" charset="-128"/>
            </a:endParaRPr>
          </a:p>
          <a:p>
            <a:r>
              <a:rPr kumimoji="1" lang="ja-JP" altLang="en-US" dirty="0" smtClean="0">
                <a:latin typeface="チェックポイント．（ピリオド）" panose="02000600000000000000" pitchFamily="50" charset="-128"/>
                <a:ea typeface="チェックポイント．（ピリオド）" panose="02000600000000000000" pitchFamily="50" charset="-128"/>
              </a:rPr>
              <a:t>ダメージ</a:t>
            </a:r>
            <a:r>
              <a:rPr kumimoji="1" lang="ja-JP" altLang="en-US" dirty="0">
                <a:latin typeface="チェックポイント．（ピリオド）" panose="02000600000000000000" pitchFamily="50" charset="-128"/>
                <a:ea typeface="チェックポイント．（ピリオド）" panose="02000600000000000000" pitchFamily="50" charset="-128"/>
              </a:rPr>
              <a:t>を与えることができません</a:t>
            </a:r>
            <a:r>
              <a:rPr kumimoji="1" lang="ja-JP" altLang="en-US" dirty="0" smtClean="0">
                <a:latin typeface="チェックポイント．（ピリオド）" panose="02000600000000000000" pitchFamily="50" charset="-128"/>
                <a:ea typeface="チェックポイント．（ピリオド）" panose="02000600000000000000" pitchFamily="50" charset="-128"/>
              </a:rPr>
              <a:t>が</a:t>
            </a:r>
            <a:endParaRPr kumimoji="1" lang="en-US" altLang="ja-JP" dirty="0" smtClean="0">
              <a:latin typeface="チェックポイント．（ピリオド）" panose="02000600000000000000" pitchFamily="50" charset="-128"/>
              <a:ea typeface="チェックポイント．（ピリオド）" panose="02000600000000000000" pitchFamily="50" charset="-128"/>
            </a:endParaRPr>
          </a:p>
          <a:p>
            <a:r>
              <a:rPr kumimoji="1" lang="ja-JP" altLang="en-US" dirty="0" smtClean="0">
                <a:latin typeface="チェックポイント．（ピリオド）" panose="02000600000000000000" pitchFamily="50" charset="-128"/>
                <a:ea typeface="チェックポイント．（ピリオド）" panose="02000600000000000000" pitchFamily="50" charset="-128"/>
              </a:rPr>
              <a:t>白</a:t>
            </a:r>
            <a:r>
              <a:rPr kumimoji="1" lang="ja-JP" altLang="en-US" dirty="0">
                <a:latin typeface="チェックポイント．（ピリオド）" panose="02000600000000000000" pitchFamily="50" charset="-128"/>
                <a:ea typeface="チェックポイント．（ピリオド）" panose="02000600000000000000" pitchFamily="50" charset="-128"/>
              </a:rPr>
              <a:t>ポッドに対して大ダメージを与えることができます。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7848" y="1405933"/>
            <a:ext cx="6266214" cy="4862916"/>
          </a:xfrm>
          <a:prstGeom prst="rect">
            <a:avLst/>
          </a:prstGeom>
        </p:spPr>
      </p:pic>
    </p:spTree>
    <p:extLst>
      <p:ext uri="{BB962C8B-B14F-4D97-AF65-F5344CB8AC3E}">
        <p14:creationId xmlns:p14="http://schemas.microsoft.com/office/powerpoint/2010/main" val="1432715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1264</TotalTime>
  <Words>1107</Words>
  <Application>Microsoft Office PowerPoint</Application>
  <PresentationFormat>ワイド画面</PresentationFormat>
  <Paragraphs>151</Paragraphs>
  <Slides>13</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ＭＳ Ｐゴシック</vt:lpstr>
      <vt:lpstr>チェックポイント．（ピリオド）</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GA2B</dc:creator>
  <cp:lastModifiedBy>GA2B</cp:lastModifiedBy>
  <cp:revision>81</cp:revision>
  <dcterms:created xsi:type="dcterms:W3CDTF">2019-05-24T01:32:43Z</dcterms:created>
  <dcterms:modified xsi:type="dcterms:W3CDTF">2019-08-09T06:29:44Z</dcterms:modified>
</cp:coreProperties>
</file>