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80" d="100"/>
          <a:sy n="80" d="100"/>
        </p:scale>
        <p:origin x="9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2019/9/2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 xmlns:a16="http://schemas.microsoft.com/office/drawing/2014/main"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 xmlns:a16="http://schemas.microsoft.com/office/drawing/2014/main"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 xmlns:a16="http://schemas.microsoft.com/office/drawing/2014/main"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 xmlns:a16="http://schemas.microsoft.com/office/drawing/2014/main"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 xmlns:a16="http://schemas.microsoft.com/office/drawing/2014/main"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 xmlns:a16="http://schemas.microsoft.com/office/drawing/2014/main"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 xmlns:a16="http://schemas.microsoft.com/office/drawing/2014/main"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敵</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三竦み</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 xmlns:a16="http://schemas.microsoft.com/office/drawing/2014/main" id="{1E8E5AAD-2EFF-40AE-87B5-A62E3863DB06}"/>
              </a:ext>
            </a:extLst>
          </p:cNvPr>
          <p:cNvSpPr/>
          <p:nvPr/>
        </p:nvSpPr>
        <p:spPr>
          <a:xfrm>
            <a:off x="6885575" y="5885255"/>
            <a:ext cx="5108433" cy="889259"/>
          </a:xfrm>
          <a:prstGeom prst="wedgeRectCallout">
            <a:avLst>
              <a:gd name="adj1" fmla="val 2804"/>
              <a:gd name="adj2" fmla="val -864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 xmlns:a16="http://schemas.microsoft.com/office/drawing/2014/main" id="{0876C132-70D4-4EE9-A059-2EE9BBCFA5AC}"/>
              </a:ext>
            </a:extLst>
          </p:cNvPr>
          <p:cNvSpPr/>
          <p:nvPr/>
        </p:nvSpPr>
        <p:spPr>
          <a:xfrm>
            <a:off x="6760564" y="1330956"/>
            <a:ext cx="1555072" cy="431430"/>
          </a:xfrm>
          <a:prstGeom prst="wedgeRectCallout">
            <a:avLst>
              <a:gd name="adj1" fmla="val -59561"/>
              <a:gd name="adj2" fmla="val 11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 xmlns:a16="http://schemas.microsoft.com/office/drawing/2014/main" id="{30266963-E240-4012-99DE-6906E5DDC8E7}"/>
              </a:ext>
            </a:extLst>
          </p:cNvPr>
          <p:cNvSpPr/>
          <p:nvPr/>
        </p:nvSpPr>
        <p:spPr>
          <a:xfrm>
            <a:off x="9433863" y="3952403"/>
            <a:ext cx="2560145" cy="773389"/>
          </a:xfrm>
          <a:prstGeom prst="wedgeRectCallout">
            <a:avLst>
              <a:gd name="adj1" fmla="val -116088"/>
              <a:gd name="adj2" fmla="val 162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 xmlns:a16="http://schemas.microsoft.com/office/drawing/2014/main"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 xmlns:a16="http://schemas.microsoft.com/office/drawing/2014/main" id="{D2673875-651C-40E4-8256-1F77677989CB}"/>
              </a:ext>
            </a:extLst>
          </p:cNvPr>
          <p:cNvSpPr/>
          <p:nvPr/>
        </p:nvSpPr>
        <p:spPr>
          <a:xfrm>
            <a:off x="916790" y="3730057"/>
            <a:ext cx="1075679" cy="334691"/>
          </a:xfrm>
          <a:prstGeom prst="wedgeRectCallout">
            <a:avLst>
              <a:gd name="adj1" fmla="val 148442"/>
              <a:gd name="adj2" fmla="val 716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惑星</a:t>
            </a:r>
            <a:r>
              <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rPr>
              <a:t>HP</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 xmlns:a16="http://schemas.microsoft.com/office/drawing/2014/main" id="{F0A11592-BD25-49D2-8C1D-7500E79B7ADA}"/>
              </a:ext>
            </a:extLst>
          </p:cNvPr>
          <p:cNvSpPr/>
          <p:nvPr/>
        </p:nvSpPr>
        <p:spPr>
          <a:xfrm>
            <a:off x="118752" y="5895710"/>
            <a:ext cx="4275185" cy="878804"/>
          </a:xfrm>
          <a:prstGeom prst="wedgeRectCallout">
            <a:avLst>
              <a:gd name="adj1" fmla="val -5111"/>
              <a:gd name="adj2" fmla="val -686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 xmlns:a16="http://schemas.microsoft.com/office/drawing/2014/main"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 xmlns:a16="http://schemas.microsoft.com/office/drawing/2014/main" id="{946FF0DF-B758-41C2-85D3-67DA048E99B2}"/>
              </a:ext>
            </a:extLst>
          </p:cNvPr>
          <p:cNvSpPr txBox="1"/>
          <p:nvPr/>
        </p:nvSpPr>
        <p:spPr>
          <a:xfrm>
            <a:off x="449523" y="3760833"/>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
        <p:nvSpPr>
          <p:cNvPr id="2" name="テキスト ボックス 1"/>
          <p:cNvSpPr txBox="1"/>
          <p:nvPr/>
        </p:nvSpPr>
        <p:spPr>
          <a:xfrm>
            <a:off x="5372100" y="5181600"/>
            <a:ext cx="5955476" cy="923330"/>
          </a:xfrm>
          <a:prstGeom prst="rect">
            <a:avLst/>
          </a:prstGeom>
          <a:noFill/>
        </p:spPr>
        <p:txBody>
          <a:bodyPr wrap="none" rtlCol="0">
            <a:spAutoFit/>
          </a:bodyPr>
          <a:lstStyle/>
          <a:p>
            <a:r>
              <a:rPr kumimoji="1" lang="ja-JP" altLang="en-US" dirty="0" smtClean="0">
                <a:latin typeface="チェックポイント．（ピリオド）" panose="02000600000000000000" pitchFamily="50" charset="-128"/>
                <a:ea typeface="チェックポイント．（ピリオド）" panose="02000600000000000000" pitchFamily="50" charset="-128"/>
              </a:rPr>
              <a:t>このアイコンが出ているときは</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防御力</a:t>
            </a:r>
            <a:r>
              <a:rPr lang="ja-JP" altLang="en-US" dirty="0" smtClean="0">
                <a:latin typeface="チェックポイント．（ピリオド）" panose="02000600000000000000" pitchFamily="50" charset="-128"/>
                <a:ea typeface="チェックポイント．（ピリオド）" panose="02000600000000000000" pitchFamily="50" charset="-128"/>
              </a:rPr>
              <a:t>が</a:t>
            </a:r>
            <a:r>
              <a:rPr lang="ja-JP" altLang="en-US" dirty="0">
                <a:latin typeface="チェックポイント．（ピリオド）" panose="02000600000000000000" pitchFamily="50" charset="-128"/>
                <a:ea typeface="チェックポイント．（ピリオド）" panose="02000600000000000000" pitchFamily="50" charset="-128"/>
              </a:rPr>
              <a:t>下</a:t>
            </a:r>
            <a:r>
              <a:rPr lang="ja-JP" altLang="en-US" dirty="0" smtClean="0">
                <a:latin typeface="チェックポイント．（ピリオド）" panose="02000600000000000000" pitchFamily="50" charset="-128"/>
                <a:ea typeface="チェックポイント．（ピリオド）" panose="02000600000000000000" pitchFamily="50" charset="-128"/>
              </a:rPr>
              <a:t>がっています。</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アイコン</a:t>
            </a:r>
            <a:r>
              <a:rPr kumimoji="1" lang="ja-JP" altLang="en-US" dirty="0" smtClean="0">
                <a:latin typeface="チェックポイント．（ピリオド）" panose="02000600000000000000" pitchFamily="50" charset="-128"/>
                <a:ea typeface="チェックポイント．（ピリオド）" panose="02000600000000000000" pitchFamily="50" charset="-128"/>
              </a:rPr>
              <a:t>の</a:t>
            </a:r>
            <a:r>
              <a:rPr kumimoji="1" lang="ja-JP" altLang="en-US" dirty="0">
                <a:latin typeface="チェックポイント．（ピリオド）" panose="02000600000000000000" pitchFamily="50" charset="-128"/>
                <a:ea typeface="チェックポイント．（ピリオド）" panose="02000600000000000000" pitchFamily="50" charset="-128"/>
              </a:rPr>
              <a:t>色</a:t>
            </a:r>
            <a:r>
              <a:rPr kumimoji="1" lang="ja-JP" altLang="en-US" dirty="0" smtClean="0">
                <a:latin typeface="チェックポイント．（ピリオド）" panose="02000600000000000000" pitchFamily="50" charset="-128"/>
                <a:ea typeface="チェックポイント．（ピリオド）" panose="02000600000000000000" pitchFamily="50" charset="-128"/>
              </a:rPr>
              <a:t>によって防御力の下がり具合が違います。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3804024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latin typeface="チェックポイント．（ピリオド）" panose="02000600000000000000" pitchFamily="50" charset="-128"/>
                <a:ea typeface="チェックポイント．（ピリオド）" panose="02000600000000000000" pitchFamily="50" charset="-128"/>
              </a:rPr>
              <a:t>5</a:t>
            </a:r>
            <a:r>
              <a:rPr kumimoji="1" lang="ja-JP" altLang="en-US" sz="2400" dirty="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86562B00-1D31-41BF-8D0A-F3A64C35FA2F}"/>
              </a:ext>
            </a:extLst>
          </p:cNvPr>
          <p:cNvSpPr txBox="1"/>
          <p:nvPr/>
        </p:nvSpPr>
        <p:spPr>
          <a:xfrm>
            <a:off x="312300" y="1681343"/>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 xmlns:a16="http://schemas.microsoft.com/office/drawing/2014/main" id="{4B1A7519-3AB7-4FFE-8DC1-5D58D39C3087}"/>
              </a:ext>
            </a:extLst>
          </p:cNvPr>
          <p:cNvSpPr txBox="1"/>
          <p:nvPr/>
        </p:nvSpPr>
        <p:spPr>
          <a:xfrm>
            <a:off x="312300" y="2728899"/>
            <a:ext cx="1165288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惑星が発展することにより、惑星の見た目や育成画面の背景に</a:t>
            </a:r>
            <a:r>
              <a:rPr lang="ja-JP" altLang="en-US" sz="2400" dirty="0">
                <a:latin typeface="チェックポイント．（ピリオド）" panose="02000600000000000000" pitchFamily="50" charset="-128"/>
                <a:ea typeface="チェックポイント．（ピリオド）" panose="02000600000000000000" pitchFamily="50" charset="-128"/>
              </a:rPr>
              <a:t>変化が起こります。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16" name="テキスト ボックス 15">
            <a:extLst>
              <a:ext uri="{FF2B5EF4-FFF2-40B4-BE49-F238E27FC236}">
                <a16:creationId xmlns="" xmlns:a16="http://schemas.microsoft.com/office/drawing/2014/main"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 xmlns:a16="http://schemas.microsoft.com/office/drawing/2014/main"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grpSp>
        <p:nvGrpSpPr>
          <p:cNvPr id="20" name="グループ化 19">
            <a:extLst>
              <a:ext uri="{FF2B5EF4-FFF2-40B4-BE49-F238E27FC236}">
                <a16:creationId xmlns="" xmlns:a16="http://schemas.microsoft.com/office/drawing/2014/main"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 xmlns:a16="http://schemas.microsoft.com/office/drawing/2014/main"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 xmlns:a16="http://schemas.microsoft.com/office/drawing/2014/main"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 xmlns:a16="http://schemas.microsoft.com/office/drawing/2014/main"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 xmlns:a16="http://schemas.microsoft.com/office/drawing/2014/main"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 xmlns:a16="http://schemas.microsoft.com/office/drawing/2014/main"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spTree>
    <p:extLst>
      <p:ext uri="{BB962C8B-B14F-4D97-AF65-F5344CB8AC3E}">
        <p14:creationId xmlns:p14="http://schemas.microsoft.com/office/powerpoint/2010/main" val="2375847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E7DA8156-9232-45DF-BDAB-F8BFA4989BF6}"/>
              </a:ext>
            </a:extLst>
          </p:cNvPr>
          <p:cNvSpPr txBox="1"/>
          <p:nvPr/>
        </p:nvSpPr>
        <p:spPr>
          <a:xfrm>
            <a:off x="2931524" y="196851"/>
            <a:ext cx="6328951"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：ポッドの爆発</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217662" y="4870522"/>
            <a:ext cx="5531671" cy="769441"/>
          </a:xfrm>
          <a:prstGeom prst="rect">
            <a:avLst/>
          </a:prstGeom>
          <a:noFill/>
        </p:spPr>
        <p:txBody>
          <a:bodyPr wrap="square" rtlCol="0">
            <a:spAutoFit/>
          </a:bodyPr>
          <a:lstStyle/>
          <a:p>
            <a:r>
              <a:rPr lang="ja-JP" altLang="en-US" sz="2200" dirty="0" smtClean="0">
                <a:latin typeface="チェックポイント．（ピリオド）" panose="02000600000000000000" pitchFamily="50" charset="-128"/>
                <a:ea typeface="チェックポイント．（ピリオド）" panose="02000600000000000000" pitchFamily="50" charset="-128"/>
              </a:rPr>
              <a:t>敵ポッドと</a:t>
            </a:r>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衝突、またはそれ以外の理由</a:t>
            </a:r>
            <a:r>
              <a:rPr lang="ja-JP" altLang="en-US" sz="2200" dirty="0" smtClean="0">
                <a:latin typeface="チェックポイント．（ピリオド）" panose="02000600000000000000" pitchFamily="50" charset="-128"/>
                <a:ea typeface="チェックポイント．（ピリオド）" panose="02000600000000000000" pitchFamily="50" charset="-128"/>
              </a:rPr>
              <a:t>で</a:t>
            </a:r>
            <a:endParaRPr lang="en-US" altLang="ja-JP" sz="2200" dirty="0" smtClean="0">
              <a:latin typeface="チェックポイント．（ピリオド）" panose="02000600000000000000" pitchFamily="50" charset="-128"/>
              <a:ea typeface="チェックポイント．（ピリオド）" panose="02000600000000000000" pitchFamily="50" charset="-128"/>
            </a:endParaRPr>
          </a:p>
          <a:p>
            <a:r>
              <a:rPr lang="ja-JP" altLang="en-US" sz="2200" dirty="0" smtClean="0">
                <a:latin typeface="チェックポイント．（ピリオド）" panose="02000600000000000000" pitchFamily="50" charset="-128"/>
                <a:ea typeface="チェックポイント．（ピリオド）" panose="02000600000000000000" pitchFamily="50" charset="-128"/>
              </a:rPr>
              <a:t>破壊されたときは</a:t>
            </a:r>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赤色</a:t>
            </a:r>
            <a:r>
              <a:rPr lang="ja-JP" altLang="en-US" sz="2200" dirty="0" smtClean="0">
                <a:latin typeface="チェックポイント．（ピリオド）" panose="02000600000000000000" pitchFamily="50" charset="-128"/>
                <a:ea typeface="チェックポイント．（ピリオド）" panose="02000600000000000000" pitchFamily="50" charset="-128"/>
              </a:rPr>
              <a:t>で爆発します</a:t>
            </a:r>
            <a:endParaRPr lang="en-US" altLang="ja-JP" sz="2200" dirty="0" smtClean="0">
              <a:latin typeface="チェックポイント．（ピリオド）" panose="02000600000000000000" pitchFamily="50" charset="-128"/>
              <a:ea typeface="チェックポイント．（ピリオド）" panose="02000600000000000000" pitchFamily="50" charset="-128"/>
            </a:endParaRPr>
          </a:p>
        </p:txBody>
      </p:sp>
      <p:grpSp>
        <p:nvGrpSpPr>
          <p:cNvPr id="30" name="グループ化 29"/>
          <p:cNvGrpSpPr/>
          <p:nvPr/>
        </p:nvGrpSpPr>
        <p:grpSpPr>
          <a:xfrm>
            <a:off x="217662" y="1659288"/>
            <a:ext cx="5562600" cy="2385367"/>
            <a:chOff x="152401" y="1196033"/>
            <a:chExt cx="5562600" cy="2385367"/>
          </a:xfrm>
        </p:grpSpPr>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1" y="1196033"/>
              <a:ext cx="5562600" cy="2385367"/>
            </a:xfrm>
            <a:prstGeom prst="rect">
              <a:avLst/>
            </a:prstGeom>
          </p:spPr>
        </p:pic>
        <p:grpSp>
          <p:nvGrpSpPr>
            <p:cNvPr id="20" name="グループ化 19"/>
            <p:cNvGrpSpPr/>
            <p:nvPr/>
          </p:nvGrpSpPr>
          <p:grpSpPr>
            <a:xfrm>
              <a:off x="340418" y="1448198"/>
              <a:ext cx="5193937" cy="1957001"/>
              <a:chOff x="626838" y="1448199"/>
              <a:chExt cx="5193937" cy="1957001"/>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838" y="1448199"/>
                <a:ext cx="1970314" cy="1957001"/>
              </a:xfrm>
              <a:prstGeom prst="rect">
                <a:avLst/>
              </a:prstGeom>
            </p:spPr>
          </p:pic>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691" y="2138327"/>
                <a:ext cx="733461" cy="733461"/>
              </a:xfrm>
              <a:prstGeom prst="rect">
                <a:avLst/>
              </a:prstGeom>
            </p:spPr>
          </p:pic>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53143" y="1992087"/>
                <a:ext cx="925428" cy="925428"/>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7777" y="1448199"/>
                <a:ext cx="1970314" cy="1957001"/>
              </a:xfrm>
              <a:prstGeom prst="rect">
                <a:avLst/>
              </a:prstGeom>
            </p:spPr>
          </p:pic>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95347" y="2021901"/>
                <a:ext cx="925428" cy="925428"/>
              </a:xfrm>
              <a:prstGeom prst="rect">
                <a:avLst/>
              </a:prstGeom>
            </p:spPr>
          </p:pic>
          <p:pic>
            <p:nvPicPr>
              <p:cNvPr id="7" name="図 6"/>
              <p:cNvPicPr>
                <a:picLocks noChangeAspect="1"/>
              </p:cNvPicPr>
              <p:nvPr/>
            </p:nvPicPr>
            <p:blipFill rotWithShape="1">
              <a:blip r:embed="rId6">
                <a:extLst>
                  <a:ext uri="{28A0092B-C50C-407E-A947-70E740481C1C}">
                    <a14:useLocalDpi xmlns:a14="http://schemas.microsoft.com/office/drawing/2010/main" val="0"/>
                  </a:ext>
                </a:extLst>
              </a:blip>
              <a:srcRect l="39935" r="55000"/>
              <a:stretch/>
            </p:blipFill>
            <p:spPr>
              <a:xfrm>
                <a:off x="3926158" y="1918182"/>
                <a:ext cx="1087178" cy="1073238"/>
              </a:xfrm>
              <a:prstGeom prst="roundRect">
                <a:avLst>
                  <a:gd name="adj" fmla="val 245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右矢印 16"/>
              <p:cNvSpPr/>
              <p:nvPr/>
            </p:nvSpPr>
            <p:spPr>
              <a:xfrm>
                <a:off x="2788161" y="2138327"/>
                <a:ext cx="868607" cy="49629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9" name="テキスト ボックス 18"/>
          <p:cNvSpPr txBox="1"/>
          <p:nvPr/>
        </p:nvSpPr>
        <p:spPr>
          <a:xfrm>
            <a:off x="6748265" y="4870522"/>
            <a:ext cx="4134465" cy="769441"/>
          </a:xfrm>
          <a:prstGeom prst="rect">
            <a:avLst/>
          </a:prstGeom>
          <a:noFill/>
        </p:spPr>
        <p:txBody>
          <a:bodyPr wrap="none" rtlCol="0">
            <a:spAutoFit/>
          </a:bodyPr>
          <a:lstStyle/>
          <a:p>
            <a:r>
              <a:rPr lang="ja-JP" altLang="en-US" sz="2200" dirty="0">
                <a:latin typeface="チェックポイント．（ピリオド）" panose="02000600000000000000" pitchFamily="50" charset="-128"/>
                <a:ea typeface="チェックポイント．（ピリオド）" panose="02000600000000000000" pitchFamily="50" charset="-128"/>
              </a:rPr>
              <a:t>敵惑星と衝突した</a:t>
            </a:r>
            <a:r>
              <a:rPr lang="ja-JP" altLang="en-US" sz="2200" dirty="0" smtClean="0">
                <a:latin typeface="チェックポイント．（ピリオド）" panose="02000600000000000000" pitchFamily="50" charset="-128"/>
                <a:ea typeface="チェックポイント．（ピリオド）" panose="02000600000000000000" pitchFamily="50" charset="-128"/>
              </a:rPr>
              <a:t>とき</a:t>
            </a:r>
            <a:endParaRPr lang="en-US" altLang="ja-JP" sz="2200" dirty="0" smtClean="0">
              <a:latin typeface="チェックポイント．（ピリオド）" panose="02000600000000000000" pitchFamily="50" charset="-128"/>
              <a:ea typeface="チェックポイント．（ピリオド）" panose="02000600000000000000" pitchFamily="50" charset="-128"/>
            </a:endParaRPr>
          </a:p>
          <a:p>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青色</a:t>
            </a:r>
            <a:r>
              <a:rPr lang="ja-JP" altLang="en-US" sz="2200" dirty="0">
                <a:solidFill>
                  <a:srgbClr val="FF0000"/>
                </a:solidFill>
                <a:latin typeface="チェックポイント．（ピリオド）" panose="02000600000000000000" pitchFamily="50" charset="-128"/>
                <a:ea typeface="チェックポイント．（ピリオド）" panose="02000600000000000000" pitchFamily="50" charset="-128"/>
              </a:rPr>
              <a:t>に爆発し敵惑星を</a:t>
            </a:r>
            <a:r>
              <a:rPr lang="ja-JP" altLang="en-US" sz="2200" dirty="0" smtClean="0">
                <a:solidFill>
                  <a:srgbClr val="FF0000"/>
                </a:solidFill>
                <a:latin typeface="チェックポイント．（ピリオド）" panose="02000600000000000000" pitchFamily="50" charset="-128"/>
                <a:ea typeface="チェックポイント．（ピリオド）" panose="02000600000000000000" pitchFamily="50" charset="-128"/>
              </a:rPr>
              <a:t>削ります</a:t>
            </a:r>
            <a:endParaRPr lang="ja-JP" altLang="en-US" sz="2200" dirty="0">
              <a:solidFill>
                <a:srgbClr val="FF0000"/>
              </a:solidFill>
              <a:latin typeface="チェックポイント．（ピリオド）" panose="02000600000000000000" pitchFamily="50" charset="-128"/>
              <a:ea typeface="チェックポイント．（ピリオド）" panose="02000600000000000000" pitchFamily="50" charset="-128"/>
            </a:endParaRPr>
          </a:p>
        </p:txBody>
      </p:sp>
      <p:grpSp>
        <p:nvGrpSpPr>
          <p:cNvPr id="29" name="グループ化 28"/>
          <p:cNvGrpSpPr/>
          <p:nvPr/>
        </p:nvGrpSpPr>
        <p:grpSpPr>
          <a:xfrm>
            <a:off x="6408964" y="1660053"/>
            <a:ext cx="5562600" cy="2385367"/>
            <a:chOff x="6389914" y="1204965"/>
            <a:chExt cx="5562600" cy="2385367"/>
          </a:xfrm>
        </p:grpSpPr>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9914" y="1204965"/>
              <a:ext cx="5562600" cy="2385367"/>
            </a:xfrm>
            <a:prstGeom prst="rect">
              <a:avLst/>
            </a:prstGeom>
          </p:spPr>
        </p:pic>
        <p:grpSp>
          <p:nvGrpSpPr>
            <p:cNvPr id="26" name="グループ化 25"/>
            <p:cNvGrpSpPr/>
            <p:nvPr/>
          </p:nvGrpSpPr>
          <p:grpSpPr>
            <a:xfrm>
              <a:off x="6593084" y="1448198"/>
              <a:ext cx="5207030" cy="1957001"/>
              <a:chOff x="6984970" y="1506114"/>
              <a:chExt cx="5207030" cy="1957001"/>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970" y="1506114"/>
                <a:ext cx="2157033" cy="1957001"/>
              </a:xfrm>
              <a:prstGeom prst="rect">
                <a:avLst/>
              </a:prstGeom>
            </p:spPr>
          </p:pic>
          <p:pic>
            <p:nvPicPr>
              <p:cNvPr id="9" name="図 8"/>
              <p:cNvPicPr>
                <a:picLocks noChangeAspect="1"/>
              </p:cNvPicPr>
              <p:nvPr/>
            </p:nvPicPr>
            <p:blipFill rotWithShape="1">
              <a:blip r:embed="rId7" cstate="print">
                <a:extLst>
                  <a:ext uri="{28A0092B-C50C-407E-A947-70E740481C1C}">
                    <a14:useLocalDpi xmlns:a14="http://schemas.microsoft.com/office/drawing/2010/main" val="0"/>
                  </a:ext>
                </a:extLst>
              </a:blip>
              <a:srcRect r="80072"/>
              <a:stretch/>
            </p:blipFill>
            <p:spPr>
              <a:xfrm>
                <a:off x="7028203" y="1796838"/>
                <a:ext cx="1426670" cy="1431755"/>
              </a:xfrm>
              <a:prstGeom prst="rect">
                <a:avLst/>
              </a:prstGeom>
            </p:spPr>
          </p:pic>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1686" y="1506114"/>
                <a:ext cx="1970314" cy="1957001"/>
              </a:xfrm>
              <a:prstGeom prst="rect">
                <a:avLst/>
              </a:prstGeom>
            </p:spPr>
          </p:pic>
          <p:pic>
            <p:nvPicPr>
              <p:cNvPr id="22" name="図 21"/>
              <p:cNvPicPr>
                <a:picLocks noChangeAspect="1"/>
              </p:cNvPicPr>
              <p:nvPr/>
            </p:nvPicPr>
            <p:blipFill rotWithShape="1">
              <a:blip r:embed="rId7" cstate="print">
                <a:extLst>
                  <a:ext uri="{28A0092B-C50C-407E-A947-70E740481C1C}">
                    <a14:useLocalDpi xmlns:a14="http://schemas.microsoft.com/office/drawing/2010/main" val="0"/>
                  </a:ext>
                </a:extLst>
              </a:blip>
              <a:srcRect r="80072"/>
              <a:stretch/>
            </p:blipFill>
            <p:spPr>
              <a:xfrm>
                <a:off x="10318234" y="1957529"/>
                <a:ext cx="1070331" cy="1074146"/>
              </a:xfrm>
              <a:prstGeom prst="rect">
                <a:avLst/>
              </a:prstGeom>
            </p:spPr>
          </p:pic>
          <p:pic>
            <p:nvPicPr>
              <p:cNvPr id="23" name="図 22"/>
              <p:cNvPicPr>
                <a:picLocks noChangeAspect="1"/>
              </p:cNvPicPr>
              <p:nvPr/>
            </p:nvPicPr>
            <p:blipFill rotWithShape="1">
              <a:blip r:embed="rId8">
                <a:extLst>
                  <a:ext uri="{28A0092B-C50C-407E-A947-70E740481C1C}">
                    <a14:useLocalDpi xmlns:a14="http://schemas.microsoft.com/office/drawing/2010/main" val="0"/>
                  </a:ext>
                </a:extLst>
              </a:blip>
              <a:srcRect l="39918" r="55023"/>
              <a:stretch/>
            </p:blipFill>
            <p:spPr>
              <a:xfrm>
                <a:off x="11000311" y="2104275"/>
                <a:ext cx="776508" cy="7675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4873" y="2199322"/>
                <a:ext cx="733461" cy="733461"/>
              </a:xfrm>
              <a:prstGeom prst="rect">
                <a:avLst/>
              </a:prstGeom>
            </p:spPr>
          </p:pic>
          <p:sp>
            <p:nvSpPr>
              <p:cNvPr id="25" name="右矢印 24"/>
              <p:cNvSpPr/>
              <p:nvPr/>
            </p:nvSpPr>
            <p:spPr>
              <a:xfrm>
                <a:off x="9251129" y="2206652"/>
                <a:ext cx="868607" cy="49629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123148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a:t>
            </a:r>
            <a:r>
              <a:rPr lang="ja-JP" altLang="en-US" sz="4800" dirty="0" smtClean="0">
                <a:latin typeface="チェックポイント．（ピリオド）" panose="02000600000000000000" pitchFamily="50" charset="-128"/>
                <a:ea typeface="チェックポイント．（ピリオド）" panose="02000600000000000000" pitchFamily="50" charset="-128"/>
              </a:rPr>
              <a:t>移動について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 name="テキスト ボックス 1"/>
          <p:cNvSpPr txBox="1"/>
          <p:nvPr/>
        </p:nvSpPr>
        <p:spPr>
          <a:xfrm>
            <a:off x="752102" y="5177642"/>
            <a:ext cx="10687794" cy="830997"/>
          </a:xfrm>
          <a:prstGeom prst="rect">
            <a:avLst/>
          </a:prstGeom>
          <a:noFill/>
        </p:spPr>
        <p:txBody>
          <a:bodyPr wrap="square" rtlCol="0">
            <a:spAutoFit/>
          </a:bodyPr>
          <a:lstStyle/>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育成画面と戦闘準備画面の戻るボタンの横にあるボタンをクリックすると</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ホーム画面を介さずに戦闘準備画面と育成画面を行き来することが可能です。</a:t>
            </a:r>
            <a:endParaRPr kumimoji="1" lang="ja-JP" altLang="en-US" sz="2400" dirty="0">
              <a:latin typeface="チェックポイント．（ピリオド）" panose="02000600000000000000" pitchFamily="50" charset="-128"/>
              <a:ea typeface="チェックポイント．（ピリオド）" panose="02000600000000000000" pitchFamily="50" charset="-128"/>
            </a:endParaRPr>
          </a:p>
        </p:txBody>
      </p:sp>
      <p:grpSp>
        <p:nvGrpSpPr>
          <p:cNvPr id="13" name="グループ化 12"/>
          <p:cNvGrpSpPr/>
          <p:nvPr/>
        </p:nvGrpSpPr>
        <p:grpSpPr>
          <a:xfrm>
            <a:off x="630893" y="1642412"/>
            <a:ext cx="4778319" cy="2781817"/>
            <a:chOff x="704061" y="1341912"/>
            <a:chExt cx="4306908" cy="2404795"/>
          </a:xfrm>
        </p:grpSpPr>
        <p:grpSp>
          <p:nvGrpSpPr>
            <p:cNvPr id="9" name="グループ化 8"/>
            <p:cNvGrpSpPr/>
            <p:nvPr/>
          </p:nvGrpSpPr>
          <p:grpSpPr>
            <a:xfrm>
              <a:off x="997526" y="1341912"/>
              <a:ext cx="3719977" cy="1976547"/>
              <a:chOff x="1175763" y="1229790"/>
              <a:chExt cx="2101828" cy="1085898"/>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88760" b="89899"/>
              <a:stretch/>
            </p:blipFill>
            <p:spPr>
              <a:xfrm>
                <a:off x="1175763" y="1229790"/>
                <a:ext cx="2101828" cy="1085898"/>
              </a:xfrm>
              <a:prstGeom prst="rect">
                <a:avLst/>
              </a:prstGeom>
            </p:spPr>
          </p:pic>
          <p:sp>
            <p:nvSpPr>
              <p:cNvPr id="3" name="正方形/長方形 2"/>
              <p:cNvSpPr/>
              <p:nvPr/>
            </p:nvSpPr>
            <p:spPr>
              <a:xfrm>
                <a:off x="1269240" y="1300217"/>
                <a:ext cx="1886894" cy="9488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p:cNvSpPr txBox="1"/>
            <p:nvPr/>
          </p:nvSpPr>
          <p:spPr>
            <a:xfrm>
              <a:off x="704061" y="3400824"/>
              <a:ext cx="4306908" cy="345883"/>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育成画面から戦闘準備画面へ</a:t>
              </a:r>
              <a:r>
                <a:rPr lang="ja-JP" altLang="en-US" sz="2000" dirty="0">
                  <a:latin typeface="チェックポイント．（ピリオド）" panose="02000600000000000000" pitchFamily="50" charset="-128"/>
                  <a:ea typeface="チェックポイント．（ピリオド）" panose="02000600000000000000" pitchFamily="50" charset="-128"/>
                </a:rPr>
                <a:t>移行</a:t>
              </a:r>
              <a:r>
                <a:rPr lang="ja-JP" altLang="en-US" sz="2000" dirty="0" smtClean="0">
                  <a:latin typeface="チェックポイント．（ピリオド）" panose="02000600000000000000" pitchFamily="50" charset="-128"/>
                  <a:ea typeface="チェックポイント．（ピリオド）" panose="02000600000000000000" pitchFamily="50" charset="-128"/>
                </a:rPr>
                <a:t>できる</a:t>
              </a:r>
              <a:endParaRPr lang="ja-JP" altLang="en-US" sz="2000" dirty="0">
                <a:latin typeface="チェックポイント．（ピリオド）" panose="02000600000000000000" pitchFamily="50" charset="-128"/>
                <a:ea typeface="チェックポイント．（ピリオド）" panose="02000600000000000000" pitchFamily="50" charset="-128"/>
              </a:endParaRPr>
            </a:p>
          </p:txBody>
        </p:sp>
      </p:grpSp>
      <p:grpSp>
        <p:nvGrpSpPr>
          <p:cNvPr id="14" name="グループ化 13"/>
          <p:cNvGrpSpPr/>
          <p:nvPr/>
        </p:nvGrpSpPr>
        <p:grpSpPr>
          <a:xfrm>
            <a:off x="5909954" y="1642412"/>
            <a:ext cx="4781798" cy="2775571"/>
            <a:chOff x="5982466" y="1348157"/>
            <a:chExt cx="4781798" cy="2775571"/>
          </a:xfrm>
        </p:grpSpPr>
        <p:grpSp>
          <p:nvGrpSpPr>
            <p:cNvPr id="6" name="グループ化 5"/>
            <p:cNvGrpSpPr/>
            <p:nvPr/>
          </p:nvGrpSpPr>
          <p:grpSpPr>
            <a:xfrm>
              <a:off x="6268517" y="1348157"/>
              <a:ext cx="4176395" cy="2299746"/>
              <a:chOff x="6733307" y="1300216"/>
              <a:chExt cx="2052142" cy="1140881"/>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88902" b="89447"/>
              <a:stretch/>
            </p:blipFill>
            <p:spPr>
              <a:xfrm>
                <a:off x="6733307" y="1300216"/>
                <a:ext cx="2052142" cy="1140881"/>
              </a:xfrm>
              <a:prstGeom prst="rect">
                <a:avLst/>
              </a:prstGeom>
            </p:spPr>
          </p:pic>
          <p:sp>
            <p:nvSpPr>
              <p:cNvPr id="8" name="正方形/長方形 7"/>
              <p:cNvSpPr/>
              <p:nvPr/>
            </p:nvSpPr>
            <p:spPr>
              <a:xfrm>
                <a:off x="6852062" y="1389413"/>
                <a:ext cx="1830995" cy="9071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5982466" y="3723618"/>
              <a:ext cx="4781798" cy="400110"/>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戦闘準備画面から育成画面へ移行できる</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382214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130627" y="866743"/>
            <a:ext cx="3518573" cy="966162"/>
          </a:xfrm>
          <a:prstGeom prst="wedgeRectCallout">
            <a:avLst>
              <a:gd name="adj1" fmla="val 35312"/>
              <a:gd name="adj2" fmla="val 64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130628" y="5617030"/>
            <a:ext cx="4166163" cy="1116280"/>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3" y="5532058"/>
            <a:ext cx="4263242" cy="1201251"/>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229117" y="232379"/>
            <a:ext cx="3800587"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と住んで</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A37BEE43-2066-46D6-8830-D8556B22304D}"/>
              </a:ext>
            </a:extLst>
          </p:cNvPr>
          <p:cNvSpPr/>
          <p:nvPr/>
        </p:nvSpPr>
        <p:spPr>
          <a:xfrm>
            <a:off x="3077305" y="2028825"/>
            <a:ext cx="2954037" cy="1400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BA56A8B8-81E8-409C-8A37-384626294E40}"/>
              </a:ext>
            </a:extLst>
          </p:cNvPr>
          <p:cNvSpPr/>
          <p:nvPr/>
        </p:nvSpPr>
        <p:spPr>
          <a:xfrm>
            <a:off x="3077306" y="3457576"/>
            <a:ext cx="2954038" cy="14166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AF0DEFD2-0EA7-416C-9349-A86003C1114B}"/>
              </a:ext>
            </a:extLst>
          </p:cNvPr>
          <p:cNvSpPr/>
          <p:nvPr/>
        </p:nvSpPr>
        <p:spPr>
          <a:xfrm>
            <a:off x="6053138" y="2028825"/>
            <a:ext cx="2932242" cy="140017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DFCE669F-B98A-49D5-9CD8-578BB88718CC}"/>
              </a:ext>
            </a:extLst>
          </p:cNvPr>
          <p:cNvSpPr/>
          <p:nvPr/>
        </p:nvSpPr>
        <p:spPr>
          <a:xfrm>
            <a:off x="6053138" y="3457576"/>
            <a:ext cx="2932242" cy="14166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67952" y="5912054"/>
            <a:ext cx="11989579"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 xmlns:a16="http://schemas.microsoft.com/office/drawing/2014/main" id="{63DDAF72-AE4E-4AAC-AC6F-2CCD1ADC7265}"/>
              </a:ext>
            </a:extLst>
          </p:cNvPr>
          <p:cNvSpPr/>
          <p:nvPr/>
        </p:nvSpPr>
        <p:spPr>
          <a:xfrm>
            <a:off x="844136" y="344384"/>
            <a:ext cx="2528456" cy="703808"/>
          </a:xfrm>
          <a:prstGeom prst="wedgeRectCallout">
            <a:avLst>
              <a:gd name="adj1" fmla="val 11893"/>
              <a:gd name="adj2" fmla="val 1499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621975"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915334"/>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 xmlns:a16="http://schemas.microsoft.com/office/drawing/2014/main"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 xmlns:a16="http://schemas.microsoft.com/office/drawing/2014/main" id="{3ECE61CD-6BC4-463C-897C-903CC3F098F0}"/>
              </a:ext>
            </a:extLst>
          </p:cNvPr>
          <p:cNvSpPr/>
          <p:nvPr/>
        </p:nvSpPr>
        <p:spPr>
          <a:xfrm>
            <a:off x="8383977" y="4960491"/>
            <a:ext cx="3621975" cy="514926"/>
          </a:xfrm>
          <a:prstGeom prst="wedgeRectCallout">
            <a:avLst>
              <a:gd name="adj1" fmla="val -60489"/>
              <a:gd name="adj2" fmla="val -254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 xmlns:a16="http://schemas.microsoft.com/office/drawing/2014/main"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 xmlns:a16="http://schemas.microsoft.com/office/drawing/2014/main"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 xmlns:a16="http://schemas.microsoft.com/office/drawing/2014/main"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 xmlns:a16="http://schemas.microsoft.com/office/drawing/2014/main"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 xmlns:a16="http://schemas.microsoft.com/office/drawing/2014/main"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 xmlns:a16="http://schemas.microsoft.com/office/drawing/2014/main"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 xmlns:a16="http://schemas.microsoft.com/office/drawing/2014/main"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FBBAA09C-4BEB-47EA-BC7F-480BCC2226F1}"/>
              </a:ext>
            </a:extLst>
          </p:cNvPr>
          <p:cNvSpPr txBox="1"/>
          <p:nvPr/>
        </p:nvSpPr>
        <p:spPr>
          <a:xfrm>
            <a:off x="8201024" y="1886837"/>
            <a:ext cx="3840555"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 xmlns:a16="http://schemas.microsoft.com/office/drawing/2014/main"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594DFF38-A0BF-4052-92A8-115900A7F03B}"/>
              </a:ext>
            </a:extLst>
          </p:cNvPr>
          <p:cNvSpPr txBox="1"/>
          <p:nvPr/>
        </p:nvSpPr>
        <p:spPr>
          <a:xfrm>
            <a:off x="8220073" y="3752850"/>
            <a:ext cx="3821506"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 xmlns:a16="http://schemas.microsoft.com/office/drawing/2014/main" id="{41DDEDAD-B76F-42FC-BD36-C4B4086365F3}"/>
              </a:ext>
            </a:extLst>
          </p:cNvPr>
          <p:cNvSpPr/>
          <p:nvPr/>
        </p:nvSpPr>
        <p:spPr>
          <a:xfrm>
            <a:off x="2627332" y="4205287"/>
            <a:ext cx="3449617" cy="125055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4588D88C-0F6C-4A95-9191-7AC444B35B14}"/>
              </a:ext>
            </a:extLst>
          </p:cNvPr>
          <p:cNvSpPr txBox="1"/>
          <p:nvPr/>
        </p:nvSpPr>
        <p:spPr>
          <a:xfrm>
            <a:off x="225631" y="5679811"/>
            <a:ext cx="11815948"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 xmlns:a16="http://schemas.microsoft.com/office/drawing/2014/main" id="{12F0A826-4C99-48A7-B36D-03DBE2118E07}"/>
              </a:ext>
            </a:extLst>
          </p:cNvPr>
          <p:cNvSpPr/>
          <p:nvPr/>
        </p:nvSpPr>
        <p:spPr>
          <a:xfrm>
            <a:off x="7577598" y="3057525"/>
            <a:ext cx="4417859" cy="1143000"/>
          </a:xfrm>
          <a:prstGeom prst="wedgeRectCallout">
            <a:avLst>
              <a:gd name="adj1" fmla="val -58360"/>
              <a:gd name="adj2" fmla="val -505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 xmlns:a16="http://schemas.microsoft.com/office/drawing/2014/main"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 xmlns:a16="http://schemas.microsoft.com/office/drawing/2014/main"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961901" y="1446204"/>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961901" y="2384531"/>
            <a:ext cx="809512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1300</Words>
  <Application>Microsoft Office PowerPoint</Application>
  <PresentationFormat>ワイド画面</PresentationFormat>
  <Paragraphs>172</Paragraphs>
  <Slides>16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105</cp:revision>
  <dcterms:created xsi:type="dcterms:W3CDTF">2019-05-24T01:32:43Z</dcterms:created>
  <dcterms:modified xsi:type="dcterms:W3CDTF">2019-09-02T06:55:23Z</dcterms:modified>
</cp:coreProperties>
</file>