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2019/7/21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2019/7/21</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2019/7/21</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a16="http://schemas.microsoft.com/office/drawing/2014/main" xmlns=""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ここをクリックすると倉庫が開ける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ここをクリックすると研究所が開ける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ここをクリックすると兵舎が開ける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351071" y="628753"/>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a16="http://schemas.microsoft.com/office/drawing/2014/main" xmlns=""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物体 が含まれている画像&#10;&#10;自動的に生成された説明">
            <a:extLst>
              <a:ext uri="{FF2B5EF4-FFF2-40B4-BE49-F238E27FC236}">
                <a16:creationId xmlns:a16="http://schemas.microsoft.com/office/drawing/2014/main" xmlns="" id="{69BA893B-4907-48D5-8940-A23E267BFE4C}"/>
              </a:ext>
            </a:extLst>
          </p:cNvPr>
          <p:cNvPicPr>
            <a:picLocks noChangeAspect="1"/>
          </p:cNvPicPr>
          <p:nvPr/>
        </p:nvPicPr>
        <p:blipFill rotWithShape="1">
          <a:blip r:embed="rId2">
            <a:extLst>
              <a:ext uri="{28A0092B-C50C-407E-A947-70E740481C1C}">
                <a14:useLocalDpi xmlns:a14="http://schemas.microsoft.com/office/drawing/2010/main" val="0"/>
              </a:ext>
            </a:extLst>
          </a:blip>
          <a:srcRect l="4913" t="12552" r="4467" b="4377"/>
          <a:stretch/>
        </p:blipFill>
        <p:spPr>
          <a:xfrm>
            <a:off x="2441358" y="1570960"/>
            <a:ext cx="6995605" cy="3718376"/>
          </a:xfrm>
          <a:prstGeom prst="rect">
            <a:avLst/>
          </a:prstGeom>
        </p:spPr>
      </p:pic>
      <p:sp>
        <p:nvSpPr>
          <p:cNvPr id="8" name="四角形吹き出し 7"/>
          <p:cNvSpPr/>
          <p:nvPr/>
        </p:nvSpPr>
        <p:spPr>
          <a:xfrm>
            <a:off x="0" y="-11877"/>
            <a:ext cx="3320249" cy="1461476"/>
          </a:xfrm>
          <a:prstGeom prst="wedgeRectCallout">
            <a:avLst>
              <a:gd name="adj1" fmla="val 35309"/>
              <a:gd name="adj2" fmla="val 72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a:t>
            </a:r>
            <a:endParaRPr lang="en-US" altLang="ja-JP"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今</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資材を確認することができる</a:t>
            </a:r>
          </a:p>
        </p:txBody>
      </p:sp>
      <p:sp>
        <p:nvSpPr>
          <p:cNvPr id="9" name="四角形吹き出し 8"/>
          <p:cNvSpPr/>
          <p:nvPr/>
        </p:nvSpPr>
        <p:spPr>
          <a:xfrm>
            <a:off x="0" y="5617029"/>
            <a:ext cx="4296792" cy="1240971"/>
          </a:xfrm>
          <a:prstGeom prst="wedgeRectCallout">
            <a:avLst>
              <a:gd name="adj1" fmla="val 27916"/>
              <a:gd name="adj2" fmla="val -82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スペシャル技を確認することができる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895208" y="5532058"/>
            <a:ext cx="4296791" cy="1324099"/>
          </a:xfrm>
          <a:prstGeom prst="wedgeRectCallout">
            <a:avLst>
              <a:gd name="adj1" fmla="val -25274"/>
              <a:gd name="adj2" fmla="val -736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武器によるステータス補正値を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320645" y="232379"/>
            <a:ext cx="3871355" cy="1217220"/>
          </a:xfrm>
          <a:prstGeom prst="wedgeRectCallout">
            <a:avLst>
              <a:gd name="adj1" fmla="val -30335"/>
              <a:gd name="adj2" fmla="val 804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ここをクリックすると今住んでいる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住人のステータス補正値を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A37BEE43-2066-46D6-8830-D8556B22304D}"/>
              </a:ext>
            </a:extLst>
          </p:cNvPr>
          <p:cNvSpPr/>
          <p:nvPr/>
        </p:nvSpPr>
        <p:spPr>
          <a:xfrm>
            <a:off x="2687782" y="1879116"/>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BA56A8B8-81E8-409C-8A37-384626294E40}"/>
              </a:ext>
            </a:extLst>
          </p:cNvPr>
          <p:cNvSpPr/>
          <p:nvPr/>
        </p:nvSpPr>
        <p:spPr>
          <a:xfrm>
            <a:off x="2687782" y="3528911"/>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AF0DEFD2-0EA7-416C-9349-A86003C1114B}"/>
              </a:ext>
            </a:extLst>
          </p:cNvPr>
          <p:cNvSpPr/>
          <p:nvPr/>
        </p:nvSpPr>
        <p:spPr>
          <a:xfrm>
            <a:off x="6031344" y="1881188"/>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DFCE669F-B98A-49D5-9CD8-578BB88718CC}"/>
              </a:ext>
            </a:extLst>
          </p:cNvPr>
          <p:cNvSpPr/>
          <p:nvPr/>
        </p:nvSpPr>
        <p:spPr>
          <a:xfrm>
            <a:off x="6031344" y="3530983"/>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スコアボード, 屋外, 標識 が含まれている画像&#10;&#10;自動的に生成された説明">
            <a:extLst>
              <a:ext uri="{FF2B5EF4-FFF2-40B4-BE49-F238E27FC236}">
                <a16:creationId xmlns:a16="http://schemas.microsoft.com/office/drawing/2014/main" xmlns="" id="{D1EC1C6B-8E37-484B-BC32-54F28F2C22FE}"/>
              </a:ext>
            </a:extLst>
          </p:cNvPr>
          <p:cNvPicPr>
            <a:picLocks noChangeAspect="1"/>
          </p:cNvPicPr>
          <p:nvPr/>
        </p:nvPicPr>
        <p:blipFill rotWithShape="1">
          <a:blip r:embed="rId2">
            <a:extLst>
              <a:ext uri="{28A0092B-C50C-407E-A947-70E740481C1C}">
                <a14:useLocalDpi xmlns:a14="http://schemas.microsoft.com/office/drawing/2010/main" val="0"/>
              </a:ext>
            </a:extLst>
          </a:blip>
          <a:srcRect l="3501" t="10193" r="2829"/>
          <a:stretch/>
        </p:blipFill>
        <p:spPr>
          <a:xfrm>
            <a:off x="67952" y="1155700"/>
            <a:ext cx="7658880" cy="4743111"/>
          </a:xfrm>
          <a:prstGeom prst="rect">
            <a:avLst/>
          </a:prstGeom>
        </p:spPr>
      </p:pic>
      <p:sp>
        <p:nvSpPr>
          <p:cNvPr id="5" name="四角形吹き出し 4"/>
          <p:cNvSpPr/>
          <p:nvPr/>
        </p:nvSpPr>
        <p:spPr>
          <a:xfrm>
            <a:off x="7988298" y="1484306"/>
            <a:ext cx="4203701" cy="1056904"/>
          </a:xfrm>
          <a:prstGeom prst="wedgeRectCallout">
            <a:avLst>
              <a:gd name="adj1" fmla="val -56029"/>
              <a:gd name="adj2" fmla="val -102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で</a:t>
            </a:r>
            <a:endParaRPr lang="en-US" altLang="ja-JP"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研究所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988300" y="3227418"/>
            <a:ext cx="4203700" cy="1056904"/>
          </a:xfrm>
          <a:prstGeom prst="wedgeRectCallout">
            <a:avLst>
              <a:gd name="adj1" fmla="val -56815"/>
              <a:gd name="adj2" fmla="val -1897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a:t>
            </a:r>
            <a:endParaRPr lang="en-US" altLang="ja-JP"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ミサイル</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a:t>
            </a:r>
            <a:r>
              <a:rPr kumimoji="1"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が</a:t>
            </a:r>
            <a:endParaRPr kumimoji="1" lang="en-US" altLang="ja-JP"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確認</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できる</a:t>
            </a:r>
          </a:p>
        </p:txBody>
      </p:sp>
      <p:sp>
        <p:nvSpPr>
          <p:cNvPr id="7" name="四角形吹き出し 6"/>
          <p:cNvSpPr/>
          <p:nvPr/>
        </p:nvSpPr>
        <p:spPr>
          <a:xfrm>
            <a:off x="7988299" y="4587136"/>
            <a:ext cx="4203699" cy="1280264"/>
          </a:xfrm>
          <a:prstGeom prst="wedgeRectCallout">
            <a:avLst>
              <a:gd name="adj1" fmla="val -55587"/>
              <a:gd name="adj2" fmla="val -22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資材を</a:t>
            </a:r>
            <a:r>
              <a:rPr kumimoji="1"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確認</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3" y="6010659"/>
            <a:ext cx="12192001"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や</a:t>
            </a:r>
            <a:endParaRPr lang="en-US" altLang="ja-JP"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ミサイル</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のリキャストタイムが早くなったりポッド</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の耐久力</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a16="http://schemas.microsoft.com/office/drawing/2014/main" xmlns=""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E20945F6-E8A3-4843-8AA8-C3CA375AAF01}"/>
              </a:ext>
            </a:extLst>
          </p:cNvPr>
          <p:cNvSpPr/>
          <p:nvPr/>
        </p:nvSpPr>
        <p:spPr>
          <a:xfrm>
            <a:off x="3149600" y="32258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7A027602-FE49-443B-B979-695A16DF3603}"/>
              </a:ext>
            </a:extLst>
          </p:cNvPr>
          <p:cNvSpPr/>
          <p:nvPr/>
        </p:nvSpPr>
        <p:spPr>
          <a:xfrm>
            <a:off x="3149600" y="45466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E0E6CB0D-AD4F-4358-8DF1-ECAD7B65F9F5}"/>
              </a:ext>
            </a:extLst>
          </p:cNvPr>
          <p:cNvSpPr/>
          <p:nvPr/>
        </p:nvSpPr>
        <p:spPr>
          <a:xfrm>
            <a:off x="459426" y="1641813"/>
            <a:ext cx="2298700" cy="6630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a16="http://schemas.microsoft.com/office/drawing/2014/main" xmlns="" id="{63DDAF72-AE4E-4AAC-AC6F-2CCD1ADC7265}"/>
              </a:ext>
            </a:extLst>
          </p:cNvPr>
          <p:cNvSpPr/>
          <p:nvPr/>
        </p:nvSpPr>
        <p:spPr>
          <a:xfrm>
            <a:off x="380998" y="157418"/>
            <a:ext cx="2641602" cy="886434"/>
          </a:xfrm>
          <a:prstGeom prst="wedgeRectCallout">
            <a:avLst>
              <a:gd name="adj1" fmla="val 17529"/>
              <a:gd name="adj2" fmla="val 1145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標識, 通り, 屋外 が含まれている画像&#10;&#10;自動的に生成された説明">
            <a:extLst>
              <a:ext uri="{FF2B5EF4-FFF2-40B4-BE49-F238E27FC236}">
                <a16:creationId xmlns:a16="http://schemas.microsoft.com/office/drawing/2014/main" xmlns="" id="{EB877469-AC96-48FE-9472-8035C84EFB97}"/>
              </a:ext>
            </a:extLst>
          </p:cNvPr>
          <p:cNvPicPr>
            <a:picLocks noChangeAspect="1"/>
          </p:cNvPicPr>
          <p:nvPr/>
        </p:nvPicPr>
        <p:blipFill rotWithShape="1">
          <a:blip r:embed="rId2">
            <a:extLst>
              <a:ext uri="{28A0092B-C50C-407E-A947-70E740481C1C}">
                <a14:useLocalDpi xmlns:a14="http://schemas.microsoft.com/office/drawing/2010/main" val="0"/>
              </a:ext>
            </a:extLst>
          </a:blip>
          <a:srcRect l="3391" t="9807" r="4509" b="1690"/>
          <a:stretch/>
        </p:blipFill>
        <p:spPr>
          <a:xfrm>
            <a:off x="203201" y="1041399"/>
            <a:ext cx="8039100" cy="4479207"/>
          </a:xfrm>
          <a:prstGeom prst="rect">
            <a:avLst/>
          </a:prstGeom>
        </p:spPr>
      </p:pic>
      <p:sp>
        <p:nvSpPr>
          <p:cNvPr id="6" name="四角形吹き出し 5"/>
          <p:cNvSpPr/>
          <p:nvPr/>
        </p:nvSpPr>
        <p:spPr>
          <a:xfrm>
            <a:off x="8383979" y="1749383"/>
            <a:ext cx="3808022" cy="2997035"/>
          </a:xfrm>
          <a:prstGeom prst="wedgeRectCallout">
            <a:avLst>
              <a:gd name="adj1" fmla="val -52964"/>
              <a:gd name="adj2" fmla="val 1529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a:t>
            </a:r>
            <a:r>
              <a:rPr kumimoji="1" lang="ja-JP" altLang="en-US" sz="2000" dirty="0" smtClean="0">
                <a:solidFill>
                  <a:schemeClr val="tx1"/>
                </a:solidFill>
                <a:latin typeface="チェックポイント．（ピリオド）" panose="02000600000000000000" pitchFamily="50" charset="-128"/>
                <a:ea typeface="チェックポイント．（ピリオド）" panose="02000600000000000000" pitchFamily="50" charset="-128"/>
              </a:rPr>
              <a:t>に</a:t>
            </a:r>
            <a:endParaRPr kumimoji="1" lang="en-US" altLang="ja-JP" sz="2000"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smtClean="0">
                <a:solidFill>
                  <a:schemeClr val="tx1"/>
                </a:solidFill>
                <a:latin typeface="チェックポイント．（ピリオド）" panose="02000600000000000000" pitchFamily="50" charset="-128"/>
                <a:ea typeface="チェックポイント．（ピリオド）" panose="02000600000000000000" pitchFamily="50" charset="-128"/>
              </a:rPr>
              <a:t>住人を配置</a:t>
            </a: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a:t>
            </a:r>
            <a:r>
              <a:rPr kumimoji="1" lang="ja-JP" altLang="en-US" sz="2000" dirty="0" smtClean="0">
                <a:solidFill>
                  <a:schemeClr val="tx1"/>
                </a:solidFill>
                <a:latin typeface="チェックポイント．（ピリオド）" panose="02000600000000000000" pitchFamily="50" charset="-128"/>
                <a:ea typeface="チェックポイント．（ピリオド）" panose="02000600000000000000" pitchFamily="50" charset="-128"/>
              </a:rPr>
              <a:t>よって</a:t>
            </a:r>
            <a:endParaRPr kumimoji="1" lang="en-US" altLang="ja-JP" sz="2000"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smtClean="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smtClean="0">
                <a:solidFill>
                  <a:schemeClr val="tx1"/>
                </a:solidFill>
                <a:latin typeface="チェックポイント．（ピリオド）" panose="02000600000000000000" pitchFamily="50" charset="-128"/>
                <a:ea typeface="チェックポイント．（ピリオド）" panose="02000600000000000000" pitchFamily="50" charset="-128"/>
              </a:rPr>
              <a:t>ポット</a:t>
            </a: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a:t>
            </a:r>
            <a:r>
              <a:rPr lang="ja-JP" altLang="en-US" sz="2000" dirty="0" smtClean="0">
                <a:solidFill>
                  <a:schemeClr val="tx1"/>
                </a:solidFill>
                <a:latin typeface="チェックポイント．（ピリオド）" panose="02000600000000000000" pitchFamily="50" charset="-128"/>
                <a:ea typeface="チェックポイント．（ピリオド）" panose="02000600000000000000" pitchFamily="50" charset="-128"/>
              </a:rPr>
              <a:t>し</a:t>
            </a:r>
            <a:endParaRPr lang="en-US" altLang="ja-JP" sz="2000"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smtClean="0">
                <a:solidFill>
                  <a:schemeClr val="tx1"/>
                </a:solidFill>
                <a:latin typeface="チェックポイント．（ピリオド）" panose="02000600000000000000" pitchFamily="50" charset="-128"/>
                <a:ea typeface="チェックポイント．（ピリオド）" panose="02000600000000000000" pitchFamily="50" charset="-128"/>
              </a:rPr>
              <a:t>攻撃</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住人の数が減ってるので注意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兵舎をレベルアップすることにより兵士の攻撃力などステータスがアップする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a16="http://schemas.microsoft.com/office/drawing/2014/main" xmlns="" id="{F7BE2C32-C21E-4467-87D2-8052D2B5FDA7}"/>
              </a:ext>
            </a:extLst>
          </p:cNvPr>
          <p:cNvSpPr/>
          <p:nvPr/>
        </p:nvSpPr>
        <p:spPr>
          <a:xfrm>
            <a:off x="3336965" y="1638300"/>
            <a:ext cx="4905336" cy="31081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0ABF9C2-DF54-4877-A01A-A46FE482F6B4}"/>
              </a:ext>
            </a:extLst>
          </p:cNvPr>
          <p:cNvSpPr/>
          <p:nvPr/>
        </p:nvSpPr>
        <p:spPr>
          <a:xfrm>
            <a:off x="203201" y="3225800"/>
            <a:ext cx="3133764" cy="22922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04C836FE-EE43-45CD-B4BE-F7E0ABEE0088}"/>
              </a:ext>
            </a:extLst>
          </p:cNvPr>
          <p:cNvSpPr/>
          <p:nvPr/>
        </p:nvSpPr>
        <p:spPr>
          <a:xfrm>
            <a:off x="5362536" y="4940244"/>
            <a:ext cx="2879766" cy="5778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xmlns="" id="{3ECE61CD-6BC4-463C-897C-903CC3F098F0}"/>
              </a:ext>
            </a:extLst>
          </p:cNvPr>
          <p:cNvSpPr/>
          <p:nvPr/>
        </p:nvSpPr>
        <p:spPr>
          <a:xfrm>
            <a:off x="8383978" y="4960491"/>
            <a:ext cx="3325422" cy="514926"/>
          </a:xfrm>
          <a:prstGeom prst="wedgeRectCallout">
            <a:avLst>
              <a:gd name="adj1" fmla="val -52913"/>
              <a:gd name="adj2" fmla="val -164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xmlns=""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a16="http://schemas.microsoft.com/office/drawing/2014/main" xmlns=""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a16="http://schemas.microsoft.com/office/drawing/2014/main" xmlns="" id="{797C4648-EAB3-4303-9BBE-4050E32CDCAC}"/>
              </a:ext>
            </a:extLst>
          </p:cNvPr>
          <p:cNvGrpSpPr/>
          <p:nvPr/>
        </p:nvGrpSpPr>
        <p:grpSpPr>
          <a:xfrm>
            <a:off x="304800" y="5540342"/>
            <a:ext cx="7277100" cy="1169551"/>
            <a:chOff x="381846" y="5121893"/>
            <a:chExt cx="7277100" cy="1169551"/>
          </a:xfrm>
        </p:grpSpPr>
        <p:sp>
          <p:nvSpPr>
            <p:cNvPr id="8" name="テキスト ボックス 7">
              <a:extLst>
                <a:ext uri="{FF2B5EF4-FFF2-40B4-BE49-F238E27FC236}">
                  <a16:creationId xmlns:a16="http://schemas.microsoft.com/office/drawing/2014/main" xmlns=""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a16="http://schemas.microsoft.com/office/drawing/2014/main" xmlns=""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コアは四種類あり各属性のレベルを上げて戦闘を有利に進めよう</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a16="http://schemas.microsoft.com/office/drawing/2014/main" xmlns=""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a16="http://schemas.microsoft.com/office/drawing/2014/main" xmlns=""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a16="http://schemas.microsoft.com/office/drawing/2014/main" xmlns=""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コアにはコスモパワーと、呼ばれているエネルギーが蓄積されています。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xmlns="" id="{84E4BD2B-BD98-4D0D-BD92-46FAC62B133A}"/>
              </a:ext>
            </a:extLst>
          </p:cNvPr>
          <p:cNvPicPr>
            <a:picLocks noChangeAspect="1"/>
          </p:cNvPicPr>
          <p:nvPr/>
        </p:nvPicPr>
        <p:blipFill rotWithShape="1">
          <a:blip r:embed="rId2">
            <a:extLst>
              <a:ext uri="{28A0092B-C50C-407E-A947-70E740481C1C}">
                <a14:useLocalDpi xmlns:a14="http://schemas.microsoft.com/office/drawing/2010/main" val="0"/>
              </a:ext>
            </a:extLst>
          </a:blip>
          <a:srcRect l="78269" t="17579" r="9153" b="46714"/>
          <a:stretch/>
        </p:blipFill>
        <p:spPr>
          <a:xfrm>
            <a:off x="881661" y="1586253"/>
            <a:ext cx="1597024" cy="1805786"/>
          </a:xfrm>
          <a:prstGeom prst="rect">
            <a:avLst/>
          </a:prstGeom>
        </p:spPr>
      </p:pic>
      <p:sp>
        <p:nvSpPr>
          <p:cNvPr id="5" name="テキスト ボックス 4">
            <a:extLst>
              <a:ext uri="{FF2B5EF4-FFF2-40B4-BE49-F238E27FC236}">
                <a16:creationId xmlns:a16="http://schemas.microsoft.com/office/drawing/2014/main" xmlns=""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a16="http://schemas.microsoft.com/office/drawing/2014/main" xmlns="" id="{C9FCE914-94E5-4B3F-B2D2-96FDE0E6E9D8}"/>
              </a:ext>
            </a:extLst>
          </p:cNvPr>
          <p:cNvSpPr txBox="1"/>
          <p:nvPr/>
        </p:nvSpPr>
        <p:spPr>
          <a:xfrm>
            <a:off x="463949" y="3959004"/>
            <a:ext cx="5108573"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ポッドについての詳しい説明</a:t>
            </a:r>
          </a:p>
        </p:txBody>
      </p:sp>
      <p:sp>
        <p:nvSpPr>
          <p:cNvPr id="7" name="テキスト ボックス 6">
            <a:extLst>
              <a:ext uri="{FF2B5EF4-FFF2-40B4-BE49-F238E27FC236}">
                <a16:creationId xmlns:a16="http://schemas.microsoft.com/office/drawing/2014/main" xmlns=""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a16="http://schemas.microsoft.com/office/drawing/2014/main" xmlns=""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a16="http://schemas.microsoft.com/office/drawing/2014/main" xmlns=""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latin typeface="チェックポイント．（ピリオド）" panose="02000600000000000000" pitchFamily="50" charset="-128"/>
                <a:ea typeface="チェックポイント．（ピリオド）" panose="02000600000000000000" pitchFamily="50" charset="-128"/>
              </a:rPr>
              <a:t>100</a:t>
            </a:r>
            <a:r>
              <a:rPr lang="ja-JP" altLang="en-US" dirty="0">
                <a:latin typeface="チェックポイント．（ピリオド）" panose="02000600000000000000" pitchFamily="50" charset="-128"/>
                <a:ea typeface="チェックポイント．（ピリオド）" panose="02000600000000000000" pitchFamily="50" charset="-128"/>
              </a:rPr>
              <a:t>人単位で乗せ発射されます。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a16="http://schemas.microsoft.com/office/drawing/2014/main" xmlns=""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a16="http://schemas.microsoft.com/office/drawing/2014/main" xmlns=""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a16="http://schemas.microsoft.com/office/drawing/2014/main" xmlns="" id="{9E2F2156-5A3C-4670-A7BB-42FF8EF7E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a16="http://schemas.microsoft.com/office/drawing/2014/main" xmlns=""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a16="http://schemas.microsoft.com/office/drawing/2014/main" xmlns="" id="{539F0BC8-41E3-4ADD-9459-BE0E2D7AB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a16="http://schemas.microsoft.com/office/drawing/2014/main" xmlns=""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a16="http://schemas.microsoft.com/office/drawing/2014/main" xmlns=""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a16="http://schemas.microsoft.com/office/drawing/2014/main" xmlns="" id="{53299244-26D0-4173-ACC6-BD241C768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a16="http://schemas.microsoft.com/office/drawing/2014/main" xmlns=""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a16="http://schemas.microsoft.com/office/drawing/2014/main" xmlns=""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a16="http://schemas.microsoft.com/office/drawing/2014/main" xmlns="" id="{93CD3867-4A7C-4138-9F28-8B9071FCE1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xmlns=""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a16="http://schemas.microsoft.com/office/drawing/2014/main" xmlns=""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xmlns=""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xmlns=""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xmlns=""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xmlns=""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xmlns=""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xmlns=""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a16="http://schemas.microsoft.com/office/drawing/2014/main" xmlns=""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a16="http://schemas.microsoft.com/office/drawing/2014/main" xmlns=""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xmlns=""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xmlns=""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a16="http://schemas.microsoft.com/office/drawing/2014/main" xmlns=""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a16="http://schemas.microsoft.com/office/drawing/2014/main" xmlns=""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xmlns=""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719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 が含まれている画像&#10;&#10;自動的に生成された説明">
            <a:extLst>
              <a:ext uri="{FF2B5EF4-FFF2-40B4-BE49-F238E27FC236}">
                <a16:creationId xmlns:a16="http://schemas.microsoft.com/office/drawing/2014/main" xmlns="" id="{F72D7A55-A732-4D03-A156-3A4E7C065D7A}"/>
              </a:ext>
            </a:extLst>
          </p:cNvPr>
          <p:cNvPicPr>
            <a:picLocks noChangeAspect="1"/>
          </p:cNvPicPr>
          <p:nvPr/>
        </p:nvPicPr>
        <p:blipFill rotWithShape="1">
          <a:blip r:embed="rId2">
            <a:extLst>
              <a:ext uri="{28A0092B-C50C-407E-A947-70E740481C1C}">
                <a14:useLocalDpi xmlns:a14="http://schemas.microsoft.com/office/drawing/2010/main" val="0"/>
              </a:ext>
            </a:extLst>
          </a:blip>
          <a:srcRect t="4493"/>
          <a:stretch/>
        </p:blipFill>
        <p:spPr>
          <a:xfrm>
            <a:off x="352424" y="1143001"/>
            <a:ext cx="7848600" cy="4346410"/>
          </a:xfrm>
          <a:prstGeom prst="rect">
            <a:avLst/>
          </a:prstGeom>
        </p:spPr>
      </p:pic>
      <p:sp>
        <p:nvSpPr>
          <p:cNvPr id="10" name="テキスト ボックス 9">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a16="http://schemas.microsoft.com/office/drawing/2014/main" xmlns=""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a16="http://schemas.microsoft.com/office/drawing/2014/main" xmlns="" id="{27BE146F-8491-400F-AB07-2E26102463F2}"/>
              </a:ext>
            </a:extLst>
          </p:cNvPr>
          <p:cNvSpPr/>
          <p:nvPr/>
        </p:nvSpPr>
        <p:spPr>
          <a:xfrm>
            <a:off x="1247775" y="229552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xmlns="" id="{AC13EDC5-A927-451C-A8C6-2F68A75D9DB9}"/>
              </a:ext>
            </a:extLst>
          </p:cNvPr>
          <p:cNvSpPr/>
          <p:nvPr/>
        </p:nvSpPr>
        <p:spPr>
          <a:xfrm>
            <a:off x="3181350" y="1996855"/>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xmlns="" id="{A70D7407-0728-49A8-BDE2-7434759F1455}"/>
              </a:ext>
            </a:extLst>
          </p:cNvPr>
          <p:cNvSpPr/>
          <p:nvPr/>
        </p:nvSpPr>
        <p:spPr>
          <a:xfrm>
            <a:off x="5172075" y="199685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xmlns="" id="{BA8A41E3-4961-4217-9C31-D8A81A9809A9}"/>
              </a:ext>
            </a:extLst>
          </p:cNvPr>
          <p:cNvSpPr/>
          <p:nvPr/>
        </p:nvSpPr>
        <p:spPr>
          <a:xfrm>
            <a:off x="6267450" y="402907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FBBAA09C-4BEB-47EA-BC7F-480BCC2226F1}"/>
              </a:ext>
            </a:extLst>
          </p:cNvPr>
          <p:cNvSpPr txBox="1"/>
          <p:nvPr/>
        </p:nvSpPr>
        <p:spPr>
          <a:xfrm>
            <a:off x="8201024" y="1886837"/>
            <a:ext cx="3962400"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a:t>
            </a:r>
            <a:r>
              <a:rPr lang="ja-JP" altLang="en-US" dirty="0" smtClean="0">
                <a:latin typeface="チェックポイント．（ピリオド）" panose="02000600000000000000" pitchFamily="50" charset="-128"/>
                <a:ea typeface="チェックポイント．（ピリオド）" panose="02000600000000000000" pitchFamily="50" charset="-128"/>
              </a:rPr>
              <a:t>から</a:t>
            </a:r>
            <a:endParaRPr lang="en-US" altLang="ja-JP" dirty="0" smtClean="0">
              <a:latin typeface="チェックポイント．（ピリオド）" panose="02000600000000000000" pitchFamily="50" charset="-128"/>
              <a:ea typeface="チェックポイント．（ピリオド）" panose="02000600000000000000" pitchFamily="50" charset="-128"/>
            </a:endParaRPr>
          </a:p>
          <a:p>
            <a:r>
              <a:rPr lang="ja-JP" altLang="en-US" dirty="0" smtClean="0">
                <a:latin typeface="チェックポイント．（ピリオド）" panose="02000600000000000000" pitchFamily="50" charset="-128"/>
                <a:ea typeface="チェックポイント．（ピリオド）" panose="02000600000000000000" pitchFamily="50" charset="-128"/>
              </a:rPr>
              <a:t>敵</a:t>
            </a:r>
            <a:r>
              <a:rPr lang="ja-JP" altLang="en-US" dirty="0">
                <a:latin typeface="チェックポイント．（ピリオド）" panose="02000600000000000000" pitchFamily="50" charset="-128"/>
                <a:ea typeface="チェックポイント．（ピリオド）" panose="02000600000000000000" pitchFamily="50" charset="-128"/>
              </a:rPr>
              <a:t>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a:t>
            </a:r>
            <a:r>
              <a:rPr kumimoji="1" lang="ja-JP" altLang="en-US" dirty="0" smtClean="0">
                <a:latin typeface="チェックポイント．（ピリオド）" panose="02000600000000000000" pitchFamily="50" charset="-128"/>
                <a:ea typeface="チェックポイント．（ピリオド）" panose="02000600000000000000" pitchFamily="50" charset="-128"/>
              </a:rPr>
              <a:t>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敵</a:t>
            </a:r>
            <a:r>
              <a:rPr kumimoji="1" lang="ja-JP" altLang="en-US" dirty="0">
                <a:latin typeface="チェックポイント．（ピリオド）" panose="02000600000000000000" pitchFamily="50" charset="-128"/>
                <a:ea typeface="チェックポイント．（ピリオド）" panose="02000600000000000000" pitchFamily="50" charset="-128"/>
              </a:rPr>
              <a:t>惑星の情報</a:t>
            </a:r>
            <a:r>
              <a:rPr kumimoji="1" lang="ja-JP" altLang="en-US" dirty="0" smtClean="0">
                <a:latin typeface="チェックポイント．（ピリオド）" panose="02000600000000000000" pitchFamily="50" charset="-128"/>
                <a:ea typeface="チェックポイント．（ピリオド）" panose="02000600000000000000" pitchFamily="50" charset="-128"/>
              </a:rPr>
              <a:t>を</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確認</a:t>
            </a:r>
            <a:r>
              <a:rPr kumimoji="1" lang="ja-JP" altLang="en-US" dirty="0">
                <a:latin typeface="チェックポイント．（ピリオド）" panose="02000600000000000000" pitchFamily="50" charset="-128"/>
                <a:ea typeface="チェックポイント．（ピリオド）" panose="02000600000000000000" pitchFamily="50" charset="-128"/>
              </a:rPr>
              <a:t>することができます。</a:t>
            </a:r>
          </a:p>
        </p:txBody>
      </p:sp>
      <p:sp>
        <p:nvSpPr>
          <p:cNvPr id="17" name="正方形/長方形 16">
            <a:extLst>
              <a:ext uri="{FF2B5EF4-FFF2-40B4-BE49-F238E27FC236}">
                <a16:creationId xmlns:a16="http://schemas.microsoft.com/office/drawing/2014/main" xmlns="" id="{A2CF4C31-1025-4708-B374-7F8887320A14}"/>
              </a:ext>
            </a:extLst>
          </p:cNvPr>
          <p:cNvSpPr/>
          <p:nvPr/>
        </p:nvSpPr>
        <p:spPr>
          <a:xfrm>
            <a:off x="1371600" y="1223523"/>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594DFF38-A0BF-4052-92A8-115900A7F03B}"/>
              </a:ext>
            </a:extLst>
          </p:cNvPr>
          <p:cNvSpPr txBox="1"/>
          <p:nvPr/>
        </p:nvSpPr>
        <p:spPr>
          <a:xfrm>
            <a:off x="8220073" y="3752850"/>
            <a:ext cx="3962400"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a:t>
            </a:r>
            <a:r>
              <a:rPr kumimoji="1" lang="ja-JP" altLang="en-US" dirty="0" smtClean="0">
                <a:latin typeface="チェックポイント．（ピリオド）" panose="02000600000000000000" pitchFamily="50" charset="-128"/>
                <a:ea typeface="チェックポイント．（ピリオド）" panose="02000600000000000000" pitchFamily="50" charset="-128"/>
              </a:rPr>
              <a:t>カウントダウン</a:t>
            </a:r>
            <a:r>
              <a:rPr kumimoji="1" lang="ja-JP" altLang="en-US" dirty="0">
                <a:latin typeface="チェックポイント．（ピリオド）" panose="02000600000000000000" pitchFamily="50" charset="-128"/>
                <a:ea typeface="チェックポイント．（ピリオド）" panose="02000600000000000000" pitchFamily="50" charset="-128"/>
              </a:rPr>
              <a:t>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a:t>
            </a:r>
            <a:r>
              <a:rPr lang="ja-JP" altLang="en-US" dirty="0" smtClean="0">
                <a:latin typeface="チェックポイント．（ピリオド）" panose="02000600000000000000" pitchFamily="50" charset="-128"/>
                <a:ea typeface="チェックポイント．（ピリオド）" panose="02000600000000000000" pitchFamily="50" charset="-128"/>
              </a:rPr>
              <a:t>と</a:t>
            </a:r>
            <a:endParaRPr lang="en-US" altLang="ja-JP" dirty="0" smtClean="0">
              <a:latin typeface="チェックポイント．（ピリオド）" panose="02000600000000000000" pitchFamily="50" charset="-128"/>
              <a:ea typeface="チェックポイント．（ピリオド）" panose="02000600000000000000" pitchFamily="50" charset="-128"/>
            </a:endParaRPr>
          </a:p>
          <a:p>
            <a:r>
              <a:rPr lang="ja-JP" altLang="en-US" dirty="0" smtClean="0">
                <a:latin typeface="チェックポイント．（ピリオド）" panose="02000600000000000000" pitchFamily="50" charset="-128"/>
                <a:ea typeface="チェックポイント．（ピリオド）" panose="02000600000000000000" pitchFamily="50" charset="-128"/>
              </a:rPr>
              <a:t>カウントが減って</a:t>
            </a:r>
            <a:r>
              <a:rPr lang="ja-JP" altLang="en-US" dirty="0">
                <a:latin typeface="チェックポイント．（ピリオド）" panose="02000600000000000000" pitchFamily="50" charset="-128"/>
                <a:ea typeface="チェックポイント．（ピリオド）" panose="02000600000000000000" pitchFamily="50" charset="-128"/>
              </a:rPr>
              <a:t>いき０になる</a:t>
            </a:r>
            <a:r>
              <a:rPr lang="ja-JP" altLang="en-US" dirty="0" smtClean="0">
                <a:latin typeface="チェックポイント．（ピリオド）" panose="02000600000000000000" pitchFamily="50" charset="-128"/>
                <a:ea typeface="チェックポイント．（ピリオド）" panose="02000600000000000000" pitchFamily="50" charset="-128"/>
              </a:rPr>
              <a:t>と</a:t>
            </a:r>
            <a:endParaRPr lang="en-US" altLang="ja-JP" dirty="0" smtClean="0">
              <a:latin typeface="チェックポイント．（ピリオド）" panose="02000600000000000000" pitchFamily="50" charset="-128"/>
              <a:ea typeface="チェックポイント．（ピリオド）" panose="02000600000000000000" pitchFamily="50" charset="-128"/>
            </a:endParaRPr>
          </a:p>
          <a:p>
            <a:r>
              <a:rPr lang="ja-JP" altLang="en-US" dirty="0" smtClean="0">
                <a:latin typeface="チェックポイント．（ピリオド）" panose="02000600000000000000" pitchFamily="50" charset="-128"/>
                <a:ea typeface="チェックポイント．（ピリオド）" panose="02000600000000000000" pitchFamily="50" charset="-128"/>
              </a:rPr>
              <a:t>強大</a:t>
            </a:r>
            <a:r>
              <a:rPr lang="ja-JP" altLang="en-US" dirty="0">
                <a:latin typeface="チェックポイント．（ピリオド）" panose="02000600000000000000" pitchFamily="50" charset="-128"/>
                <a:ea typeface="チェックポイント．（ピリオド）" panose="02000600000000000000" pitchFamily="50" charset="-128"/>
              </a:rPr>
              <a:t>な惑星が襲い掛かってきます。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a16="http://schemas.microsoft.com/office/drawing/2014/main" xmlns="" id="{41DDEDAD-B76F-42FC-BD36-C4B4086365F3}"/>
              </a:ext>
            </a:extLst>
          </p:cNvPr>
          <p:cNvSpPr/>
          <p:nvPr/>
        </p:nvSpPr>
        <p:spPr>
          <a:xfrm>
            <a:off x="2627332" y="4259044"/>
            <a:ext cx="3449617" cy="123036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xmlns=""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xmlns="" id="{4588D88C-0F6C-4A95-9191-7AC444B35B14}"/>
              </a:ext>
            </a:extLst>
          </p:cNvPr>
          <p:cNvSpPr txBox="1"/>
          <p:nvPr/>
        </p:nvSpPr>
        <p:spPr>
          <a:xfrm>
            <a:off x="47624" y="5739290"/>
            <a:ext cx="12096750"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スペシャル技を装備したい場合は装備したい技のアイコンをクリックしてください。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物体 が含まれている画像&#10;&#10;自動的に生成された説明">
            <a:extLst>
              <a:ext uri="{FF2B5EF4-FFF2-40B4-BE49-F238E27FC236}">
                <a16:creationId xmlns:a16="http://schemas.microsoft.com/office/drawing/2014/main" xmlns="" id="{A8B95791-F64F-423D-B8A7-2C86F56DDB1D}"/>
              </a:ext>
            </a:extLst>
          </p:cNvPr>
          <p:cNvPicPr>
            <a:picLocks noChangeAspect="1"/>
          </p:cNvPicPr>
          <p:nvPr/>
        </p:nvPicPr>
        <p:blipFill rotWithShape="1">
          <a:blip r:embed="rId2">
            <a:extLst>
              <a:ext uri="{28A0092B-C50C-407E-A947-70E740481C1C}">
                <a14:useLocalDpi xmlns:a14="http://schemas.microsoft.com/office/drawing/2010/main" val="0"/>
              </a:ext>
            </a:extLst>
          </a:blip>
          <a:srcRect l="5462" t="13624" r="5042" b="3913"/>
          <a:stretch/>
        </p:blipFill>
        <p:spPr>
          <a:xfrm>
            <a:off x="36360" y="1042988"/>
            <a:ext cx="7541238" cy="4029074"/>
          </a:xfrm>
          <a:prstGeom prst="rect">
            <a:avLst/>
          </a:prstGeom>
        </p:spPr>
      </p:pic>
      <p:sp>
        <p:nvSpPr>
          <p:cNvPr id="6" name="テキスト ボックス 5">
            <a:extLst>
              <a:ext uri="{FF2B5EF4-FFF2-40B4-BE49-F238E27FC236}">
                <a16:creationId xmlns:a16="http://schemas.microsoft.com/office/drawing/2014/main" xmlns=""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EC8402AE-3480-4CC7-905A-0776A28352DA}"/>
              </a:ext>
            </a:extLst>
          </p:cNvPr>
          <p:cNvSpPr/>
          <p:nvPr/>
        </p:nvSpPr>
        <p:spPr>
          <a:xfrm>
            <a:off x="7788888" y="1666875"/>
            <a:ext cx="4206569" cy="1143000"/>
          </a:xfrm>
          <a:prstGeom prst="wedgeRectCallout">
            <a:avLst>
              <a:gd name="adj1" fmla="val -48099"/>
              <a:gd name="adj2" fmla="val -666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a16="http://schemas.microsoft.com/office/drawing/2014/main" xmlns="" id="{12F0A826-4C99-48A7-B36D-03DBE2118E07}"/>
              </a:ext>
            </a:extLst>
          </p:cNvPr>
          <p:cNvSpPr/>
          <p:nvPr/>
        </p:nvSpPr>
        <p:spPr>
          <a:xfrm>
            <a:off x="7577598" y="3057525"/>
            <a:ext cx="4629150" cy="1143000"/>
          </a:xfrm>
          <a:prstGeom prst="wedgeRectCallout">
            <a:avLst>
              <a:gd name="adj1" fmla="val -48617"/>
              <a:gd name="adj2" fmla="val -641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p>
        </p:txBody>
      </p:sp>
      <p:sp>
        <p:nvSpPr>
          <p:cNvPr id="9" name="吹き出し: 四角形 8">
            <a:extLst>
              <a:ext uri="{FF2B5EF4-FFF2-40B4-BE49-F238E27FC236}">
                <a16:creationId xmlns:a16="http://schemas.microsoft.com/office/drawing/2014/main" xmlns="" id="{B25F11CC-0810-44FB-85E5-6AFA2E713B6D}"/>
              </a:ext>
            </a:extLst>
          </p:cNvPr>
          <p:cNvSpPr/>
          <p:nvPr/>
        </p:nvSpPr>
        <p:spPr>
          <a:xfrm>
            <a:off x="1805447" y="5319712"/>
            <a:ext cx="5772151" cy="1143000"/>
          </a:xfrm>
          <a:prstGeom prst="wedgeRectCallout">
            <a:avLst>
              <a:gd name="adj1" fmla="val -13615"/>
              <a:gd name="adj2" fmla="val -741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a:t>
            </a:r>
            <a:endParaRPr lang="en-US" altLang="ja-JP" dirty="0" smtClean="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レベルアップ</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27664397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688</Words>
  <Application>Microsoft Office PowerPoint</Application>
  <PresentationFormat>ワイド画面</PresentationFormat>
  <Paragraphs>92</Paragraphs>
  <Slides>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後庵 穣</cp:lastModifiedBy>
  <cp:revision>47</cp:revision>
  <dcterms:created xsi:type="dcterms:W3CDTF">2019-05-24T01:32:43Z</dcterms:created>
  <dcterms:modified xsi:type="dcterms:W3CDTF">2019-07-21T11:27:57Z</dcterms:modified>
</cp:coreProperties>
</file>