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4660"/>
  </p:normalViewPr>
  <p:slideViewPr>
    <p:cSldViewPr snapToGrid="0">
      <p:cViewPr>
        <p:scale>
          <a:sx n="50" d="100"/>
          <a:sy n="50" d="100"/>
        </p:scale>
        <p:origin x="1212" y="1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17757-E664-4BB3-B78C-0CBDD076F206}" type="datetimeFigureOut">
              <a:rPr kumimoji="1" lang="ja-JP" altLang="en-US" smtClean="0"/>
              <a:t>2019/9/2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25F18-E9C8-4CF5-AEFE-8868BD40D51E}" type="slidenum">
              <a:rPr kumimoji="1" lang="ja-JP" altLang="en-US" smtClean="0"/>
              <a:t>‹#›</a:t>
            </a:fld>
            <a:endParaRPr kumimoji="1" lang="ja-JP" altLang="en-US"/>
          </a:p>
        </p:txBody>
      </p:sp>
    </p:spTree>
    <p:extLst>
      <p:ext uri="{BB962C8B-B14F-4D97-AF65-F5344CB8AC3E}">
        <p14:creationId xmlns:p14="http://schemas.microsoft.com/office/powerpoint/2010/main" val="27697626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2725F18-E9C8-4CF5-AEFE-8868BD40D51E}" type="slidenum">
              <a:rPr kumimoji="1" lang="ja-JP" altLang="en-US" smtClean="0"/>
              <a:t>9</a:t>
            </a:fld>
            <a:endParaRPr kumimoji="1" lang="ja-JP" altLang="en-US"/>
          </a:p>
        </p:txBody>
      </p:sp>
    </p:spTree>
    <p:extLst>
      <p:ext uri="{BB962C8B-B14F-4D97-AF65-F5344CB8AC3E}">
        <p14:creationId xmlns:p14="http://schemas.microsoft.com/office/powerpoint/2010/main" val="3542889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81660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37681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92757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42240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91255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22372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362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10938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67384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43091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40949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BA968-46FA-4915-82D5-53748CAAB103}" type="datetimeFigureOut">
              <a:rPr kumimoji="1" lang="ja-JP" altLang="en-US" smtClean="0"/>
              <a:t>2019/9/2</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89919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6.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8.png"/><Relationship Id="rId5" Type="http://schemas.openxmlformats.org/officeDocument/2006/relationships/image" Target="../media/image8.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7.png"/><Relationship Id="rId9" Type="http://schemas.openxmlformats.org/officeDocument/2006/relationships/image" Target="../media/image16.png"/><Relationship Id="rId1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3.png"/><Relationship Id="rId7" Type="http://schemas.openxmlformats.org/officeDocument/2006/relationships/image" Target="../media/image20.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35.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スクリーンショット が含まれている画像&#10;&#10;自動的に生成された説明">
            <a:extLst>
              <a:ext uri="{FF2B5EF4-FFF2-40B4-BE49-F238E27FC236}">
                <a16:creationId xmlns:a16="http://schemas.microsoft.com/office/drawing/2014/main" xmlns="" id="{48282D74-7C89-4D68-8F6E-D62AC9485402}"/>
              </a:ext>
            </a:extLst>
          </p:cNvPr>
          <p:cNvPicPr>
            <a:picLocks noChangeAspect="1"/>
          </p:cNvPicPr>
          <p:nvPr/>
        </p:nvPicPr>
        <p:blipFill rotWithShape="1">
          <a:blip r:embed="rId2">
            <a:extLst>
              <a:ext uri="{28A0092B-C50C-407E-A947-70E740481C1C}">
                <a14:useLocalDpi xmlns:a14="http://schemas.microsoft.com/office/drawing/2010/main" val="0"/>
              </a:ext>
            </a:extLst>
          </a:blip>
          <a:srcRect l="8124" t="49475" b="5421"/>
          <a:stretch/>
        </p:blipFill>
        <p:spPr>
          <a:xfrm>
            <a:off x="1145218" y="1811046"/>
            <a:ext cx="10413969" cy="3560212"/>
          </a:xfrm>
          <a:prstGeom prst="rect">
            <a:avLst/>
          </a:prstGeom>
        </p:spPr>
      </p:pic>
      <p:sp>
        <p:nvSpPr>
          <p:cNvPr id="22" name="四角形吹き出し 21"/>
          <p:cNvSpPr/>
          <p:nvPr/>
        </p:nvSpPr>
        <p:spPr>
          <a:xfrm>
            <a:off x="8143899" y="5595807"/>
            <a:ext cx="3938610" cy="1182293"/>
          </a:xfrm>
          <a:prstGeom prst="wedgeRectCallout">
            <a:avLst>
              <a:gd name="adj1" fmla="val 21325"/>
              <a:gd name="adj2" fmla="val -1270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倉庫</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クリックすると倉庫が開けます。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3" name="四角形吹き出し 22"/>
          <p:cNvSpPr/>
          <p:nvPr/>
        </p:nvSpPr>
        <p:spPr>
          <a:xfrm>
            <a:off x="147555" y="5595806"/>
            <a:ext cx="4181384" cy="1182293"/>
          </a:xfrm>
          <a:prstGeom prst="wedgeRectCallout">
            <a:avLst>
              <a:gd name="adj1" fmla="val -19425"/>
              <a:gd name="adj2" fmla="val -11309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研究所</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クリックすると研究所が開けます。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4" name="四角形吹き出し 23"/>
          <p:cNvSpPr/>
          <p:nvPr/>
        </p:nvSpPr>
        <p:spPr>
          <a:xfrm>
            <a:off x="4285013" y="5595808"/>
            <a:ext cx="3858886" cy="1182293"/>
          </a:xfrm>
          <a:prstGeom prst="wedgeRectCallout">
            <a:avLst>
              <a:gd name="adj1" fmla="val -21239"/>
              <a:gd name="adj2" fmla="val -15942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兵舎</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クリックすると兵舎が開けます。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5" name="テキスト ボックス 24"/>
          <p:cNvSpPr txBox="1"/>
          <p:nvPr/>
        </p:nvSpPr>
        <p:spPr>
          <a:xfrm>
            <a:off x="3232317" y="262169"/>
            <a:ext cx="5371106"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ヘルプ：育成画面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正方形/長方形 5">
            <a:extLst>
              <a:ext uri="{FF2B5EF4-FFF2-40B4-BE49-F238E27FC236}">
                <a16:creationId xmlns:a16="http://schemas.microsoft.com/office/drawing/2014/main" xmlns="" id="{E239D52D-8A0E-45C2-9D76-49681F4F3023}"/>
              </a:ext>
            </a:extLst>
          </p:cNvPr>
          <p:cNvSpPr/>
          <p:nvPr/>
        </p:nvSpPr>
        <p:spPr>
          <a:xfrm>
            <a:off x="1145218" y="2068497"/>
            <a:ext cx="1500328" cy="27254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xmlns="" id="{44B16076-58F3-411C-BA21-CC2F6BFDF2CA}"/>
              </a:ext>
            </a:extLst>
          </p:cNvPr>
          <p:cNvSpPr/>
          <p:nvPr/>
        </p:nvSpPr>
        <p:spPr>
          <a:xfrm>
            <a:off x="4386855" y="2602467"/>
            <a:ext cx="2173742" cy="1667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xmlns="" id="{48971A5D-F76B-4813-83D2-2D825B6A3202}"/>
              </a:ext>
            </a:extLst>
          </p:cNvPr>
          <p:cNvSpPr/>
          <p:nvPr/>
        </p:nvSpPr>
        <p:spPr>
          <a:xfrm>
            <a:off x="8309727" y="3089429"/>
            <a:ext cx="3249459" cy="15639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55460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546" y="4320144"/>
            <a:ext cx="1970314" cy="1957001"/>
          </a:xfrm>
          <a:prstGeom prst="rect">
            <a:avLst/>
          </a:prstGeom>
        </p:spPr>
      </p:pic>
      <p:sp>
        <p:nvSpPr>
          <p:cNvPr id="4" name="テキスト ボックス 3">
            <a:extLst>
              <a:ext uri="{FF2B5EF4-FFF2-40B4-BE49-F238E27FC236}">
                <a16:creationId xmlns:a16="http://schemas.microsoft.com/office/drawing/2014/main" xmlns="" id="{C41C563A-40AB-403A-8661-FE9944DE17B5}"/>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kumimoji="1" lang="ja-JP" altLang="en-US" sz="4800" dirty="0" smtClean="0">
                <a:latin typeface="チェックポイント．（ピリオド）" panose="02000600000000000000" pitchFamily="50" charset="-128"/>
                <a:ea typeface="チェックポイント．（ピリオド）" panose="02000600000000000000" pitchFamily="50" charset="-128"/>
              </a:rPr>
              <a:t>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5" name="テキスト ボックス 4">
            <a:extLst>
              <a:ext uri="{FF2B5EF4-FFF2-40B4-BE49-F238E27FC236}">
                <a16:creationId xmlns:a16="http://schemas.microsoft.com/office/drawing/2014/main" xmlns="" id="{4942987D-E9F9-4BC9-8090-7DA7D48916EF}"/>
              </a:ext>
            </a:extLst>
          </p:cNvPr>
          <p:cNvSpPr txBox="1"/>
          <p:nvPr/>
        </p:nvSpPr>
        <p:spPr>
          <a:xfrm>
            <a:off x="1519780" y="1128434"/>
            <a:ext cx="9350648" cy="523220"/>
          </a:xfrm>
          <a:prstGeom prst="rect">
            <a:avLst/>
          </a:prstGeom>
          <a:noFill/>
        </p:spPr>
        <p:txBody>
          <a:bodyPr wrap="square" rtlCol="0">
            <a:spAutoFit/>
          </a:bodyPr>
          <a:lstStyle/>
          <a:p>
            <a:r>
              <a:rPr kumimoji="1" lang="ja-JP" altLang="en-US" sz="2800" dirty="0">
                <a:latin typeface="チェックポイント．（ピリオド）" panose="02000600000000000000" pitchFamily="50" charset="-128"/>
                <a:ea typeface="チェックポイント．（ピリオド）" panose="02000600000000000000" pitchFamily="50" charset="-128"/>
              </a:rPr>
              <a:t>戦闘は基本的にマウスもしくは、キーボードで</a:t>
            </a:r>
            <a:r>
              <a:rPr lang="ja-JP" altLang="en-US" sz="2800" dirty="0">
                <a:latin typeface="チェックポイント．（ピリオド）" panose="02000600000000000000" pitchFamily="50" charset="-128"/>
                <a:ea typeface="チェックポイント．（ピリオド）" panose="02000600000000000000" pitchFamily="50" charset="-128"/>
              </a:rPr>
              <a:t>行います</a:t>
            </a:r>
            <a:r>
              <a:rPr kumimoji="1" lang="ja-JP" altLang="en-US" sz="2800" dirty="0">
                <a:latin typeface="チェックポイント．（ピリオド）" panose="02000600000000000000" pitchFamily="50" charset="-128"/>
                <a:ea typeface="チェックポイント．（ピリオド）" panose="02000600000000000000" pitchFamily="50" charset="-128"/>
              </a:rPr>
              <a:t>。</a:t>
            </a:r>
          </a:p>
        </p:txBody>
      </p:sp>
      <p:sp>
        <p:nvSpPr>
          <p:cNvPr id="40" name="テキスト ボックス 39">
            <a:extLst>
              <a:ext uri="{FF2B5EF4-FFF2-40B4-BE49-F238E27FC236}">
                <a16:creationId xmlns:a16="http://schemas.microsoft.com/office/drawing/2014/main" xmlns="" id="{F1EA6A6B-D4D0-463A-A599-CE219946A74B}"/>
              </a:ext>
            </a:extLst>
          </p:cNvPr>
          <p:cNvSpPr txBox="1"/>
          <p:nvPr/>
        </p:nvSpPr>
        <p:spPr>
          <a:xfrm>
            <a:off x="2182579" y="4006218"/>
            <a:ext cx="7826839" cy="2585323"/>
          </a:xfrm>
          <a:prstGeom prst="rect">
            <a:avLst/>
          </a:prstGeom>
          <a:noFill/>
        </p:spPr>
        <p:txBody>
          <a:bodyPr wrap="square" rtlCol="0">
            <a:spAutoFit/>
          </a:bodyPr>
          <a:lstStyle/>
          <a:p>
            <a:r>
              <a:rPr lang="en-US" altLang="ja-JP" dirty="0">
                <a:solidFill>
                  <a:srgbClr val="002060"/>
                </a:solidFill>
                <a:latin typeface="チェックポイント．（ピリオド）" panose="02000600000000000000" pitchFamily="50" charset="-128"/>
                <a:ea typeface="チェックポイント．（ピリオド）" panose="02000600000000000000" pitchFamily="50" charset="-128"/>
              </a:rPr>
              <a:t>Z</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002060"/>
                </a:solidFill>
                <a:latin typeface="チェックポイント．（ピリオド）" panose="02000600000000000000" pitchFamily="50" charset="-128"/>
                <a:ea typeface="チェックポイント．（ピリオド）" panose="02000600000000000000" pitchFamily="50" charset="-128"/>
              </a:rPr>
              <a:t>ミサイルボタン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002060"/>
                </a:solidFill>
                <a:latin typeface="チェックポイント．（ピリオド）" panose="02000600000000000000" pitchFamily="50" charset="-128"/>
                <a:ea typeface="チェックポイント．（ピリオド）" panose="02000600000000000000" pitchFamily="50" charset="-128"/>
              </a:rPr>
              <a:t>ミサイル</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X</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00B0F0"/>
                </a:solidFill>
                <a:latin typeface="チェックポイント．（ピリオド）" panose="02000600000000000000" pitchFamily="50" charset="-128"/>
                <a:ea typeface="チェックポイント．（ピリオド）" panose="02000600000000000000" pitchFamily="50" charset="-128"/>
              </a:rPr>
              <a:t>C</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00B050"/>
                </a:solidFill>
                <a:latin typeface="チェックポイント．（ピリオド）" panose="02000600000000000000" pitchFamily="50" charset="-128"/>
                <a:ea typeface="チェックポイント．（ピリオド）" panose="02000600000000000000" pitchFamily="50" charset="-128"/>
              </a:rPr>
              <a:t>V</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B</a:t>
            </a:r>
            <a:r>
              <a:rPr kumimoji="1" lang="ja-JP" altLang="en-US" dirty="0">
                <a:latin typeface="チェックポイント．（ピリオド）" panose="02000600000000000000" pitchFamily="50" charset="-128"/>
                <a:ea typeface="チェックポイント．（ピリオド）" panose="02000600000000000000" pitchFamily="50" charset="-128"/>
              </a:rPr>
              <a:t>を押すまたは、</a:t>
            </a:r>
            <a:r>
              <a:rPr kumimoji="1"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白</a:t>
            </a:r>
            <a:r>
              <a:rPr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白ポッド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p>
        </p:txBody>
      </p:sp>
      <p:grpSp>
        <p:nvGrpSpPr>
          <p:cNvPr id="12" name="グループ化 11"/>
          <p:cNvGrpSpPr/>
          <p:nvPr/>
        </p:nvGrpSpPr>
        <p:grpSpPr>
          <a:xfrm>
            <a:off x="2749940" y="2133504"/>
            <a:ext cx="6692115" cy="1685743"/>
            <a:chOff x="2749940" y="2133504"/>
            <a:chExt cx="6692115" cy="1685743"/>
          </a:xfrm>
        </p:grpSpPr>
        <p:grpSp>
          <p:nvGrpSpPr>
            <p:cNvPr id="2" name="グループ化 1"/>
            <p:cNvGrpSpPr/>
            <p:nvPr/>
          </p:nvGrpSpPr>
          <p:grpSpPr>
            <a:xfrm>
              <a:off x="2749940" y="2456159"/>
              <a:ext cx="6692115" cy="1363088"/>
              <a:chOff x="2749940" y="2456159"/>
              <a:chExt cx="6692115" cy="1363088"/>
            </a:xfrm>
          </p:grpSpPr>
          <p:grpSp>
            <p:nvGrpSpPr>
              <p:cNvPr id="22" name="グループ化 21">
                <a:extLst>
                  <a:ext uri="{FF2B5EF4-FFF2-40B4-BE49-F238E27FC236}">
                    <a16:creationId xmlns:a16="http://schemas.microsoft.com/office/drawing/2014/main" xmlns="" id="{2B78E3B8-6F86-4761-8FD3-82445D0604CC}"/>
                  </a:ext>
                </a:extLst>
              </p:cNvPr>
              <p:cNvGrpSpPr/>
              <p:nvPr/>
            </p:nvGrpSpPr>
            <p:grpSpPr>
              <a:xfrm>
                <a:off x="5652463" y="2509945"/>
                <a:ext cx="1085283" cy="1293448"/>
                <a:chOff x="3651813" y="1678331"/>
                <a:chExt cx="1140874" cy="1611706"/>
              </a:xfrm>
            </p:grpSpPr>
            <p:pic>
              <p:nvPicPr>
                <p:cNvPr id="38" name="図 37" descr="物体 が含まれている画像&#10;&#10;自動的に生成された説明">
                  <a:extLst>
                    <a:ext uri="{FF2B5EF4-FFF2-40B4-BE49-F238E27FC236}">
                      <a16:creationId xmlns:a16="http://schemas.microsoft.com/office/drawing/2014/main" xmlns="" id="{479B4DDF-7427-437E-87B7-7994E26E7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39" name="テキスト ボックス 38">
                  <a:extLst>
                    <a:ext uri="{FF2B5EF4-FFF2-40B4-BE49-F238E27FC236}">
                      <a16:creationId xmlns:a16="http://schemas.microsoft.com/office/drawing/2014/main" xmlns="" id="{9774E31A-0063-4CE0-A9A1-D45BBB05A9C8}"/>
                    </a:ext>
                  </a:extLst>
                </p:cNvPr>
                <p:cNvSpPr txBox="1"/>
                <p:nvPr/>
              </p:nvSpPr>
              <p:spPr>
                <a:xfrm>
                  <a:off x="3945705" y="2829829"/>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a16="http://schemas.microsoft.com/office/drawing/2014/main" xmlns="" id="{8CEB5C1D-B949-4327-B495-5272910D5F87}"/>
                  </a:ext>
                </a:extLst>
              </p:cNvPr>
              <p:cNvGrpSpPr/>
              <p:nvPr/>
            </p:nvGrpSpPr>
            <p:grpSpPr>
              <a:xfrm>
                <a:off x="4318790" y="2589585"/>
                <a:ext cx="1085283" cy="1213371"/>
                <a:chOff x="4889474" y="1678418"/>
                <a:chExt cx="1140874" cy="1511926"/>
              </a:xfrm>
            </p:grpSpPr>
            <p:pic>
              <p:nvPicPr>
                <p:cNvPr id="36" name="図 35" descr="物体 が含まれている画像&#10;&#10;自動的に生成された説明">
                  <a:extLst>
                    <a:ext uri="{FF2B5EF4-FFF2-40B4-BE49-F238E27FC236}">
                      <a16:creationId xmlns:a16="http://schemas.microsoft.com/office/drawing/2014/main" xmlns="" id="{FB1C4056-473E-4E06-A623-40D4081C4E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37" name="テキスト ボックス 36">
                  <a:extLst>
                    <a:ext uri="{FF2B5EF4-FFF2-40B4-BE49-F238E27FC236}">
                      <a16:creationId xmlns:a16="http://schemas.microsoft.com/office/drawing/2014/main" xmlns="" id="{A9417AE6-E050-4A1B-991F-46A51E57761E}"/>
                    </a:ext>
                  </a:extLst>
                </p:cNvPr>
                <p:cNvSpPr txBox="1"/>
                <p:nvPr/>
              </p:nvSpPr>
              <p:spPr>
                <a:xfrm>
                  <a:off x="5243682" y="2730136"/>
                  <a:ext cx="361951"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4" name="グループ化 23">
                <a:extLst>
                  <a:ext uri="{FF2B5EF4-FFF2-40B4-BE49-F238E27FC236}">
                    <a16:creationId xmlns:a16="http://schemas.microsoft.com/office/drawing/2014/main" xmlns="" id="{9400590E-D727-4D03-98FF-0ACD12EBC352}"/>
                  </a:ext>
                </a:extLst>
              </p:cNvPr>
              <p:cNvGrpSpPr/>
              <p:nvPr/>
            </p:nvGrpSpPr>
            <p:grpSpPr>
              <a:xfrm>
                <a:off x="7033071" y="2514975"/>
                <a:ext cx="1085284" cy="1271191"/>
                <a:chOff x="6122245" y="1669741"/>
                <a:chExt cx="1140875" cy="1583973"/>
              </a:xfrm>
            </p:grpSpPr>
            <p:pic>
              <p:nvPicPr>
                <p:cNvPr id="34" name="図 33" descr="物体, 腕時計 が含まれている画像&#10;&#10;自動的に生成された説明">
                  <a:extLst>
                    <a:ext uri="{FF2B5EF4-FFF2-40B4-BE49-F238E27FC236}">
                      <a16:creationId xmlns:a16="http://schemas.microsoft.com/office/drawing/2014/main" xmlns="" id="{734930D0-5E47-475F-948D-174F652567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35" name="テキスト ボックス 34">
                  <a:extLst>
                    <a:ext uri="{FF2B5EF4-FFF2-40B4-BE49-F238E27FC236}">
                      <a16:creationId xmlns:a16="http://schemas.microsoft.com/office/drawing/2014/main" xmlns="" id="{99360FF1-7996-43C2-A24E-1DB68F403FE0}"/>
                    </a:ext>
                  </a:extLst>
                </p:cNvPr>
                <p:cNvSpPr txBox="1"/>
                <p:nvPr/>
              </p:nvSpPr>
              <p:spPr>
                <a:xfrm>
                  <a:off x="6485460" y="2793506"/>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5" name="グループ化 24">
                <a:extLst>
                  <a:ext uri="{FF2B5EF4-FFF2-40B4-BE49-F238E27FC236}">
                    <a16:creationId xmlns:a16="http://schemas.microsoft.com/office/drawing/2014/main" xmlns="" id="{2DC9847F-77D2-4405-8121-1FE5585768EA}"/>
                  </a:ext>
                </a:extLst>
              </p:cNvPr>
              <p:cNvGrpSpPr/>
              <p:nvPr/>
            </p:nvGrpSpPr>
            <p:grpSpPr>
              <a:xfrm>
                <a:off x="8356771" y="2544952"/>
                <a:ext cx="1085284" cy="1241214"/>
                <a:chOff x="7236873" y="1678331"/>
                <a:chExt cx="1140875" cy="1546620"/>
              </a:xfrm>
            </p:grpSpPr>
            <p:pic>
              <p:nvPicPr>
                <p:cNvPr id="32" name="図 31" descr="物体 が含まれている画像&#10;&#10;自動的に生成された説明">
                  <a:extLst>
                    <a:ext uri="{FF2B5EF4-FFF2-40B4-BE49-F238E27FC236}">
                      <a16:creationId xmlns:a16="http://schemas.microsoft.com/office/drawing/2014/main" xmlns="" id="{275FE74A-218C-4A15-9492-6A63781312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33" name="テキスト ボックス 32">
                  <a:extLst>
                    <a:ext uri="{FF2B5EF4-FFF2-40B4-BE49-F238E27FC236}">
                      <a16:creationId xmlns:a16="http://schemas.microsoft.com/office/drawing/2014/main" xmlns="" id="{7FEA8835-C677-4EFC-9624-2596C7E0A572}"/>
                    </a:ext>
                  </a:extLst>
                </p:cNvPr>
                <p:cNvSpPr txBox="1"/>
                <p:nvPr/>
              </p:nvSpPr>
              <p:spPr>
                <a:xfrm>
                  <a:off x="7573962" y="2764743"/>
                  <a:ext cx="361950" cy="460208"/>
                </a:xfrm>
                <a:prstGeom prst="rect">
                  <a:avLst/>
                </a:prstGeom>
                <a:noFill/>
              </p:spPr>
              <p:txBody>
                <a:bodyPr wrap="square" rtlCol="0">
                  <a:spAutoFit/>
                </a:bodyPr>
                <a:lstStyle/>
                <a:p>
                  <a:pPr algn="ctr"/>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pic>
            <p:nvPicPr>
              <p:cNvPr id="11" name="図 10">
                <a:extLst>
                  <a:ext uri="{FF2B5EF4-FFF2-40B4-BE49-F238E27FC236}">
                    <a16:creationId xmlns:a16="http://schemas.microsoft.com/office/drawing/2014/main" xmlns="" id="{49264E83-2EAE-4079-9AD2-AC2D699F0D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8867647">
                <a:off x="2859744" y="2346355"/>
                <a:ext cx="1184910" cy="1404518"/>
              </a:xfrm>
              <a:prstGeom prst="rect">
                <a:avLst/>
              </a:prstGeom>
            </p:spPr>
          </p:pic>
          <p:sp>
            <p:nvSpPr>
              <p:cNvPr id="46" name="テキスト ボックス 45">
                <a:extLst>
                  <a:ext uri="{FF2B5EF4-FFF2-40B4-BE49-F238E27FC236}">
                    <a16:creationId xmlns:a16="http://schemas.microsoft.com/office/drawing/2014/main" xmlns="" id="{B4B7A388-F763-4A3C-B6C2-124C99BC6F42}"/>
                  </a:ext>
                </a:extLst>
              </p:cNvPr>
              <p:cNvSpPr txBox="1"/>
              <p:nvPr/>
            </p:nvSpPr>
            <p:spPr>
              <a:xfrm>
                <a:off x="2894060" y="3449915"/>
                <a:ext cx="1124874"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ミサイル</a:t>
                </a:r>
              </a:p>
            </p:txBody>
          </p:sp>
        </p:grpSp>
        <p:pic>
          <p:nvPicPr>
            <p:cNvPr id="3" name="図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57558" y="2158859"/>
              <a:ext cx="384066" cy="384066"/>
            </a:xfrm>
            <a:prstGeom prst="rect">
              <a:avLst/>
            </a:prstGeom>
          </p:spPr>
        </p:pic>
        <p:pic>
          <p:nvPicPr>
            <p:cNvPr id="6" name="図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12158" y="2151520"/>
              <a:ext cx="384066" cy="384066"/>
            </a:xfrm>
            <a:prstGeom prst="rect">
              <a:avLst/>
            </a:prstGeom>
          </p:spPr>
        </p:pic>
        <p:pic>
          <p:nvPicPr>
            <p:cNvPr id="8" name="図 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38835" y="2133504"/>
              <a:ext cx="384066" cy="384066"/>
            </a:xfrm>
            <a:prstGeom prst="rect">
              <a:avLst/>
            </a:prstGeom>
          </p:spPr>
        </p:pic>
        <p:pic>
          <p:nvPicPr>
            <p:cNvPr id="9" name="図 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639350" y="2150431"/>
              <a:ext cx="386244" cy="386244"/>
            </a:xfrm>
            <a:prstGeom prst="rect">
              <a:avLst/>
            </a:prstGeom>
          </p:spPr>
        </p:pic>
        <p:pic>
          <p:nvPicPr>
            <p:cNvPr id="10" name="図 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265788" y="2159287"/>
              <a:ext cx="383638" cy="383638"/>
            </a:xfrm>
            <a:prstGeom prst="rect">
              <a:avLst/>
            </a:prstGeom>
          </p:spPr>
        </p:pic>
      </p:grpSp>
      <p:pic>
        <p:nvPicPr>
          <p:cNvPr id="14" name="図 13"/>
          <p:cNvPicPr>
            <a:picLocks noChangeAspect="1"/>
          </p:cNvPicPr>
          <p:nvPr/>
        </p:nvPicPr>
        <p:blipFill rotWithShape="1">
          <a:blip r:embed="rId13" cstate="print">
            <a:extLst>
              <a:ext uri="{28A0092B-C50C-407E-A947-70E740481C1C}">
                <a14:useLocalDpi xmlns:a14="http://schemas.microsoft.com/office/drawing/2010/main" val="0"/>
              </a:ext>
            </a:extLst>
          </a:blip>
          <a:srcRect r="80072"/>
          <a:stretch/>
        </p:blipFill>
        <p:spPr>
          <a:xfrm>
            <a:off x="561128" y="3155950"/>
            <a:ext cx="1070331" cy="1074146"/>
          </a:xfrm>
          <a:prstGeom prst="rect">
            <a:avLst/>
          </a:prstGeom>
        </p:spPr>
      </p:pic>
      <p:pic>
        <p:nvPicPr>
          <p:cNvPr id="7" name="図 6"/>
          <p:cNvPicPr>
            <a:picLocks noChangeAspect="1"/>
          </p:cNvPicPr>
          <p:nvPr/>
        </p:nvPicPr>
        <p:blipFill rotWithShape="1">
          <a:blip r:embed="rId14">
            <a:extLst>
              <a:ext uri="{28A0092B-C50C-407E-A947-70E740481C1C}">
                <a14:useLocalDpi xmlns:a14="http://schemas.microsoft.com/office/drawing/2010/main" val="0"/>
              </a:ext>
            </a:extLst>
          </a:blip>
          <a:srcRect l="39918" r="55023"/>
          <a:stretch/>
        </p:blipFill>
        <p:spPr>
          <a:xfrm>
            <a:off x="1347819" y="2974064"/>
            <a:ext cx="616744" cy="609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0" name="図 29"/>
          <p:cNvPicPr>
            <a:picLocks noChangeAspect="1"/>
          </p:cNvPicPr>
          <p:nvPr/>
        </p:nvPicPr>
        <p:blipFill rotWithShape="1">
          <a:blip r:embed="rId13" cstate="print">
            <a:extLst>
              <a:ext uri="{28A0092B-C50C-407E-A947-70E740481C1C}">
                <a14:useLocalDpi xmlns:a14="http://schemas.microsoft.com/office/drawing/2010/main" val="0"/>
              </a:ext>
            </a:extLst>
          </a:blip>
          <a:srcRect r="80072"/>
          <a:stretch/>
        </p:blipFill>
        <p:spPr>
          <a:xfrm>
            <a:off x="560354" y="4761806"/>
            <a:ext cx="1070331" cy="1074146"/>
          </a:xfrm>
          <a:prstGeom prst="rect">
            <a:avLst/>
          </a:prstGeom>
        </p:spPr>
      </p:pic>
      <p:pic>
        <p:nvPicPr>
          <p:cNvPr id="13" name="図 12"/>
          <p:cNvPicPr>
            <a:picLocks noChangeAspect="1"/>
          </p:cNvPicPr>
          <p:nvPr/>
        </p:nvPicPr>
        <p:blipFill rotWithShape="1">
          <a:blip r:embed="rId15">
            <a:extLst>
              <a:ext uri="{28A0092B-C50C-407E-A947-70E740481C1C}">
                <a14:useLocalDpi xmlns:a14="http://schemas.microsoft.com/office/drawing/2010/main" val="0"/>
              </a:ext>
            </a:extLst>
          </a:blip>
          <a:srcRect l="39935" r="55000"/>
          <a:stretch/>
        </p:blipFill>
        <p:spPr>
          <a:xfrm>
            <a:off x="1347045" y="4579920"/>
            <a:ext cx="617518" cy="609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322164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xmlns="" id="{EE855DBA-71F3-4B0A-AD5F-4DC4FD57AF5C}"/>
              </a:ext>
            </a:extLst>
          </p:cNvPr>
          <p:cNvPicPr>
            <a:picLocks noChangeAspect="1"/>
          </p:cNvPicPr>
          <p:nvPr/>
        </p:nvPicPr>
        <p:blipFill rotWithShape="1">
          <a:blip r:embed="rId2"/>
          <a:srcRect t="4381"/>
          <a:stretch/>
        </p:blipFill>
        <p:spPr>
          <a:xfrm>
            <a:off x="1743466" y="1015322"/>
            <a:ext cx="8705067" cy="4827355"/>
          </a:xfrm>
          <a:prstGeom prst="rect">
            <a:avLst/>
          </a:prstGeom>
        </p:spPr>
      </p:pic>
      <p:sp>
        <p:nvSpPr>
          <p:cNvPr id="17" name="楕円 16">
            <a:extLst>
              <a:ext uri="{FF2B5EF4-FFF2-40B4-BE49-F238E27FC236}">
                <a16:creationId xmlns:a16="http://schemas.microsoft.com/office/drawing/2014/main" xmlns="" id="{787DCF27-FE5D-4F5F-93D9-6E5E3F66733B}"/>
              </a:ext>
            </a:extLst>
          </p:cNvPr>
          <p:cNvSpPr/>
          <p:nvPr/>
        </p:nvSpPr>
        <p:spPr>
          <a:xfrm>
            <a:off x="7666493" y="2482941"/>
            <a:ext cx="1857115" cy="18921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xmlns="" id="{3833953A-B36A-4C17-AEC3-8ED45F7CC897}"/>
              </a:ext>
            </a:extLst>
          </p:cNvPr>
          <p:cNvSpPr/>
          <p:nvPr/>
        </p:nvSpPr>
        <p:spPr>
          <a:xfrm>
            <a:off x="1722752" y="1015322"/>
            <a:ext cx="1804219" cy="15041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xmlns="" id="{0A0216B0-C84D-4309-9EC4-75086643960C}"/>
              </a:ext>
            </a:extLst>
          </p:cNvPr>
          <p:cNvSpPr/>
          <p:nvPr/>
        </p:nvSpPr>
        <p:spPr>
          <a:xfrm>
            <a:off x="5440772" y="1243046"/>
            <a:ext cx="1127979" cy="5803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xmlns="" id="{EAC81C78-DEAA-491D-B85A-42AB767010AE}"/>
              </a:ext>
            </a:extLst>
          </p:cNvPr>
          <p:cNvSpPr/>
          <p:nvPr/>
        </p:nvSpPr>
        <p:spPr>
          <a:xfrm>
            <a:off x="4134721" y="4745457"/>
            <a:ext cx="5388887" cy="10775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xmlns="" id="{B35D99F0-6DC1-4BC2-88F1-81631344B7F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a16="http://schemas.microsoft.com/office/drawing/2014/main" xmlns="" id="{BA75D2B1-3296-4A6C-97CF-CD76A284141D}"/>
              </a:ext>
            </a:extLst>
          </p:cNvPr>
          <p:cNvSpPr/>
          <p:nvPr/>
        </p:nvSpPr>
        <p:spPr>
          <a:xfrm>
            <a:off x="9433863" y="2324161"/>
            <a:ext cx="1117106" cy="390618"/>
          </a:xfrm>
          <a:prstGeom prst="wedgeRectCallout">
            <a:avLst>
              <a:gd name="adj1" fmla="val -54031"/>
              <a:gd name="adj2" fmla="val 9197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味方惑星</a:t>
            </a:r>
          </a:p>
        </p:txBody>
      </p:sp>
      <p:sp>
        <p:nvSpPr>
          <p:cNvPr id="8" name="吹き出し: 四角形 7">
            <a:extLst>
              <a:ext uri="{FF2B5EF4-FFF2-40B4-BE49-F238E27FC236}">
                <a16:creationId xmlns:a16="http://schemas.microsoft.com/office/drawing/2014/main" xmlns="" id="{88AD402C-D557-4604-82F7-689D61968750}"/>
              </a:ext>
            </a:extLst>
          </p:cNvPr>
          <p:cNvSpPr/>
          <p:nvPr/>
        </p:nvSpPr>
        <p:spPr>
          <a:xfrm>
            <a:off x="1551653" y="3071674"/>
            <a:ext cx="1075679" cy="463119"/>
          </a:xfrm>
          <a:prstGeom prst="wedgeRectCallout">
            <a:avLst>
              <a:gd name="adj1" fmla="val 60139"/>
              <a:gd name="adj2" fmla="val 8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敵</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惑星</a:t>
            </a:r>
          </a:p>
        </p:txBody>
      </p:sp>
      <p:sp>
        <p:nvSpPr>
          <p:cNvPr id="9" name="吹き出し: 四角形 8">
            <a:extLst>
              <a:ext uri="{FF2B5EF4-FFF2-40B4-BE49-F238E27FC236}">
                <a16:creationId xmlns:a16="http://schemas.microsoft.com/office/drawing/2014/main" xmlns="" id="{BF8E2C7C-205C-42CA-B382-A5D5630D39B2}"/>
              </a:ext>
            </a:extLst>
          </p:cNvPr>
          <p:cNvSpPr/>
          <p:nvPr/>
        </p:nvSpPr>
        <p:spPr>
          <a:xfrm>
            <a:off x="667787" y="463118"/>
            <a:ext cx="1075679" cy="470816"/>
          </a:xfrm>
          <a:prstGeom prst="wedgeRectCallout">
            <a:avLst>
              <a:gd name="adj1" fmla="val 37467"/>
              <a:gd name="adj2" fmla="val 7513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三竦み</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0" name="吹き出し: 四角形 9">
            <a:extLst>
              <a:ext uri="{FF2B5EF4-FFF2-40B4-BE49-F238E27FC236}">
                <a16:creationId xmlns:a16="http://schemas.microsoft.com/office/drawing/2014/main" xmlns="" id="{1E8E5AAD-2EFF-40AE-87B5-A62E3863DB06}"/>
              </a:ext>
            </a:extLst>
          </p:cNvPr>
          <p:cNvSpPr/>
          <p:nvPr/>
        </p:nvSpPr>
        <p:spPr>
          <a:xfrm>
            <a:off x="6885575" y="5885255"/>
            <a:ext cx="5108433" cy="889259"/>
          </a:xfrm>
          <a:prstGeom prst="wedgeRectCallout">
            <a:avLst>
              <a:gd name="adj1" fmla="val 2804"/>
              <a:gd name="adj2" fmla="val -864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ミサイルやポッドを出撃させるためのボタン</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ボタンをクリック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、もしくは対応するキーを</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入力する</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と出撃させる</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ことができます</a:t>
            </a:r>
          </a:p>
        </p:txBody>
      </p:sp>
      <p:sp>
        <p:nvSpPr>
          <p:cNvPr id="11" name="吹き出し: 四角形 10">
            <a:extLst>
              <a:ext uri="{FF2B5EF4-FFF2-40B4-BE49-F238E27FC236}">
                <a16:creationId xmlns:a16="http://schemas.microsoft.com/office/drawing/2014/main" xmlns="" id="{0876C132-70D4-4EE9-A059-2EE9BBCFA5AC}"/>
              </a:ext>
            </a:extLst>
          </p:cNvPr>
          <p:cNvSpPr/>
          <p:nvPr/>
        </p:nvSpPr>
        <p:spPr>
          <a:xfrm>
            <a:off x="6760564" y="1330956"/>
            <a:ext cx="1555072" cy="431430"/>
          </a:xfrm>
          <a:prstGeom prst="wedgeRectCallout">
            <a:avLst>
              <a:gd name="adj1" fmla="val -59561"/>
              <a:gd name="adj2" fmla="val 1173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戦闘終了時間</a:t>
            </a:r>
          </a:p>
        </p:txBody>
      </p:sp>
      <p:sp>
        <p:nvSpPr>
          <p:cNvPr id="12" name="吹き出し: 四角形 11">
            <a:extLst>
              <a:ext uri="{FF2B5EF4-FFF2-40B4-BE49-F238E27FC236}">
                <a16:creationId xmlns:a16="http://schemas.microsoft.com/office/drawing/2014/main" xmlns="" id="{30266963-E240-4012-99DE-6906E5DDC8E7}"/>
              </a:ext>
            </a:extLst>
          </p:cNvPr>
          <p:cNvSpPr/>
          <p:nvPr/>
        </p:nvSpPr>
        <p:spPr>
          <a:xfrm>
            <a:off x="9433863" y="3952403"/>
            <a:ext cx="2560145" cy="773389"/>
          </a:xfrm>
          <a:prstGeom prst="wedgeRectCallout">
            <a:avLst>
              <a:gd name="adj1" fmla="val -116088"/>
              <a:gd name="adj2" fmla="val 1625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レーン</a:t>
            </a:r>
            <a:endParaRPr kumimoji="1" lang="en-US" altLang="ja-JP" sz="16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レーンはマウスもしくは</a:t>
            </a:r>
            <a:endParaRPr lang="en-US" altLang="ja-JP" sz="16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方向キー</a:t>
            </a:r>
            <a:r>
              <a:rPr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で選択できます</a:t>
            </a:r>
            <a:endPar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a16="http://schemas.microsoft.com/office/drawing/2014/main" xmlns="" id="{C5B52C5E-840D-45E5-8E3C-3E2AD99D4E85}"/>
              </a:ext>
            </a:extLst>
          </p:cNvPr>
          <p:cNvSpPr/>
          <p:nvPr/>
        </p:nvSpPr>
        <p:spPr>
          <a:xfrm>
            <a:off x="4502457" y="2265319"/>
            <a:ext cx="3187083" cy="2308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xmlns="" id="{85B86C3D-1D0B-4CA9-A09E-F9104FAC8E9A}"/>
              </a:ext>
            </a:extLst>
          </p:cNvPr>
          <p:cNvSpPr/>
          <p:nvPr/>
        </p:nvSpPr>
        <p:spPr>
          <a:xfrm>
            <a:off x="3097763" y="4161453"/>
            <a:ext cx="989045" cy="1492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L 字 2">
            <a:extLst>
              <a:ext uri="{FF2B5EF4-FFF2-40B4-BE49-F238E27FC236}">
                <a16:creationId xmlns:a16="http://schemas.microsoft.com/office/drawing/2014/main" xmlns="" id="{CA56987B-B7BB-455B-A3DC-57F7BCD43222}"/>
              </a:ext>
            </a:extLst>
          </p:cNvPr>
          <p:cNvSpPr/>
          <p:nvPr/>
        </p:nvSpPr>
        <p:spPr>
          <a:xfrm>
            <a:off x="1743464" y="4108420"/>
            <a:ext cx="1783507" cy="1734257"/>
          </a:xfrm>
          <a:prstGeom prst="corner">
            <a:avLst>
              <a:gd name="adj1" fmla="val 84433"/>
              <a:gd name="adj2" fmla="val 68293"/>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a16="http://schemas.microsoft.com/office/drawing/2014/main" xmlns="" id="{D2673875-651C-40E4-8256-1F77677989CB}"/>
              </a:ext>
            </a:extLst>
          </p:cNvPr>
          <p:cNvSpPr/>
          <p:nvPr/>
        </p:nvSpPr>
        <p:spPr>
          <a:xfrm>
            <a:off x="916790" y="3730057"/>
            <a:ext cx="1075679" cy="334691"/>
          </a:xfrm>
          <a:prstGeom prst="wedgeRectCallout">
            <a:avLst>
              <a:gd name="adj1" fmla="val 148442"/>
              <a:gd name="adj2" fmla="val 716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惑星</a:t>
            </a:r>
            <a:r>
              <a:rPr kumimoji="1" lang="en-US" altLang="ja-JP" sz="1600" dirty="0">
                <a:solidFill>
                  <a:schemeClr val="tx1"/>
                </a:solidFill>
                <a:latin typeface="チェックポイント．（ピリオド）" panose="02000600000000000000" pitchFamily="50" charset="-128"/>
                <a:ea typeface="チェックポイント．（ピリオド）" panose="02000600000000000000" pitchFamily="50" charset="-128"/>
              </a:rPr>
              <a:t>HP</a:t>
            </a:r>
            <a:endPar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0" name="吹き出し: 四角形 19">
            <a:extLst>
              <a:ext uri="{FF2B5EF4-FFF2-40B4-BE49-F238E27FC236}">
                <a16:creationId xmlns:a16="http://schemas.microsoft.com/office/drawing/2014/main" xmlns="" id="{F0A11592-BD25-49D2-8C1D-7500E79B7ADA}"/>
              </a:ext>
            </a:extLst>
          </p:cNvPr>
          <p:cNvSpPr/>
          <p:nvPr/>
        </p:nvSpPr>
        <p:spPr>
          <a:xfrm>
            <a:off x="118752" y="5895710"/>
            <a:ext cx="4275185" cy="878804"/>
          </a:xfrm>
          <a:prstGeom prst="wedgeRectCallout">
            <a:avLst>
              <a:gd name="adj1" fmla="val -5111"/>
              <a:gd name="adj2" fmla="val -6860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各ポッドの残り住民数</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を確認できます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ポッドを</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一機放つと</a:t>
            </a:r>
            <a:r>
              <a:rPr kumimoji="1"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100</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人</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減ります</a:t>
            </a:r>
          </a:p>
        </p:txBody>
      </p:sp>
    </p:spTree>
    <p:extLst>
      <p:ext uri="{BB962C8B-B14F-4D97-AF65-F5344CB8AC3E}">
        <p14:creationId xmlns:p14="http://schemas.microsoft.com/office/powerpoint/2010/main" val="1975795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xmlns="" id="{83D9254C-066B-4A30-984B-189E5281BB91}"/>
              </a:ext>
            </a:extLst>
          </p:cNvPr>
          <p:cNvSpPr txBox="1"/>
          <p:nvPr/>
        </p:nvSpPr>
        <p:spPr>
          <a:xfrm>
            <a:off x="2484827"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ヘルプ：戦闘デメリット</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a16="http://schemas.microsoft.com/office/drawing/2014/main" xmlns="" id="{A3B678AB-5F6D-47A2-AC3D-C9904D8B3FE5}"/>
              </a:ext>
            </a:extLst>
          </p:cNvPr>
          <p:cNvSpPr txBox="1"/>
          <p:nvPr/>
        </p:nvSpPr>
        <p:spPr>
          <a:xfrm>
            <a:off x="1963886" y="1187017"/>
            <a:ext cx="7979218" cy="584775"/>
          </a:xfrm>
          <a:prstGeom prst="rect">
            <a:avLst/>
          </a:prstGeom>
          <a:noFill/>
        </p:spPr>
        <p:txBody>
          <a:bodyPr wrap="square" rtlCol="0">
            <a:spAutoFit/>
          </a:bodyPr>
          <a:lstStyle/>
          <a:p>
            <a:pPr algn="ctr"/>
            <a:r>
              <a:rPr kumimoji="1" lang="ja-JP" altLang="en-US" sz="3200" dirty="0">
                <a:highlight>
                  <a:srgbClr val="00FF00"/>
                </a:highlight>
                <a:latin typeface="チェックポイント．（ピリオド）" panose="02000600000000000000" pitchFamily="50" charset="-128"/>
                <a:ea typeface="チェックポイント．（ピリオド）" panose="02000600000000000000" pitchFamily="50" charset="-128"/>
              </a:rPr>
              <a:t>戦闘中のデメリットが発生する条件</a:t>
            </a:r>
          </a:p>
        </p:txBody>
      </p:sp>
      <p:sp>
        <p:nvSpPr>
          <p:cNvPr id="8" name="テキスト ボックス 7">
            <a:extLst>
              <a:ext uri="{FF2B5EF4-FFF2-40B4-BE49-F238E27FC236}">
                <a16:creationId xmlns:a16="http://schemas.microsoft.com/office/drawing/2014/main" xmlns="" id="{81F92070-255F-4692-ABB1-F5486542D8FF}"/>
              </a:ext>
            </a:extLst>
          </p:cNvPr>
          <p:cNvSpPr txBox="1"/>
          <p:nvPr/>
        </p:nvSpPr>
        <p:spPr>
          <a:xfrm>
            <a:off x="938916" y="2258481"/>
            <a:ext cx="10029155" cy="1477328"/>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戦闘中同じレーンでポッドやミサイルを打ち続けると、レーンが徐々に</a:t>
            </a:r>
            <a:r>
              <a:rPr lang="ja-JP" altLang="en-US" dirty="0">
                <a:latin typeface="チェックポイント．（ピリオド）" panose="02000600000000000000" pitchFamily="50" charset="-128"/>
                <a:ea typeface="チェックポイント．（ピリオド）" panose="02000600000000000000" pitchFamily="50" charset="-128"/>
              </a:rPr>
              <a:t>赤色に染まっていきます。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赤色になっていくにつれて住民がオーバーワークになり</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ポッドにコスモパワーを十分に補給できなく</a:t>
            </a:r>
            <a:r>
              <a:rPr lang="ja-JP" altLang="en-US" dirty="0">
                <a:latin typeface="チェックポイント．（ピリオド）" panose="02000600000000000000" pitchFamily="50" charset="-128"/>
                <a:ea typeface="チェックポイント．（ピリオド）" panose="02000600000000000000" pitchFamily="50" charset="-128"/>
              </a:rPr>
              <a:t>なって</a:t>
            </a:r>
            <a:r>
              <a:rPr kumimoji="1" lang="ja-JP" altLang="en-US" dirty="0">
                <a:latin typeface="チェックポイント．（ピリオド）" panose="02000600000000000000" pitchFamily="50" charset="-128"/>
                <a:ea typeface="チェックポイント．（ピリオド）" panose="02000600000000000000" pitchFamily="50" charset="-128"/>
              </a:rPr>
              <a:t>、</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ポッドの耐久力が下がってしまい、</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受けるダメージが増えます</a:t>
            </a:r>
            <a:r>
              <a:rPr kumimoji="1" lang="ja-JP" altLang="en-US" dirty="0">
                <a:latin typeface="チェックポイント．（ピリオド）" panose="02000600000000000000" pitchFamily="50" charset="-128"/>
                <a:ea typeface="チェックポイント．（ピリオド）" panose="02000600000000000000" pitchFamily="50" charset="-128"/>
              </a:rPr>
              <a:t>。</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p>
        </p:txBody>
      </p:sp>
      <p:sp>
        <p:nvSpPr>
          <p:cNvPr id="10" name="テキスト ボックス 9">
            <a:extLst>
              <a:ext uri="{FF2B5EF4-FFF2-40B4-BE49-F238E27FC236}">
                <a16:creationId xmlns:a16="http://schemas.microsoft.com/office/drawing/2014/main" xmlns="" id="{946FF0DF-B758-41C2-85D3-67DA048E99B2}"/>
              </a:ext>
            </a:extLst>
          </p:cNvPr>
          <p:cNvSpPr txBox="1"/>
          <p:nvPr/>
        </p:nvSpPr>
        <p:spPr>
          <a:xfrm>
            <a:off x="1992573" y="3998200"/>
            <a:ext cx="7921840" cy="923330"/>
          </a:xfrm>
          <a:prstGeom prst="rect">
            <a:avLst/>
          </a:prstGeom>
          <a:noFill/>
        </p:spPr>
        <p:txBody>
          <a:bodyPr wrap="square" rtlCol="0">
            <a:spAutoFit/>
          </a:bodyP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レーンが赤色から色をもとに戻す方法</a:t>
            </a:r>
          </a:p>
          <a:p>
            <a:pPr algn="ctr"/>
            <a:endParaRPr kumimoji="1" lang="en-US" altLang="ja-JP" dirty="0">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latin typeface="チェックポイント．（ピリオド）" panose="02000600000000000000" pitchFamily="50" charset="-128"/>
                <a:ea typeface="チェックポイント．（ピリオド）" panose="02000600000000000000" pitchFamily="50" charset="-128"/>
              </a:rPr>
              <a:t>一定数ほかのレーンでポッドを出撃させることにより回復していきます。</a:t>
            </a:r>
          </a:p>
        </p:txBody>
      </p:sp>
    </p:spTree>
    <p:extLst>
      <p:ext uri="{BB962C8B-B14F-4D97-AF65-F5344CB8AC3E}">
        <p14:creationId xmlns:p14="http://schemas.microsoft.com/office/powerpoint/2010/main" val="3804024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83D9254C-066B-4A30-984B-189E5281BB91}"/>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スペシャル技</a:t>
            </a:r>
          </a:p>
        </p:txBody>
      </p:sp>
      <p:sp>
        <p:nvSpPr>
          <p:cNvPr id="5" name="テキスト ボックス 4"/>
          <p:cNvSpPr txBox="1"/>
          <p:nvPr/>
        </p:nvSpPr>
        <p:spPr>
          <a:xfrm>
            <a:off x="1768885" y="1163338"/>
            <a:ext cx="8654226" cy="738664"/>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スペシャル技は、戦闘中に一度だけ発動することが可能です。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endParaRPr lang="en-US" altLang="ja-JP"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428" y="2184700"/>
            <a:ext cx="1363121" cy="908747"/>
          </a:xfrm>
          <a:prstGeom prst="rect">
            <a:avLst/>
          </a:prstGeom>
        </p:spPr>
      </p:pic>
      <p:sp>
        <p:nvSpPr>
          <p:cNvPr id="7" name="テキスト ボックス 6"/>
          <p:cNvSpPr txBox="1"/>
          <p:nvPr/>
        </p:nvSpPr>
        <p:spPr>
          <a:xfrm>
            <a:off x="2627330" y="2301847"/>
            <a:ext cx="8650269" cy="707886"/>
          </a:xfrm>
          <a:prstGeom prst="rect">
            <a:avLst/>
          </a:prstGeom>
          <a:noFill/>
        </p:spPr>
        <p:txBody>
          <a:bodyPr wrap="square" rtlCol="0">
            <a:spAutoFit/>
          </a:bodyPr>
          <a:lstStyle/>
          <a:p>
            <a:r>
              <a:rPr kumimoji="1" lang="ja-JP" altLang="en-US" sz="2000" dirty="0">
                <a:latin typeface="チェックポイント．（ピリオド）" panose="02000600000000000000" pitchFamily="50" charset="-128"/>
                <a:ea typeface="チェックポイント．（ピリオド）" panose="02000600000000000000" pitchFamily="50" charset="-128"/>
              </a:rPr>
              <a:t>戦闘中にこのボタンをクリックするか</a:t>
            </a:r>
            <a:endParaRPr kumimoji="1" lang="en-US" altLang="ja-JP" sz="2000" dirty="0">
              <a:latin typeface="チェックポイント．（ピリオド）" panose="02000600000000000000" pitchFamily="50" charset="-128"/>
              <a:ea typeface="チェックポイント．（ピリオド）" panose="02000600000000000000" pitchFamily="50" charset="-128"/>
            </a:endParaRPr>
          </a:p>
          <a:p>
            <a:r>
              <a:rPr lang="ja-JP" altLang="en-US" sz="2000" dirty="0">
                <a:latin typeface="チェックポイント．（ピリオド）" panose="02000600000000000000" pitchFamily="50" charset="-128"/>
                <a:ea typeface="チェックポイント．（ピリオド）" panose="02000600000000000000" pitchFamily="50" charset="-128"/>
              </a:rPr>
              <a:t>もしくは</a:t>
            </a:r>
            <a:r>
              <a:rPr lang="en-US" altLang="ja-JP" sz="2000" dirty="0">
                <a:solidFill>
                  <a:srgbClr val="FF0000"/>
                </a:solidFill>
                <a:latin typeface="チェックポイント．（ピリオド）" panose="02000600000000000000" pitchFamily="50" charset="-128"/>
                <a:ea typeface="チェックポイント．（ピリオド）" panose="02000600000000000000" pitchFamily="50" charset="-128"/>
              </a:rPr>
              <a:t>Enter</a:t>
            </a:r>
            <a:r>
              <a:rPr lang="ja-JP" altLang="en-US" sz="2000" dirty="0">
                <a:latin typeface="チェックポイント．（ピリオド）" panose="02000600000000000000" pitchFamily="50" charset="-128"/>
                <a:ea typeface="チェックポイント．（ピリオド）" panose="02000600000000000000" pitchFamily="50" charset="-128"/>
              </a:rPr>
              <a:t>キーを押すことでスペシャル技を発動することが可能です。</a:t>
            </a:r>
            <a:endParaRPr kumimoji="1" lang="ja-JP" altLang="en-US" sz="2000" dirty="0">
              <a:latin typeface="チェックポイント．（ピリオド）" panose="02000600000000000000" pitchFamily="50" charset="-128"/>
              <a:ea typeface="チェックポイント．（ピリオド）" panose="02000600000000000000" pitchFamily="50" charset="-128"/>
            </a:endParaRPr>
          </a:p>
        </p:txBody>
      </p:sp>
      <p:sp>
        <p:nvSpPr>
          <p:cNvPr id="8" name="テキスト ボックス 7"/>
          <p:cNvSpPr txBox="1"/>
          <p:nvPr/>
        </p:nvSpPr>
        <p:spPr>
          <a:xfrm>
            <a:off x="423417" y="5176685"/>
            <a:ext cx="10573135" cy="1200329"/>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スペシャル技は</a:t>
            </a:r>
            <a:r>
              <a:rPr kumimoji="1" lang="en-US" altLang="ja-JP" sz="2400" dirty="0">
                <a:latin typeface="チェックポイント．（ピリオド）" panose="02000600000000000000" pitchFamily="50" charset="-128"/>
                <a:ea typeface="チェックポイント．（ピリオド）" panose="02000600000000000000" pitchFamily="50" charset="-128"/>
              </a:rPr>
              <a:t>5</a:t>
            </a:r>
            <a:r>
              <a:rPr kumimoji="1" lang="ja-JP" altLang="en-US" sz="2400" dirty="0">
                <a:latin typeface="チェックポイント．（ピリオド）" panose="02000600000000000000" pitchFamily="50" charset="-128"/>
                <a:ea typeface="チェックポイント．（ピリオド）" panose="02000600000000000000" pitchFamily="50" charset="-128"/>
              </a:rPr>
              <a:t>種類あり、敵を捕食することで獲得することができます。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r>
              <a:rPr kumimoji="1" lang="ja-JP" altLang="en-US" sz="2400" dirty="0">
                <a:latin typeface="チェックポイント．（ピリオド）" panose="02000600000000000000" pitchFamily="50" charset="-128"/>
                <a:ea typeface="チェックポイント．（ピリオド）" panose="02000600000000000000" pitchFamily="50" charset="-128"/>
              </a:rPr>
              <a:t>惑星ごとに獲得できるスペシャル技が違うので</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r>
              <a:rPr kumimoji="1" lang="ja-JP" altLang="en-US" sz="2400" dirty="0">
                <a:latin typeface="チェックポイント．（ピリオド）" panose="02000600000000000000" pitchFamily="50" charset="-128"/>
                <a:ea typeface="チェックポイント．（ピリオド）" panose="02000600000000000000" pitchFamily="50" charset="-128"/>
              </a:rPr>
              <a:t>自分に合ったスペシャル技を獲得してください。</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5527" y="3852993"/>
            <a:ext cx="1043196" cy="1043196"/>
          </a:xfrm>
          <a:prstGeom prst="rect">
            <a:avLst/>
          </a:prstGeom>
        </p:spPr>
      </p:pic>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8430" y="3890394"/>
            <a:ext cx="968394" cy="968394"/>
          </a:xfrm>
          <a:prstGeom prst="rect">
            <a:avLst/>
          </a:prstGeom>
        </p:spPr>
      </p:pic>
      <p:pic>
        <p:nvPicPr>
          <p:cNvPr id="11" name="図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92942" y="3840205"/>
            <a:ext cx="1068779" cy="1068779"/>
          </a:xfrm>
          <a:prstGeom prst="rect">
            <a:avLst/>
          </a:prstGeom>
        </p:spPr>
      </p:pic>
      <p:pic>
        <p:nvPicPr>
          <p:cNvPr id="12" name="図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96248" y="3828198"/>
            <a:ext cx="1017655" cy="1092787"/>
          </a:xfrm>
          <a:prstGeom prst="rect">
            <a:avLst/>
          </a:prstGeom>
        </p:spPr>
      </p:pic>
      <p:pic>
        <p:nvPicPr>
          <p:cNvPr id="13" name="図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36023" y="3870293"/>
            <a:ext cx="1008601" cy="1008601"/>
          </a:xfrm>
          <a:prstGeom prst="rect">
            <a:avLst/>
          </a:prstGeom>
        </p:spPr>
      </p:pic>
    </p:spTree>
    <p:extLst>
      <p:ext uri="{BB962C8B-B14F-4D97-AF65-F5344CB8AC3E}">
        <p14:creationId xmlns:p14="http://schemas.microsoft.com/office/powerpoint/2010/main" val="2003598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xmlns="" id="{E7DA8156-9232-45DF-BDAB-F8BFA4989BF6}"/>
              </a:ext>
            </a:extLst>
          </p:cNvPr>
          <p:cNvSpPr txBox="1"/>
          <p:nvPr/>
        </p:nvSpPr>
        <p:spPr>
          <a:xfrm>
            <a:off x="3250477" y="75758"/>
            <a:ext cx="5691045" cy="830997"/>
          </a:xfrm>
          <a:prstGeom prst="rect">
            <a:avLst/>
          </a:prstGeom>
          <a:solidFill>
            <a:schemeClr val="accent4"/>
          </a:solidFill>
        </p:spPr>
        <p:txBody>
          <a:bodyPr wrap="square" rtlCol="0">
            <a:spAutoFit/>
          </a:bodyPr>
          <a:lstStyle/>
          <a:p>
            <a:r>
              <a:rPr kumimoji="1" lang="ja-JP" altLang="en-US" sz="4800" dirty="0">
                <a:latin typeface="チェックポイント．（ピリオド）" panose="02000600000000000000" pitchFamily="50" charset="-128"/>
                <a:ea typeface="チェックポイント．（ピリオド）" panose="02000600000000000000" pitchFamily="50" charset="-128"/>
              </a:rPr>
              <a:t>ヘルプ：惑星発展度</a:t>
            </a:r>
            <a:endParaRPr lang="ja-JP" altLang="en-US" sz="4800"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a16="http://schemas.microsoft.com/office/drawing/2014/main" xmlns="" id="{86562B00-1D31-41BF-8D0A-F3A64C35FA2F}"/>
              </a:ext>
            </a:extLst>
          </p:cNvPr>
          <p:cNvSpPr txBox="1"/>
          <p:nvPr/>
        </p:nvSpPr>
        <p:spPr>
          <a:xfrm>
            <a:off x="312300" y="1681343"/>
            <a:ext cx="10045959" cy="461665"/>
          </a:xfrm>
          <a:prstGeom prst="rect">
            <a:avLst/>
          </a:prstGeom>
          <a:noFill/>
        </p:spPr>
        <p:txBody>
          <a:bodyPr wrap="square" rtlCol="0">
            <a:spAutoFit/>
          </a:bodyPr>
          <a:lstStyle/>
          <a:p>
            <a:r>
              <a:rPr lang="ja-JP" altLang="en-US" sz="2400" dirty="0">
                <a:solidFill>
                  <a:srgbClr val="FF0000"/>
                </a:solidFill>
                <a:latin typeface="チェックポイント．（ピリオド）" panose="02000600000000000000" pitchFamily="50" charset="-128"/>
                <a:ea typeface="チェックポイント．（ピリオド）" panose="02000600000000000000" pitchFamily="50" charset="-128"/>
              </a:rPr>
              <a:t>研究所や兵舎のレベルを一定量上げる</a:t>
            </a:r>
            <a:r>
              <a:rPr lang="ja-JP" altLang="en-US" sz="2400" dirty="0">
                <a:latin typeface="チェックポイント．（ピリオド）" panose="02000600000000000000" pitchFamily="50" charset="-128"/>
                <a:ea typeface="チェックポイント．（ピリオド）" panose="02000600000000000000" pitchFamily="50" charset="-128"/>
              </a:rPr>
              <a:t>ことによって惑星が発展します。</a:t>
            </a:r>
            <a:endParaRPr lang="en-US" altLang="ja-JP" sz="2400" dirty="0">
              <a:latin typeface="チェックポイント．（ピリオド）" panose="02000600000000000000" pitchFamily="50" charset="-128"/>
              <a:ea typeface="チェックポイント．（ピリオド）" panose="02000600000000000000" pitchFamily="50" charset="-128"/>
            </a:endParaRPr>
          </a:p>
        </p:txBody>
      </p:sp>
      <p:sp>
        <p:nvSpPr>
          <p:cNvPr id="8" name="テキスト ボックス 7">
            <a:extLst>
              <a:ext uri="{FF2B5EF4-FFF2-40B4-BE49-F238E27FC236}">
                <a16:creationId xmlns:a16="http://schemas.microsoft.com/office/drawing/2014/main" xmlns="" id="{4B1A7519-3AB7-4FFE-8DC1-5D58D39C3087}"/>
              </a:ext>
            </a:extLst>
          </p:cNvPr>
          <p:cNvSpPr txBox="1"/>
          <p:nvPr/>
        </p:nvSpPr>
        <p:spPr>
          <a:xfrm>
            <a:off x="312300" y="2728899"/>
            <a:ext cx="11652881" cy="461665"/>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惑星が発展することにより、惑星の見た目や育成画面の背景に</a:t>
            </a:r>
            <a:r>
              <a:rPr lang="ja-JP" altLang="en-US" sz="2400" dirty="0">
                <a:latin typeface="チェックポイント．（ピリオド）" panose="02000600000000000000" pitchFamily="50" charset="-128"/>
                <a:ea typeface="チェックポイント．（ピリオド）" panose="02000600000000000000" pitchFamily="50" charset="-128"/>
              </a:rPr>
              <a:t>変化が起こります。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p:txBody>
      </p:sp>
      <p:sp>
        <p:nvSpPr>
          <p:cNvPr id="16" name="テキスト ボックス 15">
            <a:extLst>
              <a:ext uri="{FF2B5EF4-FFF2-40B4-BE49-F238E27FC236}">
                <a16:creationId xmlns:a16="http://schemas.microsoft.com/office/drawing/2014/main" xmlns="" id="{EAD140C4-19B0-40CF-8A7F-5B444A6FB643}"/>
              </a:ext>
            </a:extLst>
          </p:cNvPr>
          <p:cNvSpPr txBox="1"/>
          <p:nvPr/>
        </p:nvSpPr>
        <p:spPr>
          <a:xfrm>
            <a:off x="2899068" y="4039114"/>
            <a:ext cx="315920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発展すると？</a:t>
            </a:r>
          </a:p>
        </p:txBody>
      </p:sp>
      <p:sp>
        <p:nvSpPr>
          <p:cNvPr id="17" name="テキスト ボックス 16">
            <a:extLst>
              <a:ext uri="{FF2B5EF4-FFF2-40B4-BE49-F238E27FC236}">
                <a16:creationId xmlns:a16="http://schemas.microsoft.com/office/drawing/2014/main" xmlns="" id="{35A6466D-48F7-44F6-AA87-CA2E29ED1A92}"/>
              </a:ext>
            </a:extLst>
          </p:cNvPr>
          <p:cNvSpPr txBox="1"/>
          <p:nvPr/>
        </p:nvSpPr>
        <p:spPr>
          <a:xfrm>
            <a:off x="7605202" y="6234637"/>
            <a:ext cx="5072849"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惑星の見た目が変わっていく</a:t>
            </a:r>
          </a:p>
        </p:txBody>
      </p:sp>
      <p:grpSp>
        <p:nvGrpSpPr>
          <p:cNvPr id="20" name="グループ化 19">
            <a:extLst>
              <a:ext uri="{FF2B5EF4-FFF2-40B4-BE49-F238E27FC236}">
                <a16:creationId xmlns:a16="http://schemas.microsoft.com/office/drawing/2014/main" xmlns="" id="{F2B7319D-4B0F-4E88-BF97-C6858CA42543}"/>
              </a:ext>
            </a:extLst>
          </p:cNvPr>
          <p:cNvGrpSpPr/>
          <p:nvPr/>
        </p:nvGrpSpPr>
        <p:grpSpPr>
          <a:xfrm>
            <a:off x="2582663" y="4651898"/>
            <a:ext cx="6938769" cy="1170393"/>
            <a:chOff x="2582663" y="4651898"/>
            <a:chExt cx="6938769" cy="1170393"/>
          </a:xfrm>
        </p:grpSpPr>
        <p:pic>
          <p:nvPicPr>
            <p:cNvPr id="10" name="図 9">
              <a:extLst>
                <a:ext uri="{FF2B5EF4-FFF2-40B4-BE49-F238E27FC236}">
                  <a16:creationId xmlns:a16="http://schemas.microsoft.com/office/drawing/2014/main" xmlns="" id="{CC45E600-B2B8-4EEF-9509-45C7FC593D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79975"/>
            <a:stretch/>
          </p:blipFill>
          <p:spPr>
            <a:xfrm>
              <a:off x="2582663" y="4651899"/>
              <a:ext cx="1171853" cy="1170392"/>
            </a:xfrm>
            <a:prstGeom prst="rect">
              <a:avLst/>
            </a:prstGeom>
          </p:spPr>
        </p:pic>
        <p:pic>
          <p:nvPicPr>
            <p:cNvPr id="3" name="図 2">
              <a:extLst>
                <a:ext uri="{FF2B5EF4-FFF2-40B4-BE49-F238E27FC236}">
                  <a16:creationId xmlns:a16="http://schemas.microsoft.com/office/drawing/2014/main" xmlns="" id="{76874239-A564-450E-95B6-FA50B49D3D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248935" y="4512190"/>
              <a:ext cx="724227" cy="1448463"/>
            </a:xfrm>
            <a:prstGeom prst="rect">
              <a:avLst/>
            </a:prstGeom>
          </p:spPr>
        </p:pic>
        <p:pic>
          <p:nvPicPr>
            <p:cNvPr id="18" name="図 17">
              <a:extLst>
                <a:ext uri="{FF2B5EF4-FFF2-40B4-BE49-F238E27FC236}">
                  <a16:creationId xmlns:a16="http://schemas.microsoft.com/office/drawing/2014/main" xmlns="" id="{0AB0B9E4-14DF-45A3-A28A-92DB7B5FE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7132393" y="4512862"/>
              <a:ext cx="724227" cy="1448463"/>
            </a:xfrm>
            <a:prstGeom prst="rect">
              <a:avLst/>
            </a:prstGeom>
          </p:spPr>
        </p:pic>
        <p:pic>
          <p:nvPicPr>
            <p:cNvPr id="6" name="図 5" descr="歯車, 車輪 が含まれている画像&#10;&#10;自動的に生成された説明">
              <a:extLst>
                <a:ext uri="{FF2B5EF4-FFF2-40B4-BE49-F238E27FC236}">
                  <a16:creationId xmlns:a16="http://schemas.microsoft.com/office/drawing/2014/main" xmlns="" id="{719E7009-8045-4D66-A55A-5EE8D48EF6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67582" y="4651898"/>
              <a:ext cx="1170392" cy="1170392"/>
            </a:xfrm>
            <a:prstGeom prst="rect">
              <a:avLst/>
            </a:prstGeom>
          </p:spPr>
        </p:pic>
        <p:pic>
          <p:nvPicPr>
            <p:cNvPr id="19" name="図 18" descr="車輪 が含まれている画像&#10;&#10;自動的に生成された説明">
              <a:extLst>
                <a:ext uri="{FF2B5EF4-FFF2-40B4-BE49-F238E27FC236}">
                  <a16:creationId xmlns:a16="http://schemas.microsoft.com/office/drawing/2014/main" xmlns="" id="{E345A25F-5D95-4CBD-ADD0-087829B4C7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51040" y="4651898"/>
              <a:ext cx="1170392" cy="1170392"/>
            </a:xfrm>
            <a:prstGeom prst="rect">
              <a:avLst/>
            </a:prstGeom>
          </p:spPr>
        </p:pic>
      </p:grpSp>
    </p:spTree>
    <p:extLst>
      <p:ext uri="{BB962C8B-B14F-4D97-AF65-F5344CB8AC3E}">
        <p14:creationId xmlns:p14="http://schemas.microsoft.com/office/powerpoint/2010/main" val="2375847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E7DA8156-9232-45DF-BDAB-F8BFA4989BF6}"/>
              </a:ext>
            </a:extLst>
          </p:cNvPr>
          <p:cNvSpPr txBox="1"/>
          <p:nvPr/>
        </p:nvSpPr>
        <p:spPr>
          <a:xfrm>
            <a:off x="2931524" y="196851"/>
            <a:ext cx="6328951" cy="830997"/>
          </a:xfrm>
          <a:prstGeom prst="rect">
            <a:avLst/>
          </a:prstGeom>
          <a:solidFill>
            <a:schemeClr val="accent4"/>
          </a:solidFill>
        </p:spPr>
        <p:txBody>
          <a:bodyPr wrap="square" rtlCol="0">
            <a:spAutoFit/>
          </a:bodyPr>
          <a:lstStyle/>
          <a:p>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kumimoji="1" lang="ja-JP" altLang="en-US" sz="4800" dirty="0" smtClean="0">
                <a:latin typeface="チェックポイント．（ピリオド）" panose="02000600000000000000" pitchFamily="50" charset="-128"/>
                <a:ea typeface="チェックポイント．（ピリオド）" panose="02000600000000000000" pitchFamily="50" charset="-128"/>
              </a:rPr>
              <a:t>：ポッドの爆発</a:t>
            </a:r>
            <a:endParaRPr lang="ja-JP" altLang="en-US" sz="4800" dirty="0">
              <a:latin typeface="チェックポイント．（ピリオド）" panose="02000600000000000000" pitchFamily="50" charset="-128"/>
              <a:ea typeface="チェックポイント．（ピリオド）" panose="02000600000000000000" pitchFamily="50" charset="-128"/>
            </a:endParaRPr>
          </a:p>
        </p:txBody>
      </p:sp>
      <p:sp>
        <p:nvSpPr>
          <p:cNvPr id="12" name="テキスト ボックス 11"/>
          <p:cNvSpPr txBox="1"/>
          <p:nvPr/>
        </p:nvSpPr>
        <p:spPr>
          <a:xfrm>
            <a:off x="217662" y="4870522"/>
            <a:ext cx="5531671" cy="769441"/>
          </a:xfrm>
          <a:prstGeom prst="rect">
            <a:avLst/>
          </a:prstGeom>
          <a:noFill/>
        </p:spPr>
        <p:txBody>
          <a:bodyPr wrap="square" rtlCol="0">
            <a:spAutoFit/>
          </a:bodyPr>
          <a:lstStyle/>
          <a:p>
            <a:r>
              <a:rPr lang="ja-JP" altLang="en-US" sz="2200" dirty="0" smtClean="0">
                <a:latin typeface="チェックポイント．（ピリオド）" panose="02000600000000000000" pitchFamily="50" charset="-128"/>
                <a:ea typeface="チェックポイント．（ピリオド）" panose="02000600000000000000" pitchFamily="50" charset="-128"/>
              </a:rPr>
              <a:t>敵ポッドと</a:t>
            </a:r>
            <a:r>
              <a:rPr lang="ja-JP" altLang="en-US" sz="2200" dirty="0" smtClean="0">
                <a:solidFill>
                  <a:srgbClr val="FF0000"/>
                </a:solidFill>
                <a:latin typeface="チェックポイント．（ピリオド）" panose="02000600000000000000" pitchFamily="50" charset="-128"/>
                <a:ea typeface="チェックポイント．（ピリオド）" panose="02000600000000000000" pitchFamily="50" charset="-128"/>
              </a:rPr>
              <a:t>衝突、またはそれ以外の理由</a:t>
            </a:r>
            <a:r>
              <a:rPr lang="ja-JP" altLang="en-US" sz="2200" dirty="0" smtClean="0">
                <a:latin typeface="チェックポイント．（ピリオド）" panose="02000600000000000000" pitchFamily="50" charset="-128"/>
                <a:ea typeface="チェックポイント．（ピリオド）" panose="02000600000000000000" pitchFamily="50" charset="-128"/>
              </a:rPr>
              <a:t>で</a:t>
            </a:r>
            <a:endParaRPr lang="en-US" altLang="ja-JP" sz="2200" dirty="0" smtClean="0">
              <a:latin typeface="チェックポイント．（ピリオド）" panose="02000600000000000000" pitchFamily="50" charset="-128"/>
              <a:ea typeface="チェックポイント．（ピリオド）" panose="02000600000000000000" pitchFamily="50" charset="-128"/>
            </a:endParaRPr>
          </a:p>
          <a:p>
            <a:r>
              <a:rPr lang="ja-JP" altLang="en-US" sz="2200" dirty="0" smtClean="0">
                <a:latin typeface="チェックポイント．（ピリオド）" panose="02000600000000000000" pitchFamily="50" charset="-128"/>
                <a:ea typeface="チェックポイント．（ピリオド）" panose="02000600000000000000" pitchFamily="50" charset="-128"/>
              </a:rPr>
              <a:t>破壊されたときは</a:t>
            </a:r>
            <a:r>
              <a:rPr lang="ja-JP" altLang="en-US" sz="2200" dirty="0" smtClean="0">
                <a:solidFill>
                  <a:srgbClr val="FF0000"/>
                </a:solidFill>
                <a:latin typeface="チェックポイント．（ピリオド）" panose="02000600000000000000" pitchFamily="50" charset="-128"/>
                <a:ea typeface="チェックポイント．（ピリオド）" panose="02000600000000000000" pitchFamily="50" charset="-128"/>
              </a:rPr>
              <a:t>赤色</a:t>
            </a:r>
            <a:r>
              <a:rPr lang="ja-JP" altLang="en-US" sz="2200" dirty="0" smtClean="0">
                <a:latin typeface="チェックポイント．（ピリオド）" panose="02000600000000000000" pitchFamily="50" charset="-128"/>
                <a:ea typeface="チェックポイント．（ピリオド）" panose="02000600000000000000" pitchFamily="50" charset="-128"/>
              </a:rPr>
              <a:t>で爆発します</a:t>
            </a:r>
            <a:endParaRPr lang="en-US" altLang="ja-JP" sz="2200" dirty="0" smtClean="0">
              <a:latin typeface="チェックポイント．（ピリオド）" panose="02000600000000000000" pitchFamily="50" charset="-128"/>
              <a:ea typeface="チェックポイント．（ピリオド）" panose="02000600000000000000" pitchFamily="50" charset="-128"/>
            </a:endParaRPr>
          </a:p>
        </p:txBody>
      </p:sp>
      <p:grpSp>
        <p:nvGrpSpPr>
          <p:cNvPr id="30" name="グループ化 29"/>
          <p:cNvGrpSpPr/>
          <p:nvPr/>
        </p:nvGrpSpPr>
        <p:grpSpPr>
          <a:xfrm>
            <a:off x="217662" y="1659288"/>
            <a:ext cx="5562600" cy="2385367"/>
            <a:chOff x="152401" y="1196033"/>
            <a:chExt cx="5562600" cy="2385367"/>
          </a:xfrm>
        </p:grpSpPr>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1" y="1196033"/>
              <a:ext cx="5562600" cy="2385367"/>
            </a:xfrm>
            <a:prstGeom prst="rect">
              <a:avLst/>
            </a:prstGeom>
          </p:spPr>
        </p:pic>
        <p:grpSp>
          <p:nvGrpSpPr>
            <p:cNvPr id="20" name="グループ化 19"/>
            <p:cNvGrpSpPr/>
            <p:nvPr/>
          </p:nvGrpSpPr>
          <p:grpSpPr>
            <a:xfrm>
              <a:off x="340418" y="1448198"/>
              <a:ext cx="5193937" cy="1957001"/>
              <a:chOff x="626838" y="1448199"/>
              <a:chExt cx="5193937" cy="1957001"/>
            </a:xfrm>
          </p:grpSpPr>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6838" y="1448199"/>
                <a:ext cx="1970314" cy="1957001"/>
              </a:xfrm>
              <a:prstGeom prst="rect">
                <a:avLst/>
              </a:prstGeom>
            </p:spPr>
          </p:pic>
          <p:pic>
            <p:nvPicPr>
              <p:cNvPr id="11" name="図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691" y="2138327"/>
                <a:ext cx="733461" cy="733461"/>
              </a:xfrm>
              <a:prstGeom prst="rect">
                <a:avLst/>
              </a:prstGeom>
            </p:spPr>
          </p:pic>
          <p:pic>
            <p:nvPicPr>
              <p:cNvPr id="13" name="図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653143" y="1992087"/>
                <a:ext cx="925428" cy="925428"/>
              </a:xfrm>
              <a:prstGeom prst="rect">
                <a:avLst/>
              </a:prstGeom>
            </p:spPr>
          </p:pic>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7777" y="1448199"/>
                <a:ext cx="1970314" cy="1957001"/>
              </a:xfrm>
              <a:prstGeom prst="rect">
                <a:avLst/>
              </a:prstGeom>
            </p:spPr>
          </p:pic>
          <p:pic>
            <p:nvPicPr>
              <p:cNvPr id="16" name="図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895347" y="2021901"/>
                <a:ext cx="925428" cy="925428"/>
              </a:xfrm>
              <a:prstGeom prst="rect">
                <a:avLst/>
              </a:prstGeom>
            </p:spPr>
          </p:pic>
          <p:pic>
            <p:nvPicPr>
              <p:cNvPr id="7" name="図 6"/>
              <p:cNvPicPr>
                <a:picLocks noChangeAspect="1"/>
              </p:cNvPicPr>
              <p:nvPr/>
            </p:nvPicPr>
            <p:blipFill rotWithShape="1">
              <a:blip r:embed="rId6">
                <a:extLst>
                  <a:ext uri="{28A0092B-C50C-407E-A947-70E740481C1C}">
                    <a14:useLocalDpi xmlns:a14="http://schemas.microsoft.com/office/drawing/2010/main" val="0"/>
                  </a:ext>
                </a:extLst>
              </a:blip>
              <a:srcRect l="39935" r="55000"/>
              <a:stretch/>
            </p:blipFill>
            <p:spPr>
              <a:xfrm>
                <a:off x="3926158" y="1918182"/>
                <a:ext cx="1087178" cy="1073238"/>
              </a:xfrm>
              <a:prstGeom prst="roundRect">
                <a:avLst>
                  <a:gd name="adj" fmla="val 2451"/>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7" name="右矢印 16"/>
              <p:cNvSpPr/>
              <p:nvPr/>
            </p:nvSpPr>
            <p:spPr>
              <a:xfrm>
                <a:off x="2788161" y="2138327"/>
                <a:ext cx="868607" cy="49629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9" name="テキスト ボックス 18"/>
          <p:cNvSpPr txBox="1"/>
          <p:nvPr/>
        </p:nvSpPr>
        <p:spPr>
          <a:xfrm>
            <a:off x="6748265" y="4870522"/>
            <a:ext cx="4134465" cy="769441"/>
          </a:xfrm>
          <a:prstGeom prst="rect">
            <a:avLst/>
          </a:prstGeom>
          <a:noFill/>
        </p:spPr>
        <p:txBody>
          <a:bodyPr wrap="none" rtlCol="0">
            <a:spAutoFit/>
          </a:bodyPr>
          <a:lstStyle/>
          <a:p>
            <a:r>
              <a:rPr lang="ja-JP" altLang="en-US" sz="2200" dirty="0">
                <a:latin typeface="チェックポイント．（ピリオド）" panose="02000600000000000000" pitchFamily="50" charset="-128"/>
                <a:ea typeface="チェックポイント．（ピリオド）" panose="02000600000000000000" pitchFamily="50" charset="-128"/>
              </a:rPr>
              <a:t>敵惑星と衝突した</a:t>
            </a:r>
            <a:r>
              <a:rPr lang="ja-JP" altLang="en-US" sz="2200" dirty="0" smtClean="0">
                <a:latin typeface="チェックポイント．（ピリオド）" panose="02000600000000000000" pitchFamily="50" charset="-128"/>
                <a:ea typeface="チェックポイント．（ピリオド）" panose="02000600000000000000" pitchFamily="50" charset="-128"/>
              </a:rPr>
              <a:t>とき</a:t>
            </a:r>
            <a:endParaRPr lang="en-US" altLang="ja-JP" sz="2200" dirty="0" smtClean="0">
              <a:latin typeface="チェックポイント．（ピリオド）" panose="02000600000000000000" pitchFamily="50" charset="-128"/>
              <a:ea typeface="チェックポイント．（ピリオド）" panose="02000600000000000000" pitchFamily="50" charset="-128"/>
            </a:endParaRPr>
          </a:p>
          <a:p>
            <a:r>
              <a:rPr lang="ja-JP" altLang="en-US" sz="2200" dirty="0" smtClean="0">
                <a:solidFill>
                  <a:srgbClr val="FF0000"/>
                </a:solidFill>
                <a:latin typeface="チェックポイント．（ピリオド）" panose="02000600000000000000" pitchFamily="50" charset="-128"/>
                <a:ea typeface="チェックポイント．（ピリオド）" panose="02000600000000000000" pitchFamily="50" charset="-128"/>
              </a:rPr>
              <a:t>青色</a:t>
            </a:r>
            <a:r>
              <a:rPr lang="ja-JP" altLang="en-US" sz="2200" dirty="0">
                <a:solidFill>
                  <a:srgbClr val="FF0000"/>
                </a:solidFill>
                <a:latin typeface="チェックポイント．（ピリオド）" panose="02000600000000000000" pitchFamily="50" charset="-128"/>
                <a:ea typeface="チェックポイント．（ピリオド）" panose="02000600000000000000" pitchFamily="50" charset="-128"/>
              </a:rPr>
              <a:t>に爆発し敵惑星を</a:t>
            </a:r>
            <a:r>
              <a:rPr lang="ja-JP" altLang="en-US" sz="2200" dirty="0" smtClean="0">
                <a:solidFill>
                  <a:srgbClr val="FF0000"/>
                </a:solidFill>
                <a:latin typeface="チェックポイント．（ピリオド）" panose="02000600000000000000" pitchFamily="50" charset="-128"/>
                <a:ea typeface="チェックポイント．（ピリオド）" panose="02000600000000000000" pitchFamily="50" charset="-128"/>
              </a:rPr>
              <a:t>削ります</a:t>
            </a:r>
            <a:endParaRPr lang="ja-JP" altLang="en-US" sz="2200" dirty="0">
              <a:solidFill>
                <a:srgbClr val="FF0000"/>
              </a:solidFill>
              <a:latin typeface="チェックポイント．（ピリオド）" panose="02000600000000000000" pitchFamily="50" charset="-128"/>
              <a:ea typeface="チェックポイント．（ピリオド）" panose="02000600000000000000" pitchFamily="50" charset="-128"/>
            </a:endParaRPr>
          </a:p>
        </p:txBody>
      </p:sp>
      <p:grpSp>
        <p:nvGrpSpPr>
          <p:cNvPr id="29" name="グループ化 28"/>
          <p:cNvGrpSpPr/>
          <p:nvPr/>
        </p:nvGrpSpPr>
        <p:grpSpPr>
          <a:xfrm>
            <a:off x="6408964" y="1660053"/>
            <a:ext cx="5562600" cy="2385367"/>
            <a:chOff x="6389914" y="1204965"/>
            <a:chExt cx="5562600" cy="2385367"/>
          </a:xfrm>
        </p:grpSpPr>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89914" y="1204965"/>
              <a:ext cx="5562600" cy="2385367"/>
            </a:xfrm>
            <a:prstGeom prst="rect">
              <a:avLst/>
            </a:prstGeom>
          </p:spPr>
        </p:pic>
        <p:grpSp>
          <p:nvGrpSpPr>
            <p:cNvPr id="26" name="グループ化 25"/>
            <p:cNvGrpSpPr/>
            <p:nvPr/>
          </p:nvGrpSpPr>
          <p:grpSpPr>
            <a:xfrm>
              <a:off x="6593084" y="1448198"/>
              <a:ext cx="5207030" cy="1957001"/>
              <a:chOff x="6984970" y="1506114"/>
              <a:chExt cx="5207030" cy="1957001"/>
            </a:xfrm>
          </p:grpSpPr>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84970" y="1506114"/>
                <a:ext cx="2157033" cy="1957001"/>
              </a:xfrm>
              <a:prstGeom prst="rect">
                <a:avLst/>
              </a:prstGeom>
            </p:spPr>
          </p:pic>
          <p:pic>
            <p:nvPicPr>
              <p:cNvPr id="9" name="図 8"/>
              <p:cNvPicPr>
                <a:picLocks noChangeAspect="1"/>
              </p:cNvPicPr>
              <p:nvPr/>
            </p:nvPicPr>
            <p:blipFill rotWithShape="1">
              <a:blip r:embed="rId7" cstate="print">
                <a:extLst>
                  <a:ext uri="{28A0092B-C50C-407E-A947-70E740481C1C}">
                    <a14:useLocalDpi xmlns:a14="http://schemas.microsoft.com/office/drawing/2010/main" val="0"/>
                  </a:ext>
                </a:extLst>
              </a:blip>
              <a:srcRect r="80072"/>
              <a:stretch/>
            </p:blipFill>
            <p:spPr>
              <a:xfrm>
                <a:off x="7028203" y="1796838"/>
                <a:ext cx="1426670" cy="1431755"/>
              </a:xfrm>
              <a:prstGeom prst="rect">
                <a:avLst/>
              </a:prstGeom>
            </p:spPr>
          </p:pic>
          <p:pic>
            <p:nvPicPr>
              <p:cNvPr id="21" name="図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21686" y="1506114"/>
                <a:ext cx="1970314" cy="1957001"/>
              </a:xfrm>
              <a:prstGeom prst="rect">
                <a:avLst/>
              </a:prstGeom>
            </p:spPr>
          </p:pic>
          <p:pic>
            <p:nvPicPr>
              <p:cNvPr id="22" name="図 21"/>
              <p:cNvPicPr>
                <a:picLocks noChangeAspect="1"/>
              </p:cNvPicPr>
              <p:nvPr/>
            </p:nvPicPr>
            <p:blipFill rotWithShape="1">
              <a:blip r:embed="rId7" cstate="print">
                <a:extLst>
                  <a:ext uri="{28A0092B-C50C-407E-A947-70E740481C1C}">
                    <a14:useLocalDpi xmlns:a14="http://schemas.microsoft.com/office/drawing/2010/main" val="0"/>
                  </a:ext>
                </a:extLst>
              </a:blip>
              <a:srcRect r="80072"/>
              <a:stretch/>
            </p:blipFill>
            <p:spPr>
              <a:xfrm>
                <a:off x="10318234" y="1957529"/>
                <a:ext cx="1070331" cy="1074146"/>
              </a:xfrm>
              <a:prstGeom prst="rect">
                <a:avLst/>
              </a:prstGeom>
            </p:spPr>
          </p:pic>
          <p:pic>
            <p:nvPicPr>
              <p:cNvPr id="23" name="図 22"/>
              <p:cNvPicPr>
                <a:picLocks noChangeAspect="1"/>
              </p:cNvPicPr>
              <p:nvPr/>
            </p:nvPicPr>
            <p:blipFill rotWithShape="1">
              <a:blip r:embed="rId8">
                <a:extLst>
                  <a:ext uri="{28A0092B-C50C-407E-A947-70E740481C1C}">
                    <a14:useLocalDpi xmlns:a14="http://schemas.microsoft.com/office/drawing/2010/main" val="0"/>
                  </a:ext>
                </a:extLst>
              </a:blip>
              <a:srcRect l="39918" r="55023"/>
              <a:stretch/>
            </p:blipFill>
            <p:spPr>
              <a:xfrm>
                <a:off x="11000311" y="2104275"/>
                <a:ext cx="776508" cy="76751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4" name="図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54873" y="2199322"/>
                <a:ext cx="733461" cy="733461"/>
              </a:xfrm>
              <a:prstGeom prst="rect">
                <a:avLst/>
              </a:prstGeom>
            </p:spPr>
          </p:pic>
          <p:sp>
            <p:nvSpPr>
              <p:cNvPr id="25" name="右矢印 24"/>
              <p:cNvSpPr/>
              <p:nvPr/>
            </p:nvSpPr>
            <p:spPr>
              <a:xfrm>
                <a:off x="9251129" y="2206652"/>
                <a:ext cx="868607" cy="49629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1231489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xmlns="" id="{ABA9EEB5-CD54-4299-B4B2-40DB1CEF4FD2}"/>
              </a:ext>
            </a:extLst>
          </p:cNvPr>
          <p:cNvPicPr>
            <a:picLocks noChangeAspect="1"/>
          </p:cNvPicPr>
          <p:nvPr/>
        </p:nvPicPr>
        <p:blipFill rotWithShape="1">
          <a:blip r:embed="rId2"/>
          <a:srcRect t="4493"/>
          <a:stretch/>
        </p:blipFill>
        <p:spPr>
          <a:xfrm>
            <a:off x="2453195" y="1449599"/>
            <a:ext cx="6995605" cy="3839737"/>
          </a:xfrm>
          <a:prstGeom prst="rect">
            <a:avLst/>
          </a:prstGeom>
        </p:spPr>
      </p:pic>
      <p:sp>
        <p:nvSpPr>
          <p:cNvPr id="8" name="四角形吹き出し 7"/>
          <p:cNvSpPr/>
          <p:nvPr/>
        </p:nvSpPr>
        <p:spPr>
          <a:xfrm>
            <a:off x="130627" y="866743"/>
            <a:ext cx="3518573" cy="966162"/>
          </a:xfrm>
          <a:prstGeom prst="wedgeRectCallout">
            <a:avLst>
              <a:gd name="adj1" fmla="val 35312"/>
              <a:gd name="adj2" fmla="val 6423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今所持している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資材</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を確認することができます。</a:t>
            </a:r>
          </a:p>
        </p:txBody>
      </p:sp>
      <p:sp>
        <p:nvSpPr>
          <p:cNvPr id="9" name="四角形吹き出し 8"/>
          <p:cNvSpPr/>
          <p:nvPr/>
        </p:nvSpPr>
        <p:spPr>
          <a:xfrm>
            <a:off x="130628" y="5617030"/>
            <a:ext cx="4166163" cy="1116280"/>
          </a:xfrm>
          <a:prstGeom prst="wedgeRectCallout">
            <a:avLst>
              <a:gd name="adj1" fmla="val 29002"/>
              <a:gd name="adj2" fmla="val -1077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ここをクリックすると今所持している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スペシャル技</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rPr>
              <a:t>※</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ここでスペシャル技変更不可</a:t>
            </a:r>
          </a:p>
        </p:txBody>
      </p:sp>
      <p:sp>
        <p:nvSpPr>
          <p:cNvPr id="10" name="四角形吹き出し 9"/>
          <p:cNvSpPr/>
          <p:nvPr/>
        </p:nvSpPr>
        <p:spPr>
          <a:xfrm>
            <a:off x="7766463" y="5532058"/>
            <a:ext cx="4263242" cy="1201251"/>
          </a:xfrm>
          <a:prstGeom prst="wedgeRectCallout">
            <a:avLst>
              <a:gd name="adj1" fmla="val -34972"/>
              <a:gd name="adj2" fmla="val -9972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ここをクリックすると今装備している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コアによるポッドのステータス補正値</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四角形吹き出し 10"/>
          <p:cNvSpPr/>
          <p:nvPr/>
        </p:nvSpPr>
        <p:spPr>
          <a:xfrm>
            <a:off x="8229117" y="232379"/>
            <a:ext cx="3800587" cy="1217220"/>
          </a:xfrm>
          <a:prstGeom prst="wedgeRectCallout">
            <a:avLst>
              <a:gd name="adj1" fmla="val -41904"/>
              <a:gd name="adj2" fmla="val 965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と住んで</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住人のステータス補正値</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2" name="テキスト ボックス 11"/>
          <p:cNvSpPr txBox="1"/>
          <p:nvPr/>
        </p:nvSpPr>
        <p:spPr>
          <a:xfrm>
            <a:off x="3649201" y="310446"/>
            <a:ext cx="4579917"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ヘルプ：倉庫</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a16="http://schemas.microsoft.com/office/drawing/2014/main" xmlns="" id="{A37BEE43-2066-46D6-8830-D8556B22304D}"/>
              </a:ext>
            </a:extLst>
          </p:cNvPr>
          <p:cNvSpPr/>
          <p:nvPr/>
        </p:nvSpPr>
        <p:spPr>
          <a:xfrm>
            <a:off x="3077305" y="2028825"/>
            <a:ext cx="2954037" cy="14001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xmlns="" id="{BA56A8B8-81E8-409C-8A37-384626294E40}"/>
              </a:ext>
            </a:extLst>
          </p:cNvPr>
          <p:cNvSpPr/>
          <p:nvPr/>
        </p:nvSpPr>
        <p:spPr>
          <a:xfrm>
            <a:off x="3077306" y="3457576"/>
            <a:ext cx="2954038" cy="141668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xmlns="" id="{AF0DEFD2-0EA7-416C-9349-A86003C1114B}"/>
              </a:ext>
            </a:extLst>
          </p:cNvPr>
          <p:cNvSpPr/>
          <p:nvPr/>
        </p:nvSpPr>
        <p:spPr>
          <a:xfrm>
            <a:off x="6053138" y="2028825"/>
            <a:ext cx="2932242" cy="1400176"/>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xmlns="" id="{DFCE669F-B98A-49D5-9CD8-578BB88718CC}"/>
              </a:ext>
            </a:extLst>
          </p:cNvPr>
          <p:cNvSpPr/>
          <p:nvPr/>
        </p:nvSpPr>
        <p:spPr>
          <a:xfrm>
            <a:off x="6053138" y="3457576"/>
            <a:ext cx="2932242" cy="141668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4284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xmlns="" id="{FACDA18E-C9A9-4595-A67B-3D09A78991DE}"/>
              </a:ext>
            </a:extLst>
          </p:cNvPr>
          <p:cNvPicPr>
            <a:picLocks noChangeAspect="1"/>
          </p:cNvPicPr>
          <p:nvPr/>
        </p:nvPicPr>
        <p:blipFill rotWithShape="1">
          <a:blip r:embed="rId2"/>
          <a:srcRect l="2015" t="6800" r="1901" b="2181"/>
          <a:stretch/>
        </p:blipFill>
        <p:spPr>
          <a:xfrm>
            <a:off x="67952" y="1155698"/>
            <a:ext cx="7617738" cy="4711702"/>
          </a:xfrm>
          <a:prstGeom prst="rect">
            <a:avLst/>
          </a:prstGeom>
        </p:spPr>
      </p:pic>
      <p:sp>
        <p:nvSpPr>
          <p:cNvPr id="5" name="四角形吹き出し 4"/>
          <p:cNvSpPr/>
          <p:nvPr/>
        </p:nvSpPr>
        <p:spPr>
          <a:xfrm>
            <a:off x="7853831" y="1516716"/>
            <a:ext cx="4203701" cy="1056904"/>
          </a:xfrm>
          <a:prstGeom prst="wedgeRectCallout">
            <a:avLst>
              <a:gd name="adj1" fmla="val -52921"/>
              <a:gd name="adj2" fmla="val -125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住人を振り分けすることができる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振り分けることで</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研究所でできることが増える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6" name="四角形吹き出し 5"/>
          <p:cNvSpPr/>
          <p:nvPr/>
        </p:nvSpPr>
        <p:spPr>
          <a:xfrm>
            <a:off x="7853832" y="3219030"/>
            <a:ext cx="4203700" cy="1056904"/>
          </a:xfrm>
          <a:prstGeom prst="wedgeRectCallout">
            <a:avLst>
              <a:gd name="adj1" fmla="val -58188"/>
              <a:gd name="adj2" fmla="val -1215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次のレベルアップまでの条件が</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p>
        </p:txBody>
      </p:sp>
      <p:sp>
        <p:nvSpPr>
          <p:cNvPr id="7" name="四角形吹き出し 6"/>
          <p:cNvSpPr/>
          <p:nvPr/>
        </p:nvSpPr>
        <p:spPr>
          <a:xfrm>
            <a:off x="7853831" y="4587136"/>
            <a:ext cx="4203699" cy="1280264"/>
          </a:xfrm>
          <a:prstGeom prst="wedgeRectCallout">
            <a:avLst>
              <a:gd name="adj1" fmla="val -58856"/>
              <a:gd name="adj2" fmla="val -200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クリックするとコアやポッドの作成と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作成に必要な資材を</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コアを装備することなどできる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四角形吹き出し 7"/>
          <p:cNvSpPr/>
          <p:nvPr/>
        </p:nvSpPr>
        <p:spPr>
          <a:xfrm>
            <a:off x="67952" y="5912054"/>
            <a:ext cx="11989579" cy="850764"/>
          </a:xfrm>
          <a:prstGeom prst="wedgeRectCallout">
            <a:avLst>
              <a:gd name="adj1" fmla="val -37457"/>
              <a:gd name="adj2" fmla="val -616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ここでは研究所全体のレベルアップができたり次のレベルアップまでの条件を確認することができる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研究所をレベルアップすることにより武器の作成条件達成や</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ミサイルのリキャストタイムが早くなったりポッドの耐久力が上がる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p:cNvSpPr txBox="1"/>
          <p:nvPr/>
        </p:nvSpPr>
        <p:spPr>
          <a:xfrm>
            <a:off x="3572493" y="95725"/>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ヘルプ：研究所</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正方形/長方形 9">
            <a:extLst>
              <a:ext uri="{FF2B5EF4-FFF2-40B4-BE49-F238E27FC236}">
                <a16:creationId xmlns:a16="http://schemas.microsoft.com/office/drawing/2014/main" xmlns="" id="{6FFE011D-710D-4A4F-9825-141048483DC9}"/>
              </a:ext>
            </a:extLst>
          </p:cNvPr>
          <p:cNvSpPr/>
          <p:nvPr/>
        </p:nvSpPr>
        <p:spPr>
          <a:xfrm>
            <a:off x="3149600" y="1155699"/>
            <a:ext cx="4577232" cy="20701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xmlns="" id="{E20945F6-E8A3-4843-8AA8-C3CA375AAF01}"/>
              </a:ext>
            </a:extLst>
          </p:cNvPr>
          <p:cNvSpPr/>
          <p:nvPr/>
        </p:nvSpPr>
        <p:spPr>
          <a:xfrm>
            <a:off x="3149600" y="3225800"/>
            <a:ext cx="4314890"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xmlns="" id="{7A027602-FE49-443B-B979-695A16DF3603}"/>
              </a:ext>
            </a:extLst>
          </p:cNvPr>
          <p:cNvSpPr/>
          <p:nvPr/>
        </p:nvSpPr>
        <p:spPr>
          <a:xfrm>
            <a:off x="3149600" y="4546600"/>
            <a:ext cx="4314890" cy="11557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xmlns="" id="{6D5653B2-A431-4E41-A84C-D2D0A59D8FFF}"/>
              </a:ext>
            </a:extLst>
          </p:cNvPr>
          <p:cNvSpPr/>
          <p:nvPr/>
        </p:nvSpPr>
        <p:spPr>
          <a:xfrm>
            <a:off x="55252" y="3454060"/>
            <a:ext cx="2967348" cy="24133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xmlns="" id="{E0E6CB0D-AD4F-4358-8DF1-ECAD7B65F9F5}"/>
              </a:ext>
            </a:extLst>
          </p:cNvPr>
          <p:cNvSpPr/>
          <p:nvPr/>
        </p:nvSpPr>
        <p:spPr>
          <a:xfrm>
            <a:off x="718456" y="1754155"/>
            <a:ext cx="2039669" cy="5507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吹き出し 4">
            <a:extLst>
              <a:ext uri="{FF2B5EF4-FFF2-40B4-BE49-F238E27FC236}">
                <a16:creationId xmlns:a16="http://schemas.microsoft.com/office/drawing/2014/main" xmlns="" id="{63DDAF72-AE4E-4AAC-AC6F-2CCD1ADC7265}"/>
              </a:ext>
            </a:extLst>
          </p:cNvPr>
          <p:cNvSpPr/>
          <p:nvPr/>
        </p:nvSpPr>
        <p:spPr>
          <a:xfrm>
            <a:off x="844136" y="344384"/>
            <a:ext cx="2528456" cy="703808"/>
          </a:xfrm>
          <a:prstGeom prst="wedgeRectCallout">
            <a:avLst>
              <a:gd name="adj1" fmla="val 11893"/>
              <a:gd name="adj2" fmla="val 14996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研究所の現在のレベル</a:t>
            </a:r>
          </a:p>
        </p:txBody>
      </p:sp>
    </p:spTree>
    <p:extLst>
      <p:ext uri="{BB962C8B-B14F-4D97-AF65-F5344CB8AC3E}">
        <p14:creationId xmlns:p14="http://schemas.microsoft.com/office/powerpoint/2010/main" val="3618480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xmlns="" id="{6D8FB80E-219E-48B7-8A76-83136658BD39}"/>
              </a:ext>
            </a:extLst>
          </p:cNvPr>
          <p:cNvPicPr>
            <a:picLocks noChangeAspect="1"/>
          </p:cNvPicPr>
          <p:nvPr/>
        </p:nvPicPr>
        <p:blipFill rotWithShape="1">
          <a:blip r:embed="rId2"/>
          <a:srcRect l="2302" t="6911" r="2302" b="2720"/>
          <a:stretch/>
        </p:blipFill>
        <p:spPr>
          <a:xfrm>
            <a:off x="203200" y="1041400"/>
            <a:ext cx="8039100" cy="4476648"/>
          </a:xfrm>
          <a:prstGeom prst="rect">
            <a:avLst/>
          </a:prstGeom>
        </p:spPr>
      </p:pic>
      <p:sp>
        <p:nvSpPr>
          <p:cNvPr id="6" name="四角形吹き出し 5"/>
          <p:cNvSpPr/>
          <p:nvPr/>
        </p:nvSpPr>
        <p:spPr>
          <a:xfrm>
            <a:off x="8383978" y="473944"/>
            <a:ext cx="3621975" cy="2997035"/>
          </a:xfrm>
          <a:prstGeom prst="wedgeRectCallout">
            <a:avLst>
              <a:gd name="adj1" fmla="val -55525"/>
              <a:gd name="adj2" fmla="val 658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ここでは好きなように</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住人を配置することができる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配置することによって</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バトル中の</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ポット出撃可能数が増える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rPr>
              <a:t>※</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バトルに出撃し</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攻撃した分だけ</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rgbClr val="FF0000"/>
                </a:solidFill>
                <a:latin typeface="チェックポイント．（ピリオド）" panose="02000600000000000000" pitchFamily="50" charset="-128"/>
                <a:ea typeface="チェックポイント．（ピリオド）" panose="02000600000000000000" pitchFamily="50" charset="-128"/>
              </a:rPr>
              <a:t>住人の数が減る</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ので注意</a:t>
            </a:r>
            <a:endPar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四角形吹き出し 8"/>
          <p:cNvSpPr/>
          <p:nvPr/>
        </p:nvSpPr>
        <p:spPr>
          <a:xfrm>
            <a:off x="692477" y="5794224"/>
            <a:ext cx="10335987" cy="915334"/>
          </a:xfrm>
          <a:prstGeom prst="wedgeRectCallout">
            <a:avLst>
              <a:gd name="adj1" fmla="val -32249"/>
              <a:gd name="adj2" fmla="val -750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ここでは兵舎全体のレベルアップができたり次のレベルアップまでの条件を確認することができる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兵舎をレベルアップすることによりポッドの</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攻撃力がアップ</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します。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p:cNvSpPr txBox="1"/>
          <p:nvPr/>
        </p:nvSpPr>
        <p:spPr>
          <a:xfrm>
            <a:off x="3336965" y="95278"/>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ヘルプ：兵舎</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8" name="正方形/長方形 7">
            <a:extLst>
              <a:ext uri="{FF2B5EF4-FFF2-40B4-BE49-F238E27FC236}">
                <a16:creationId xmlns:a16="http://schemas.microsoft.com/office/drawing/2014/main" xmlns="" id="{F7BE2C32-C21E-4467-87D2-8052D2B5FDA7}"/>
              </a:ext>
            </a:extLst>
          </p:cNvPr>
          <p:cNvSpPr/>
          <p:nvPr/>
        </p:nvSpPr>
        <p:spPr>
          <a:xfrm>
            <a:off x="3340359" y="1698170"/>
            <a:ext cx="4805265" cy="29671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xmlns="" id="{40ABF9C2-DF54-4877-A01A-A46FE482F6B4}"/>
              </a:ext>
            </a:extLst>
          </p:cNvPr>
          <p:cNvSpPr/>
          <p:nvPr/>
        </p:nvSpPr>
        <p:spPr>
          <a:xfrm>
            <a:off x="317241" y="3225800"/>
            <a:ext cx="3019724" cy="21175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xmlns="" id="{04C836FE-EE43-45CD-B4BE-F7E0ABEE0088}"/>
              </a:ext>
            </a:extLst>
          </p:cNvPr>
          <p:cNvSpPr/>
          <p:nvPr/>
        </p:nvSpPr>
        <p:spPr>
          <a:xfrm>
            <a:off x="5250569" y="4828277"/>
            <a:ext cx="2736435" cy="5150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吹き出し: 四角形 15">
            <a:extLst>
              <a:ext uri="{FF2B5EF4-FFF2-40B4-BE49-F238E27FC236}">
                <a16:creationId xmlns:a16="http://schemas.microsoft.com/office/drawing/2014/main" xmlns="" id="{3ECE61CD-6BC4-463C-897C-903CC3F098F0}"/>
              </a:ext>
            </a:extLst>
          </p:cNvPr>
          <p:cNvSpPr/>
          <p:nvPr/>
        </p:nvSpPr>
        <p:spPr>
          <a:xfrm>
            <a:off x="8383977" y="4960491"/>
            <a:ext cx="3621975" cy="514926"/>
          </a:xfrm>
          <a:prstGeom prst="wedgeRectCallout">
            <a:avLst>
              <a:gd name="adj1" fmla="val -60489"/>
              <a:gd name="adj2" fmla="val -2548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現在の残り住人数</a:t>
            </a:r>
          </a:p>
        </p:txBody>
      </p:sp>
    </p:spTree>
    <p:extLst>
      <p:ext uri="{BB962C8B-B14F-4D97-AF65-F5344CB8AC3E}">
        <p14:creationId xmlns:p14="http://schemas.microsoft.com/office/powerpoint/2010/main" val="2652714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xmlns="" id="{165CE0B9-374D-46A3-97C1-E7AFAFB5DEDF}"/>
              </a:ext>
            </a:extLst>
          </p:cNvPr>
          <p:cNvPicPr>
            <a:picLocks noChangeAspect="1"/>
          </p:cNvPicPr>
          <p:nvPr/>
        </p:nvPicPr>
        <p:blipFill rotWithShape="1">
          <a:blip r:embed="rId2">
            <a:extLst>
              <a:ext uri="{28A0092B-C50C-407E-A947-70E740481C1C}">
                <a14:useLocalDpi xmlns:a14="http://schemas.microsoft.com/office/drawing/2010/main" val="0"/>
              </a:ext>
            </a:extLst>
          </a:blip>
          <a:srcRect l="22315" t="14250" r="20954" b="45911"/>
          <a:stretch/>
        </p:blipFill>
        <p:spPr>
          <a:xfrm>
            <a:off x="3089697" y="1269134"/>
            <a:ext cx="6012604" cy="2448208"/>
          </a:xfrm>
          <a:prstGeom prst="rect">
            <a:avLst/>
          </a:prstGeom>
        </p:spPr>
      </p:pic>
      <p:sp>
        <p:nvSpPr>
          <p:cNvPr id="6" name="テキスト ボックス 5">
            <a:extLst>
              <a:ext uri="{FF2B5EF4-FFF2-40B4-BE49-F238E27FC236}">
                <a16:creationId xmlns:a16="http://schemas.microsoft.com/office/drawing/2014/main" xmlns="" id="{EEBBDC81-60E0-49FD-9EFB-874F038CCD2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コアについて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12" name="グループ化 11">
            <a:extLst>
              <a:ext uri="{FF2B5EF4-FFF2-40B4-BE49-F238E27FC236}">
                <a16:creationId xmlns:a16="http://schemas.microsoft.com/office/drawing/2014/main" xmlns="" id="{797C4648-EAB3-4303-9BBE-4050E32CDCAC}"/>
              </a:ext>
            </a:extLst>
          </p:cNvPr>
          <p:cNvGrpSpPr/>
          <p:nvPr/>
        </p:nvGrpSpPr>
        <p:grpSpPr>
          <a:xfrm>
            <a:off x="304800" y="5540342"/>
            <a:ext cx="7746670" cy="1169551"/>
            <a:chOff x="381846" y="5121893"/>
            <a:chExt cx="7277100" cy="1169551"/>
          </a:xfrm>
        </p:grpSpPr>
        <p:sp>
          <p:nvSpPr>
            <p:cNvPr id="8" name="テキスト ボックス 7">
              <a:extLst>
                <a:ext uri="{FF2B5EF4-FFF2-40B4-BE49-F238E27FC236}">
                  <a16:creationId xmlns:a16="http://schemas.microsoft.com/office/drawing/2014/main" xmlns="" id="{732F859C-017C-4DF8-8D5C-BAFB7C322941}"/>
                </a:ext>
              </a:extLst>
            </p:cNvPr>
            <p:cNvSpPr txBox="1"/>
            <p:nvPr/>
          </p:nvSpPr>
          <p:spPr>
            <a:xfrm>
              <a:off x="381846" y="5121893"/>
              <a:ext cx="590465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コアのレベルを上げるメリット</a:t>
              </a:r>
            </a:p>
          </p:txBody>
        </p:sp>
        <p:sp>
          <p:nvSpPr>
            <p:cNvPr id="9" name="テキスト ボックス 8">
              <a:extLst>
                <a:ext uri="{FF2B5EF4-FFF2-40B4-BE49-F238E27FC236}">
                  <a16:creationId xmlns:a16="http://schemas.microsoft.com/office/drawing/2014/main" xmlns="" id="{8712CBD0-DD3F-4A86-9652-7FFA75AD120B}"/>
                </a:ext>
              </a:extLst>
            </p:cNvPr>
            <p:cNvSpPr txBox="1"/>
            <p:nvPr/>
          </p:nvSpPr>
          <p:spPr>
            <a:xfrm>
              <a:off x="577850" y="5645113"/>
              <a:ext cx="7081096"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コアのレベルを上げることで</a:t>
              </a:r>
              <a:r>
                <a:rPr lang="ja-JP" altLang="en-US" dirty="0">
                  <a:latin typeface="チェックポイント．（ピリオド）" panose="02000600000000000000" pitchFamily="50" charset="-128"/>
                  <a:ea typeface="チェックポイント．（ピリオド）" panose="02000600000000000000" pitchFamily="50" charset="-128"/>
                </a:rPr>
                <a:t>攻撃力を上げることが出来ます。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コアは四種類あり各属性のレベルを上げて戦闘を有利に進めてください。</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grpSp>
        <p:nvGrpSpPr>
          <p:cNvPr id="13" name="グループ化 12">
            <a:extLst>
              <a:ext uri="{FF2B5EF4-FFF2-40B4-BE49-F238E27FC236}">
                <a16:creationId xmlns:a16="http://schemas.microsoft.com/office/drawing/2014/main" xmlns="" id="{DED0F105-29CA-4D82-BF68-6B4A196F19AA}"/>
              </a:ext>
            </a:extLst>
          </p:cNvPr>
          <p:cNvGrpSpPr/>
          <p:nvPr/>
        </p:nvGrpSpPr>
        <p:grpSpPr>
          <a:xfrm>
            <a:off x="304800" y="3978952"/>
            <a:ext cx="11887200" cy="2073357"/>
            <a:chOff x="304800" y="3723372"/>
            <a:chExt cx="11887200" cy="2073357"/>
          </a:xfrm>
        </p:grpSpPr>
        <p:sp>
          <p:nvSpPr>
            <p:cNvPr id="7" name="テキスト ボックス 6">
              <a:extLst>
                <a:ext uri="{FF2B5EF4-FFF2-40B4-BE49-F238E27FC236}">
                  <a16:creationId xmlns:a16="http://schemas.microsoft.com/office/drawing/2014/main" xmlns="" id="{54618E3D-3C8D-4D29-8362-5B6918855191}"/>
                </a:ext>
              </a:extLst>
            </p:cNvPr>
            <p:cNvSpPr txBox="1"/>
            <p:nvPr/>
          </p:nvSpPr>
          <p:spPr>
            <a:xfrm>
              <a:off x="304800" y="3723372"/>
              <a:ext cx="4664075"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コアについての説明</a:t>
              </a:r>
            </a:p>
          </p:txBody>
        </p:sp>
        <p:sp>
          <p:nvSpPr>
            <p:cNvPr id="11" name="テキスト ボックス 10">
              <a:extLst>
                <a:ext uri="{FF2B5EF4-FFF2-40B4-BE49-F238E27FC236}">
                  <a16:creationId xmlns:a16="http://schemas.microsoft.com/office/drawing/2014/main" xmlns="" id="{6825228E-EBCE-401A-B0BC-7661792A6F00}"/>
                </a:ext>
              </a:extLst>
            </p:cNvPr>
            <p:cNvSpPr txBox="1"/>
            <p:nvPr/>
          </p:nvSpPr>
          <p:spPr>
            <a:xfrm>
              <a:off x="500804" y="4319401"/>
              <a:ext cx="11691196" cy="1477328"/>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コアには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コスモパワー</a:t>
              </a:r>
              <a:r>
                <a:rPr lang="ja-JP" altLang="en-US" dirty="0">
                  <a:latin typeface="チェックポイント．（ピリオド）" panose="02000600000000000000" pitchFamily="50" charset="-128"/>
                  <a:ea typeface="チェックポイント．（ピリオド）" panose="02000600000000000000" pitchFamily="50" charset="-128"/>
                </a:rPr>
                <a:t>と、呼ばれているエネルギーが蓄積されています。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コアは、ポッドのエンジンとして使われています。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コアは、コスモパワーを燃料に</a:t>
              </a:r>
              <a:r>
                <a:rPr lang="ja-JP" altLang="en-US" dirty="0">
                  <a:latin typeface="チェックポイント．（ピリオド）" panose="02000600000000000000" pitchFamily="50" charset="-128"/>
                  <a:ea typeface="チェックポイント．（ピリオド）" panose="02000600000000000000" pitchFamily="50" charset="-128"/>
                </a:rPr>
                <a:t>変換し</a:t>
              </a:r>
              <a:r>
                <a:rPr kumimoji="1" lang="ja-JP" altLang="en-US" dirty="0">
                  <a:latin typeface="チェックポイント．（ピリオド）" panose="02000600000000000000" pitchFamily="50" charset="-128"/>
                  <a:ea typeface="チェックポイント．（ピリオド）" panose="02000600000000000000" pitchFamily="50" charset="-128"/>
                </a:rPr>
                <a:t>宇宙を飛行したり攻撃する際のエネルギー弾にするなどの機能があります。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Tree>
    <p:extLst>
      <p:ext uri="{BB962C8B-B14F-4D97-AF65-F5344CB8AC3E}">
        <p14:creationId xmlns:p14="http://schemas.microsoft.com/office/powerpoint/2010/main" val="2154421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xmlns="" id="{3EEDA683-E7C7-4A3A-9045-88BF1220584E}"/>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ヘルプ：ポッド</a:t>
            </a:r>
            <a:r>
              <a:rPr lang="ja-JP" altLang="en-US" sz="4800" dirty="0">
                <a:latin typeface="チェックポイント．（ピリオド）" panose="02000600000000000000" pitchFamily="50" charset="-128"/>
                <a:ea typeface="チェックポイント．（ピリオド）" panose="02000600000000000000" pitchFamily="50" charset="-128"/>
              </a:rPr>
              <a:t>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テキスト ボックス 5">
            <a:extLst>
              <a:ext uri="{FF2B5EF4-FFF2-40B4-BE49-F238E27FC236}">
                <a16:creationId xmlns:a16="http://schemas.microsoft.com/office/drawing/2014/main" xmlns="" id="{C9FCE914-94E5-4B3F-B2D2-96FDE0E6E9D8}"/>
              </a:ext>
            </a:extLst>
          </p:cNvPr>
          <p:cNvSpPr txBox="1"/>
          <p:nvPr/>
        </p:nvSpPr>
        <p:spPr>
          <a:xfrm>
            <a:off x="463950" y="3959004"/>
            <a:ext cx="275426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ポッドについて</a:t>
            </a:r>
          </a:p>
        </p:txBody>
      </p:sp>
      <p:sp>
        <p:nvSpPr>
          <p:cNvPr id="7" name="テキスト ボックス 6">
            <a:extLst>
              <a:ext uri="{FF2B5EF4-FFF2-40B4-BE49-F238E27FC236}">
                <a16:creationId xmlns:a16="http://schemas.microsoft.com/office/drawing/2014/main" xmlns="" id="{1A509F0D-124D-47C4-B5CD-4B9B8064082C}"/>
              </a:ext>
            </a:extLst>
          </p:cNvPr>
          <p:cNvSpPr txBox="1"/>
          <p:nvPr/>
        </p:nvSpPr>
        <p:spPr>
          <a:xfrm>
            <a:off x="463949" y="5258611"/>
            <a:ext cx="6070600" cy="523220"/>
          </a:xfrm>
          <a:prstGeom prst="rect">
            <a:avLst/>
          </a:prstGeom>
          <a:noFill/>
        </p:spPr>
        <p:txBody>
          <a:bodyPr wrap="square" rtlCol="0">
            <a:spAutoFit/>
          </a:bodyPr>
          <a:lstStyle/>
          <a:p>
            <a:r>
              <a:rPr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a:t>
            </a:r>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のレベルを上げるメリット</a:t>
            </a:r>
          </a:p>
        </p:txBody>
      </p:sp>
      <p:sp>
        <p:nvSpPr>
          <p:cNvPr id="8" name="テキスト ボックス 7">
            <a:extLst>
              <a:ext uri="{FF2B5EF4-FFF2-40B4-BE49-F238E27FC236}">
                <a16:creationId xmlns:a16="http://schemas.microsoft.com/office/drawing/2014/main" xmlns="" id="{5F463387-8D23-460A-80ED-50E81FAAF3D9}"/>
              </a:ext>
            </a:extLst>
          </p:cNvPr>
          <p:cNvSpPr txBox="1"/>
          <p:nvPr/>
        </p:nvSpPr>
        <p:spPr>
          <a:xfrm>
            <a:off x="826622" y="5780958"/>
            <a:ext cx="7207248" cy="923330"/>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ポッドのレベルを上げることでポッドの装甲が強化されて</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戦闘時、敵に破壊されにくくなります。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a:extLst>
              <a:ext uri="{FF2B5EF4-FFF2-40B4-BE49-F238E27FC236}">
                <a16:creationId xmlns:a16="http://schemas.microsoft.com/office/drawing/2014/main" xmlns="" id="{3E1D3977-A1EE-4011-94E0-9B60C81CA553}"/>
              </a:ext>
            </a:extLst>
          </p:cNvPr>
          <p:cNvSpPr txBox="1"/>
          <p:nvPr/>
        </p:nvSpPr>
        <p:spPr>
          <a:xfrm>
            <a:off x="827443" y="4482224"/>
            <a:ext cx="8197848" cy="646331"/>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ポッドは戦闘時に住人を</a:t>
            </a:r>
            <a:r>
              <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100</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人単位</a:t>
            </a:r>
            <a:r>
              <a:rPr lang="ja-JP" altLang="en-US" dirty="0">
                <a:latin typeface="チェックポイント．（ピリオド）" panose="02000600000000000000" pitchFamily="50" charset="-128"/>
                <a:ea typeface="チェックポイント．（ピリオド）" panose="02000600000000000000" pitchFamily="50" charset="-128"/>
              </a:rPr>
              <a:t>で乗せ発射されます。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ポッドは搭載しているコアによって</a:t>
            </a:r>
            <a:r>
              <a:rPr lang="ja-JP" altLang="en-US" dirty="0">
                <a:latin typeface="チェックポイント．（ピリオド）" panose="02000600000000000000" pitchFamily="50" charset="-128"/>
                <a:ea typeface="チェックポイント．（ピリオド）" panose="02000600000000000000" pitchFamily="50" charset="-128"/>
              </a:rPr>
              <a:t>属性が変わり見た目の色も変更されます。</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41" name="グループ化 40">
            <a:extLst>
              <a:ext uri="{FF2B5EF4-FFF2-40B4-BE49-F238E27FC236}">
                <a16:creationId xmlns:a16="http://schemas.microsoft.com/office/drawing/2014/main" xmlns="" id="{C42471E9-CEF7-4DD0-B2B9-A37027252951}"/>
              </a:ext>
            </a:extLst>
          </p:cNvPr>
          <p:cNvGrpSpPr/>
          <p:nvPr/>
        </p:nvGrpSpPr>
        <p:grpSpPr>
          <a:xfrm>
            <a:off x="3108852" y="1651876"/>
            <a:ext cx="5949859" cy="1706674"/>
            <a:chOff x="3739456" y="1722326"/>
            <a:chExt cx="5949859" cy="1706674"/>
          </a:xfrm>
        </p:grpSpPr>
        <p:grpSp>
          <p:nvGrpSpPr>
            <p:cNvPr id="22" name="グループ化 21">
              <a:extLst>
                <a:ext uri="{FF2B5EF4-FFF2-40B4-BE49-F238E27FC236}">
                  <a16:creationId xmlns:a16="http://schemas.microsoft.com/office/drawing/2014/main" xmlns="" id="{7D6E456E-2E26-4492-9279-169842641548}"/>
                </a:ext>
              </a:extLst>
            </p:cNvPr>
            <p:cNvGrpSpPr/>
            <p:nvPr/>
          </p:nvGrpSpPr>
          <p:grpSpPr>
            <a:xfrm>
              <a:off x="3739456" y="1722326"/>
              <a:ext cx="1140874" cy="1520830"/>
              <a:chOff x="3651813" y="1678331"/>
              <a:chExt cx="1140874" cy="1520830"/>
            </a:xfrm>
          </p:grpSpPr>
          <p:pic>
            <p:nvPicPr>
              <p:cNvPr id="11" name="図 10" descr="物体 が含まれている画像&#10;&#10;自動的に生成された説明">
                <a:extLst>
                  <a:ext uri="{FF2B5EF4-FFF2-40B4-BE49-F238E27FC236}">
                    <a16:creationId xmlns:a16="http://schemas.microsoft.com/office/drawing/2014/main" xmlns="" id="{9E2F2156-5A3C-4670-A7BB-42FF8EF7E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18" name="テキスト ボックス 17">
                <a:extLst>
                  <a:ext uri="{FF2B5EF4-FFF2-40B4-BE49-F238E27FC236}">
                    <a16:creationId xmlns:a16="http://schemas.microsoft.com/office/drawing/2014/main" xmlns="" id="{85DB17C7-0CA8-4460-8B6A-1BBCF3C5CA75}"/>
                  </a:ext>
                </a:extLst>
              </p:cNvPr>
              <p:cNvSpPr txBox="1"/>
              <p:nvPr/>
            </p:nvSpPr>
            <p:spPr>
              <a:xfrm>
                <a:off x="3945705" y="2829829"/>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a16="http://schemas.microsoft.com/office/drawing/2014/main" xmlns="" id="{8FA97864-B0AC-4C37-AB57-3F511EE9B20A}"/>
                </a:ext>
              </a:extLst>
            </p:cNvPr>
            <p:cNvGrpSpPr/>
            <p:nvPr/>
          </p:nvGrpSpPr>
          <p:grpSpPr>
            <a:xfrm>
              <a:off x="5268431" y="1722326"/>
              <a:ext cx="1140874" cy="1520743"/>
              <a:chOff x="4889474" y="1678418"/>
              <a:chExt cx="1140874" cy="1520743"/>
            </a:xfrm>
          </p:grpSpPr>
          <p:pic>
            <p:nvPicPr>
              <p:cNvPr id="13" name="図 12" descr="物体 が含まれている画像&#10;&#10;自動的に生成された説明">
                <a:extLst>
                  <a:ext uri="{FF2B5EF4-FFF2-40B4-BE49-F238E27FC236}">
                    <a16:creationId xmlns:a16="http://schemas.microsoft.com/office/drawing/2014/main" xmlns="" id="{539F0BC8-41E3-4ADD-9459-BE0E2D7AB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19" name="テキスト ボックス 18">
                <a:extLst>
                  <a:ext uri="{FF2B5EF4-FFF2-40B4-BE49-F238E27FC236}">
                    <a16:creationId xmlns:a16="http://schemas.microsoft.com/office/drawing/2014/main" xmlns="" id="{9D08D78F-597A-41C6-9E61-E721135C20D1}"/>
                  </a:ext>
                </a:extLst>
              </p:cNvPr>
              <p:cNvSpPr txBox="1"/>
              <p:nvPr/>
            </p:nvSpPr>
            <p:spPr>
              <a:xfrm>
                <a:off x="5178014" y="2829829"/>
                <a:ext cx="36195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5" name="グループ化 24">
              <a:extLst>
                <a:ext uri="{FF2B5EF4-FFF2-40B4-BE49-F238E27FC236}">
                  <a16:creationId xmlns:a16="http://schemas.microsoft.com/office/drawing/2014/main" xmlns="" id="{8F6624A7-F895-493A-8055-873B48C8C19C}"/>
                </a:ext>
              </a:extLst>
            </p:cNvPr>
            <p:cNvGrpSpPr/>
            <p:nvPr/>
          </p:nvGrpSpPr>
          <p:grpSpPr>
            <a:xfrm>
              <a:off x="6746394" y="1722326"/>
              <a:ext cx="1140875" cy="1493097"/>
              <a:chOff x="6122245" y="1669741"/>
              <a:chExt cx="1140875" cy="1493097"/>
            </a:xfrm>
          </p:grpSpPr>
          <p:pic>
            <p:nvPicPr>
              <p:cNvPr id="15" name="図 14" descr="物体, 腕時計 が含まれている画像&#10;&#10;自動的に生成された説明">
                <a:extLst>
                  <a:ext uri="{FF2B5EF4-FFF2-40B4-BE49-F238E27FC236}">
                    <a16:creationId xmlns:a16="http://schemas.microsoft.com/office/drawing/2014/main" xmlns="" id="{53299244-26D0-4173-ACC6-BD241C7688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20" name="テキスト ボックス 19">
                <a:extLst>
                  <a:ext uri="{FF2B5EF4-FFF2-40B4-BE49-F238E27FC236}">
                    <a16:creationId xmlns:a16="http://schemas.microsoft.com/office/drawing/2014/main" xmlns="" id="{BF9D5B9B-9876-443A-BE29-B4828D0A5D74}"/>
                  </a:ext>
                </a:extLst>
              </p:cNvPr>
              <p:cNvSpPr txBox="1"/>
              <p:nvPr/>
            </p:nvSpPr>
            <p:spPr>
              <a:xfrm>
                <a:off x="6485460" y="2793506"/>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6" name="グループ化 25">
              <a:extLst>
                <a:ext uri="{FF2B5EF4-FFF2-40B4-BE49-F238E27FC236}">
                  <a16:creationId xmlns:a16="http://schemas.microsoft.com/office/drawing/2014/main" xmlns="" id="{D317981A-38A9-4594-9159-8C77F7F6D8B4}"/>
                </a:ext>
              </a:extLst>
            </p:cNvPr>
            <p:cNvGrpSpPr/>
            <p:nvPr/>
          </p:nvGrpSpPr>
          <p:grpSpPr>
            <a:xfrm>
              <a:off x="8548440" y="1741303"/>
              <a:ext cx="1140875" cy="1455744"/>
              <a:chOff x="7236873" y="1678331"/>
              <a:chExt cx="1140875" cy="1455744"/>
            </a:xfrm>
          </p:grpSpPr>
          <p:pic>
            <p:nvPicPr>
              <p:cNvPr id="17" name="図 16" descr="物体 が含まれている画像&#10;&#10;自動的に生成された説明">
                <a:extLst>
                  <a:ext uri="{FF2B5EF4-FFF2-40B4-BE49-F238E27FC236}">
                    <a16:creationId xmlns:a16="http://schemas.microsoft.com/office/drawing/2014/main" xmlns="" id="{93CD3867-4A7C-4138-9F28-8B9071FCE1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21" name="テキスト ボックス 20">
                <a:extLst>
                  <a:ext uri="{FF2B5EF4-FFF2-40B4-BE49-F238E27FC236}">
                    <a16:creationId xmlns:a16="http://schemas.microsoft.com/office/drawing/2014/main" xmlns="" id="{C3C71671-55D6-4E40-BC27-288FCF91D2BB}"/>
                  </a:ext>
                </a:extLst>
              </p:cNvPr>
              <p:cNvSpPr txBox="1"/>
              <p:nvPr/>
            </p:nvSpPr>
            <p:spPr>
              <a:xfrm>
                <a:off x="7573962" y="2764743"/>
                <a:ext cx="361950"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cxnSp>
          <p:nvCxnSpPr>
            <p:cNvPr id="28" name="直線矢印コネクタ 27">
              <a:extLst>
                <a:ext uri="{FF2B5EF4-FFF2-40B4-BE49-F238E27FC236}">
                  <a16:creationId xmlns:a16="http://schemas.microsoft.com/office/drawing/2014/main" xmlns="" id="{A84A16DD-57C4-4761-A446-249187106E51}"/>
                </a:ext>
              </a:extLst>
            </p:cNvPr>
            <p:cNvCxnSpPr>
              <a:cxnSpLocks/>
            </p:cNvCxnSpPr>
            <p:nvPr/>
          </p:nvCxnSpPr>
          <p:spPr>
            <a:xfrm>
              <a:off x="4880330"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xmlns="" id="{CE867472-33BD-4771-A53A-412FDCEAB859}"/>
                </a:ext>
              </a:extLst>
            </p:cNvPr>
            <p:cNvCxnSpPr>
              <a:cxnSpLocks/>
            </p:cNvCxnSpPr>
            <p:nvPr/>
          </p:nvCxnSpPr>
          <p:spPr>
            <a:xfrm>
              <a:off x="6409305"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xmlns="" id="{2F760955-CE29-4903-BDF0-C0EF1A34CD6F}"/>
                </a:ext>
              </a:extLst>
            </p:cNvPr>
            <p:cNvCxnSpPr>
              <a:cxnSpLocks/>
            </p:cNvCxnSpPr>
            <p:nvPr/>
          </p:nvCxnSpPr>
          <p:spPr>
            <a:xfrm rot="10800000">
              <a:off x="4880330" y="2092738"/>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xmlns="" id="{96E14F16-9B67-48C7-9985-746717E7D2CE}"/>
                </a:ext>
              </a:extLst>
            </p:cNvPr>
            <p:cNvCxnSpPr>
              <a:cxnSpLocks/>
            </p:cNvCxnSpPr>
            <p:nvPr/>
          </p:nvCxnSpPr>
          <p:spPr>
            <a:xfrm rot="10800000">
              <a:off x="6409304" y="2092737"/>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xmlns="" id="{6ADAFCEE-C028-416D-B257-90B41E02042A}"/>
                </a:ext>
              </a:extLst>
            </p:cNvPr>
            <p:cNvSpPr/>
            <p:nvPr/>
          </p:nvSpPr>
          <p:spPr>
            <a:xfrm>
              <a:off x="3739456" y="1741303"/>
              <a:ext cx="4223444" cy="1687697"/>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xmlns="" id="{A2A6B62C-1E0E-432C-9BEC-393C34A1C94C}"/>
                </a:ext>
              </a:extLst>
            </p:cNvPr>
            <p:cNvCxnSpPr>
              <a:cxnSpLocks/>
            </p:cNvCxnSpPr>
            <p:nvPr/>
          </p:nvCxnSpPr>
          <p:spPr>
            <a:xfrm rot="10800000">
              <a:off x="8057130" y="2625254"/>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a16="http://schemas.microsoft.com/office/drawing/2014/main" xmlns="" id="{7EEE5686-B5B9-4B20-8993-381AFDACF9AB}"/>
              </a:ext>
            </a:extLst>
          </p:cNvPr>
          <p:cNvGrpSpPr/>
          <p:nvPr/>
        </p:nvGrpSpPr>
        <p:grpSpPr>
          <a:xfrm>
            <a:off x="9790429" y="2096050"/>
            <a:ext cx="1824039" cy="917508"/>
            <a:chOff x="9883732" y="1911384"/>
            <a:chExt cx="1824039" cy="917508"/>
          </a:xfrm>
        </p:grpSpPr>
        <p:grpSp>
          <p:nvGrpSpPr>
            <p:cNvPr id="40" name="グループ化 39">
              <a:extLst>
                <a:ext uri="{FF2B5EF4-FFF2-40B4-BE49-F238E27FC236}">
                  <a16:creationId xmlns:a16="http://schemas.microsoft.com/office/drawing/2014/main" xmlns="" id="{80B432E5-1E61-4A1C-BB38-CE56CD67DAEC}"/>
                </a:ext>
              </a:extLst>
            </p:cNvPr>
            <p:cNvGrpSpPr/>
            <p:nvPr/>
          </p:nvGrpSpPr>
          <p:grpSpPr>
            <a:xfrm>
              <a:off x="10011300" y="1974116"/>
              <a:ext cx="1696471" cy="765354"/>
              <a:chOff x="10124054" y="1537861"/>
              <a:chExt cx="1696471" cy="765354"/>
            </a:xfrm>
          </p:grpSpPr>
          <p:cxnSp>
            <p:nvCxnSpPr>
              <p:cNvPr id="36" name="直線矢印コネクタ 35">
                <a:extLst>
                  <a:ext uri="{FF2B5EF4-FFF2-40B4-BE49-F238E27FC236}">
                    <a16:creationId xmlns:a16="http://schemas.microsoft.com/office/drawing/2014/main" xmlns="" id="{555429FE-F091-46AD-84F7-1B4256D762AB}"/>
                  </a:ext>
                </a:extLst>
              </p:cNvPr>
              <p:cNvCxnSpPr>
                <a:cxnSpLocks/>
              </p:cNvCxnSpPr>
              <p:nvPr/>
            </p:nvCxnSpPr>
            <p:spPr>
              <a:xfrm>
                <a:off x="10124055" y="2118549"/>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xmlns="" id="{5030B8C7-7BED-40F6-B6D5-A7CD124D67A9}"/>
                  </a:ext>
                </a:extLst>
              </p:cNvPr>
              <p:cNvCxnSpPr>
                <a:cxnSpLocks/>
              </p:cNvCxnSpPr>
              <p:nvPr/>
            </p:nvCxnSpPr>
            <p:spPr>
              <a:xfrm rot="10800000">
                <a:off x="10124054" y="1708973"/>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xmlns="" id="{1BB9FF26-C1AD-43FF-B1A3-3D220E4BC3AA}"/>
                  </a:ext>
                </a:extLst>
              </p:cNvPr>
              <p:cNvSpPr txBox="1"/>
              <p:nvPr/>
            </p:nvSpPr>
            <p:spPr>
              <a:xfrm>
                <a:off x="10763250" y="1537861"/>
                <a:ext cx="1057275"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不利</a:t>
                </a:r>
              </a:p>
            </p:txBody>
          </p:sp>
          <p:sp>
            <p:nvSpPr>
              <p:cNvPr id="39" name="テキスト ボックス 38">
                <a:extLst>
                  <a:ext uri="{FF2B5EF4-FFF2-40B4-BE49-F238E27FC236}">
                    <a16:creationId xmlns:a16="http://schemas.microsoft.com/office/drawing/2014/main" xmlns="" id="{127090C9-FA03-47A3-B8E5-5AC843148C0C}"/>
                  </a:ext>
                </a:extLst>
              </p:cNvPr>
              <p:cNvSpPr txBox="1"/>
              <p:nvPr/>
            </p:nvSpPr>
            <p:spPr>
              <a:xfrm>
                <a:off x="10763249" y="1933883"/>
                <a:ext cx="1057275"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有利</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
          <p:nvSpPr>
            <p:cNvPr id="42" name="正方形/長方形 41">
              <a:extLst>
                <a:ext uri="{FF2B5EF4-FFF2-40B4-BE49-F238E27FC236}">
                  <a16:creationId xmlns:a16="http://schemas.microsoft.com/office/drawing/2014/main" xmlns="" id="{974D7591-C374-4FE7-98C6-F63D715B2F46}"/>
                </a:ext>
              </a:extLst>
            </p:cNvPr>
            <p:cNvSpPr/>
            <p:nvPr/>
          </p:nvSpPr>
          <p:spPr>
            <a:xfrm>
              <a:off x="9883732" y="1911384"/>
              <a:ext cx="1533525" cy="91750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 name="正方形/長方形 42">
            <a:extLst>
              <a:ext uri="{FF2B5EF4-FFF2-40B4-BE49-F238E27FC236}">
                <a16:creationId xmlns:a16="http://schemas.microsoft.com/office/drawing/2014/main" xmlns="" id="{A98ECFFF-731C-4C54-95F1-02A8CC15EA71}"/>
              </a:ext>
            </a:extLst>
          </p:cNvPr>
          <p:cNvSpPr/>
          <p:nvPr/>
        </p:nvSpPr>
        <p:spPr>
          <a:xfrm>
            <a:off x="7917836" y="1656164"/>
            <a:ext cx="1140875" cy="1684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p:cNvGrpSpPr/>
          <p:nvPr/>
        </p:nvGrpSpPr>
        <p:grpSpPr>
          <a:xfrm>
            <a:off x="845755" y="1472160"/>
            <a:ext cx="1597024" cy="1886390"/>
            <a:chOff x="881661" y="1150157"/>
            <a:chExt cx="1597024" cy="1886390"/>
          </a:xfrm>
        </p:grpSpPr>
        <p:pic>
          <p:nvPicPr>
            <p:cNvPr id="4" name="図 3">
              <a:extLst>
                <a:ext uri="{FF2B5EF4-FFF2-40B4-BE49-F238E27FC236}">
                  <a16:creationId xmlns:a16="http://schemas.microsoft.com/office/drawing/2014/main" xmlns="" id="{84E4BD2B-BD98-4D0D-BD92-46FAC62B133A}"/>
                </a:ext>
              </a:extLst>
            </p:cNvPr>
            <p:cNvPicPr>
              <a:picLocks noChangeAspect="1"/>
            </p:cNvPicPr>
            <p:nvPr/>
          </p:nvPicPr>
          <p:blipFill rotWithShape="1">
            <a:blip r:embed="rId6">
              <a:extLst>
                <a:ext uri="{28A0092B-C50C-407E-A947-70E740481C1C}">
                  <a14:useLocalDpi xmlns:a14="http://schemas.microsoft.com/office/drawing/2010/main" val="0"/>
                </a:ext>
              </a:extLst>
            </a:blip>
            <a:srcRect l="78269" t="31166" r="9153" b="46714"/>
            <a:stretch/>
          </p:blipFill>
          <p:spPr>
            <a:xfrm>
              <a:off x="881661" y="1496291"/>
              <a:ext cx="1597024" cy="1540256"/>
            </a:xfrm>
            <a:prstGeom prst="rect">
              <a:avLst/>
            </a:prstGeom>
          </p:spPr>
        </p:pic>
        <p:pic>
          <p:nvPicPr>
            <p:cNvPr id="45" name="図 44">
              <a:extLst>
                <a:ext uri="{FF2B5EF4-FFF2-40B4-BE49-F238E27FC236}">
                  <a16:creationId xmlns:a16="http://schemas.microsoft.com/office/drawing/2014/main" xmlns="" id="{84E4BD2B-BD98-4D0D-BD92-46FAC62B133A}"/>
                </a:ext>
              </a:extLst>
            </p:cNvPr>
            <p:cNvPicPr>
              <a:picLocks noChangeAspect="1"/>
            </p:cNvPicPr>
            <p:nvPr/>
          </p:nvPicPr>
          <p:blipFill rotWithShape="1">
            <a:blip r:embed="rId6">
              <a:extLst>
                <a:ext uri="{28A0092B-C50C-407E-A947-70E740481C1C}">
                  <a14:useLocalDpi xmlns:a14="http://schemas.microsoft.com/office/drawing/2010/main" val="0"/>
                </a:ext>
              </a:extLst>
            </a:blip>
            <a:srcRect l="78269" t="17579" r="9153" b="74943"/>
            <a:stretch/>
          </p:blipFill>
          <p:spPr>
            <a:xfrm>
              <a:off x="881661" y="1150157"/>
              <a:ext cx="1597024" cy="520696"/>
            </a:xfrm>
            <a:prstGeom prst="rect">
              <a:avLst/>
            </a:prstGeom>
          </p:spPr>
        </p:pic>
      </p:grpSp>
    </p:spTree>
    <p:extLst>
      <p:ext uri="{BB962C8B-B14F-4D97-AF65-F5344CB8AC3E}">
        <p14:creationId xmlns:p14="http://schemas.microsoft.com/office/powerpoint/2010/main" val="677193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xmlns="" id="{8EBC7496-D4A5-4E2C-9D16-11A12608F074}"/>
              </a:ext>
            </a:extLst>
          </p:cNvPr>
          <p:cNvPicPr>
            <a:picLocks noChangeAspect="1"/>
          </p:cNvPicPr>
          <p:nvPr/>
        </p:nvPicPr>
        <p:blipFill rotWithShape="1">
          <a:blip r:embed="rId2"/>
          <a:srcRect t="4247"/>
          <a:stretch/>
        </p:blipFill>
        <p:spPr>
          <a:xfrm>
            <a:off x="352424" y="1143000"/>
            <a:ext cx="7848599" cy="4312846"/>
          </a:xfrm>
          <a:prstGeom prst="rect">
            <a:avLst/>
          </a:prstGeom>
        </p:spPr>
      </p:pic>
      <p:sp>
        <p:nvSpPr>
          <p:cNvPr id="10" name="テキスト ボックス 9">
            <a:extLst>
              <a:ext uri="{FF2B5EF4-FFF2-40B4-BE49-F238E27FC236}">
                <a16:creationId xmlns:a16="http://schemas.microsoft.com/office/drawing/2014/main" xmlns=""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ヘルプ：準備画面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a:extLst>
              <a:ext uri="{FF2B5EF4-FFF2-40B4-BE49-F238E27FC236}">
                <a16:creationId xmlns:a16="http://schemas.microsoft.com/office/drawing/2014/main" xmlns="" id="{6D354EB7-7F73-4490-964D-300A57A3D0C5}"/>
              </a:ext>
            </a:extLst>
          </p:cNvPr>
          <p:cNvSpPr txBox="1"/>
          <p:nvPr/>
        </p:nvSpPr>
        <p:spPr>
          <a:xfrm>
            <a:off x="8353425" y="1064753"/>
            <a:ext cx="3009900"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この画面では戦闘前に敵を確認などの準備ができます</a:t>
            </a:r>
          </a:p>
        </p:txBody>
      </p:sp>
      <p:sp>
        <p:nvSpPr>
          <p:cNvPr id="12" name="楕円 11">
            <a:extLst>
              <a:ext uri="{FF2B5EF4-FFF2-40B4-BE49-F238E27FC236}">
                <a16:creationId xmlns:a16="http://schemas.microsoft.com/office/drawing/2014/main" xmlns="" id="{27BE146F-8491-400F-AB07-2E26102463F2}"/>
              </a:ext>
            </a:extLst>
          </p:cNvPr>
          <p:cNvSpPr/>
          <p:nvPr/>
        </p:nvSpPr>
        <p:spPr>
          <a:xfrm>
            <a:off x="1188274" y="2167987"/>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xmlns="" id="{AC13EDC5-A927-451C-A8C6-2F68A75D9DB9}"/>
              </a:ext>
            </a:extLst>
          </p:cNvPr>
          <p:cNvSpPr/>
          <p:nvPr/>
        </p:nvSpPr>
        <p:spPr>
          <a:xfrm>
            <a:off x="3210049" y="1886837"/>
            <a:ext cx="895351" cy="10559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xmlns="" id="{A70D7407-0728-49A8-BDE2-7434759F1455}"/>
              </a:ext>
            </a:extLst>
          </p:cNvPr>
          <p:cNvSpPr/>
          <p:nvPr/>
        </p:nvSpPr>
        <p:spPr>
          <a:xfrm>
            <a:off x="5148324" y="1937478"/>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xmlns="" id="{BA8A41E3-4961-4217-9C31-D8A81A9809A9}"/>
              </a:ext>
            </a:extLst>
          </p:cNvPr>
          <p:cNvSpPr/>
          <p:nvPr/>
        </p:nvSpPr>
        <p:spPr>
          <a:xfrm>
            <a:off x="6243699" y="3874696"/>
            <a:ext cx="1666876" cy="1581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xmlns="" id="{FBBAA09C-4BEB-47EA-BC7F-480BCC2226F1}"/>
              </a:ext>
            </a:extLst>
          </p:cNvPr>
          <p:cNvSpPr txBox="1"/>
          <p:nvPr/>
        </p:nvSpPr>
        <p:spPr>
          <a:xfrm>
            <a:off x="8201024" y="1886837"/>
            <a:ext cx="3840555" cy="1754326"/>
          </a:xfrm>
          <a:prstGeom prst="rect">
            <a:avLst/>
          </a:prstGeom>
          <a:noFill/>
          <a:ln w="38100">
            <a:solidFill>
              <a:srgbClr val="FF0000"/>
            </a:solidFill>
          </a:ln>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赤枠で囲っているのが敵惑星です。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この中のどれかから</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敵を選び戦うことができ、</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敵惑星にカーソルを合わせると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敵惑星の情報</a:t>
            </a:r>
            <a:r>
              <a:rPr kumimoji="1" lang="ja-JP" altLang="en-US" dirty="0">
                <a:latin typeface="チェックポイント．（ピリオド）" panose="02000600000000000000" pitchFamily="50" charset="-128"/>
                <a:ea typeface="チェックポイント．（ピリオド）" panose="02000600000000000000" pitchFamily="50" charset="-128"/>
              </a:rPr>
              <a:t>を</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確認することができます。</a:t>
            </a:r>
          </a:p>
        </p:txBody>
      </p:sp>
      <p:sp>
        <p:nvSpPr>
          <p:cNvPr id="17" name="正方形/長方形 16">
            <a:extLst>
              <a:ext uri="{FF2B5EF4-FFF2-40B4-BE49-F238E27FC236}">
                <a16:creationId xmlns:a16="http://schemas.microsoft.com/office/drawing/2014/main" xmlns="" id="{A2CF4C31-1025-4708-B374-7F8887320A14}"/>
              </a:ext>
            </a:extLst>
          </p:cNvPr>
          <p:cNvSpPr/>
          <p:nvPr/>
        </p:nvSpPr>
        <p:spPr>
          <a:xfrm>
            <a:off x="1401845" y="1166647"/>
            <a:ext cx="5657850" cy="56580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xmlns="" id="{594DFF38-A0BF-4052-92A8-115900A7F03B}"/>
              </a:ext>
            </a:extLst>
          </p:cNvPr>
          <p:cNvSpPr txBox="1"/>
          <p:nvPr/>
        </p:nvSpPr>
        <p:spPr>
          <a:xfrm>
            <a:off x="8220073" y="3752850"/>
            <a:ext cx="3821506" cy="1477328"/>
          </a:xfrm>
          <a:prstGeom prst="rect">
            <a:avLst/>
          </a:prstGeom>
          <a:noFill/>
          <a:ln w="38100">
            <a:solidFill>
              <a:srgbClr val="5B9BD5"/>
            </a:solidFill>
          </a:ln>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枠で囲っているのが強大な惑星が来るまでのカウントダウンです。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敵惑星を倒すと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カウントが減っていき０になると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強大な惑星</a:t>
            </a:r>
            <a:r>
              <a:rPr lang="ja-JP" altLang="en-US" dirty="0">
                <a:latin typeface="チェックポイント．（ピリオド）" panose="02000600000000000000" pitchFamily="50" charset="-128"/>
                <a:ea typeface="チェックポイント．（ピリオド）" panose="02000600000000000000" pitchFamily="50" charset="-128"/>
              </a:rPr>
              <a:t>が襲い掛かってきます。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sp>
        <p:nvSpPr>
          <p:cNvPr id="19" name="正方形/長方形 18">
            <a:extLst>
              <a:ext uri="{FF2B5EF4-FFF2-40B4-BE49-F238E27FC236}">
                <a16:creationId xmlns:a16="http://schemas.microsoft.com/office/drawing/2014/main" xmlns="" id="{41DDEDAD-B76F-42FC-BD36-C4B4086365F3}"/>
              </a:ext>
            </a:extLst>
          </p:cNvPr>
          <p:cNvSpPr/>
          <p:nvPr/>
        </p:nvSpPr>
        <p:spPr>
          <a:xfrm>
            <a:off x="2627332" y="4205287"/>
            <a:ext cx="3449617" cy="125055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xmlns="" id="{B89D4E7D-0660-4D0D-912D-DF225C66A1D6}"/>
              </a:ext>
            </a:extLst>
          </p:cNvPr>
          <p:cNvSpPr/>
          <p:nvPr/>
        </p:nvSpPr>
        <p:spPr>
          <a:xfrm>
            <a:off x="6543675" y="5488914"/>
            <a:ext cx="1114425" cy="2426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xmlns="" id="{4588D88C-0F6C-4A95-9191-7AC444B35B14}"/>
              </a:ext>
            </a:extLst>
          </p:cNvPr>
          <p:cNvSpPr txBox="1"/>
          <p:nvPr/>
        </p:nvSpPr>
        <p:spPr>
          <a:xfrm>
            <a:off x="225631" y="5679811"/>
            <a:ext cx="11815948" cy="1077218"/>
          </a:xfrm>
          <a:prstGeom prst="rect">
            <a:avLst/>
          </a:prstGeom>
          <a:noFill/>
          <a:ln w="38100">
            <a:solidFill>
              <a:srgbClr val="92D050"/>
            </a:solidFill>
          </a:ln>
        </p:spPr>
        <p:txBody>
          <a:bodyPr wrap="square" rtlCol="0">
            <a:spAutoFit/>
          </a:bodyPr>
          <a:lstStyle/>
          <a:p>
            <a:r>
              <a:rPr kumimoji="1" lang="ja-JP" altLang="en-US" sz="1600" dirty="0">
                <a:latin typeface="チェックポイント．（ピリオド）" panose="02000600000000000000" pitchFamily="50" charset="-128"/>
                <a:ea typeface="チェックポイント．（ピリオド）" panose="02000600000000000000" pitchFamily="50" charset="-128"/>
              </a:rPr>
              <a:t>緑枠で囲っているのがスペシャル技を選択する場所です。</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今所持していないスペシャル技は、黒く塗りつぶされます</a:t>
            </a:r>
            <a:r>
              <a:rPr lang="ja-JP" altLang="en-US" sz="1600" dirty="0">
                <a:latin typeface="チェックポイント．（ピリオド）" panose="02000600000000000000" pitchFamily="50" charset="-128"/>
                <a:ea typeface="チェックポイント．（ピリオド）" panose="02000600000000000000" pitchFamily="50" charset="-128"/>
              </a:rPr>
              <a:t>。</a:t>
            </a:r>
            <a:endParaRPr lang="en-US" altLang="ja-JP" sz="1600" dirty="0">
              <a:latin typeface="チェックポイント．（ピリオド）" panose="02000600000000000000" pitchFamily="50" charset="-128"/>
              <a:ea typeface="チェックポイント．（ピリオド）" panose="02000600000000000000" pitchFamily="50" charset="-128"/>
            </a:endParaRPr>
          </a:p>
          <a:p>
            <a:r>
              <a:rPr kumimoji="1" lang="ja-JP" altLang="en-US" sz="1600" dirty="0">
                <a:latin typeface="チェックポイント．（ピリオド）" panose="02000600000000000000" pitchFamily="50" charset="-128"/>
                <a:ea typeface="チェックポイント．（ピリオド）" panose="02000600000000000000" pitchFamily="50" charset="-128"/>
              </a:rPr>
              <a:t>スペシャル技を装備したい場合は</a:t>
            </a:r>
            <a:r>
              <a:rPr kumimoji="1"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装備したい技のアイコンをクリック</a:t>
            </a:r>
            <a:r>
              <a:rPr kumimoji="1" lang="ja-JP" altLang="en-US" sz="1600" dirty="0">
                <a:latin typeface="チェックポイント．（ピリオド）" panose="02000600000000000000" pitchFamily="50" charset="-128"/>
                <a:ea typeface="チェックポイント．（ピリオド）" panose="02000600000000000000" pitchFamily="50" charset="-128"/>
              </a:rPr>
              <a:t>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latin typeface="チェックポイント．（ピリオド）" panose="02000600000000000000" pitchFamily="50" charset="-128"/>
                <a:ea typeface="チェックポイント．（ピリオド）" panose="02000600000000000000" pitchFamily="50" charset="-128"/>
              </a:rPr>
              <a:t>装備を解除したい場合はほかのスペシャル技アイコンをクリックするか装備しているスペシャル技をクリックしてください。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472075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xmlns="" id="{7FF69D48-0150-4CC7-838D-4781E53348B1}"/>
              </a:ext>
            </a:extLst>
          </p:cNvPr>
          <p:cNvPicPr>
            <a:picLocks noChangeAspect="1"/>
          </p:cNvPicPr>
          <p:nvPr/>
        </p:nvPicPr>
        <p:blipFill rotWithShape="1">
          <a:blip r:embed="rId2"/>
          <a:srcRect l="1709" t="6939" r="1763" b="2313"/>
          <a:stretch/>
        </p:blipFill>
        <p:spPr>
          <a:xfrm>
            <a:off x="36360" y="1042988"/>
            <a:ext cx="7514722" cy="4029074"/>
          </a:xfrm>
          <a:prstGeom prst="rect">
            <a:avLst/>
          </a:prstGeom>
        </p:spPr>
      </p:pic>
      <p:sp>
        <p:nvSpPr>
          <p:cNvPr id="6" name="テキスト ボックス 5">
            <a:extLst>
              <a:ext uri="{FF2B5EF4-FFF2-40B4-BE49-F238E27FC236}">
                <a16:creationId xmlns:a16="http://schemas.microsoft.com/office/drawing/2014/main" xmlns="" id="{8305E55F-CE22-4A88-A8D4-3E4958510FE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ヘルプ：ミサイル画面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a16="http://schemas.microsoft.com/office/drawing/2014/main" xmlns="" id="{EC8402AE-3480-4CC7-905A-0776A28352DA}"/>
              </a:ext>
            </a:extLst>
          </p:cNvPr>
          <p:cNvSpPr/>
          <p:nvPr/>
        </p:nvSpPr>
        <p:spPr>
          <a:xfrm>
            <a:off x="7788888" y="1666875"/>
            <a:ext cx="4206569" cy="1143000"/>
          </a:xfrm>
          <a:prstGeom prst="wedgeRectCallout">
            <a:avLst>
              <a:gd name="adj1" fmla="val -63626"/>
              <a:gd name="adj2" fmla="val -3891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ここは今配置されている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研究員の人数が表示されています。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吹き出し: 四角形 7">
            <a:extLst>
              <a:ext uri="{FF2B5EF4-FFF2-40B4-BE49-F238E27FC236}">
                <a16:creationId xmlns:a16="http://schemas.microsoft.com/office/drawing/2014/main" xmlns="" id="{12F0A826-4C99-48A7-B36D-03DBE2118E07}"/>
              </a:ext>
            </a:extLst>
          </p:cNvPr>
          <p:cNvSpPr/>
          <p:nvPr/>
        </p:nvSpPr>
        <p:spPr>
          <a:xfrm>
            <a:off x="7577598" y="3057525"/>
            <a:ext cx="4417859" cy="1143000"/>
          </a:xfrm>
          <a:prstGeom prst="wedgeRectCallout">
            <a:avLst>
              <a:gd name="adj1" fmla="val -58360"/>
              <a:gd name="adj2" fmla="val -5051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ここは現在のミサイルの</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リキャストタイム</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が表示されています。</a:t>
            </a:r>
          </a:p>
        </p:txBody>
      </p:sp>
      <p:sp>
        <p:nvSpPr>
          <p:cNvPr id="9" name="吹き出し: 四角形 8">
            <a:extLst>
              <a:ext uri="{FF2B5EF4-FFF2-40B4-BE49-F238E27FC236}">
                <a16:creationId xmlns:a16="http://schemas.microsoft.com/office/drawing/2014/main" xmlns="" id="{B25F11CC-0810-44FB-85E5-6AFA2E713B6D}"/>
              </a:ext>
            </a:extLst>
          </p:cNvPr>
          <p:cNvSpPr/>
          <p:nvPr/>
        </p:nvSpPr>
        <p:spPr>
          <a:xfrm>
            <a:off x="1805447" y="5319712"/>
            <a:ext cx="5772151" cy="1143000"/>
          </a:xfrm>
          <a:prstGeom prst="wedgeRectCallout">
            <a:avLst>
              <a:gd name="adj1" fmla="val -13130"/>
              <a:gd name="adj2" fmla="val -8886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ここは次のレベルアップ条件と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レベルアップした際の</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リキャストタイム</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3" name="正方形/長方形 2">
            <a:extLst>
              <a:ext uri="{FF2B5EF4-FFF2-40B4-BE49-F238E27FC236}">
                <a16:creationId xmlns:a16="http://schemas.microsoft.com/office/drawing/2014/main" xmlns="" id="{A491271B-A222-4F11-B100-4D7A1B81E98A}"/>
              </a:ext>
            </a:extLst>
          </p:cNvPr>
          <p:cNvSpPr/>
          <p:nvPr/>
        </p:nvSpPr>
        <p:spPr>
          <a:xfrm>
            <a:off x="2453951" y="3645045"/>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016D0004-D188-4E81-A1DB-65759A9B7E86}"/>
              </a:ext>
            </a:extLst>
          </p:cNvPr>
          <p:cNvSpPr/>
          <p:nvPr/>
        </p:nvSpPr>
        <p:spPr>
          <a:xfrm>
            <a:off x="2453951" y="2525858"/>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xmlns="" id="{CCF67B37-F0BC-41F6-A1E9-02DA2EAC5911}"/>
              </a:ext>
            </a:extLst>
          </p:cNvPr>
          <p:cNvSpPr/>
          <p:nvPr/>
        </p:nvSpPr>
        <p:spPr>
          <a:xfrm>
            <a:off x="2453951" y="1387767"/>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66439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xmlns=""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三竦み</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p:cNvSpPr txBox="1"/>
          <p:nvPr/>
        </p:nvSpPr>
        <p:spPr>
          <a:xfrm>
            <a:off x="961901" y="1446204"/>
            <a:ext cx="2321861" cy="461665"/>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三竦みについて</a:t>
            </a:r>
          </a:p>
        </p:txBody>
      </p:sp>
      <p:sp>
        <p:nvSpPr>
          <p:cNvPr id="8" name="テキスト ボックス 7"/>
          <p:cNvSpPr txBox="1"/>
          <p:nvPr/>
        </p:nvSpPr>
        <p:spPr>
          <a:xfrm>
            <a:off x="961901" y="2384531"/>
            <a:ext cx="8095124" cy="4247317"/>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ポッドやミサイルには属性があり</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属性によって有利不利があります。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に強く</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に強い、</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そして</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lang="ja-JP" altLang="en-US" dirty="0">
                <a:latin typeface="チェックポイント．（ピリオド）" panose="02000600000000000000" pitchFamily="50" charset="-128"/>
                <a:ea typeface="チェックポイント．（ピリオド）" panose="02000600000000000000" pitchFamily="50" charset="-128"/>
              </a:rPr>
              <a:t>は</a:t>
            </a:r>
            <a:r>
              <a:rPr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lang="ja-JP" altLang="en-US" dirty="0">
                <a:latin typeface="チェックポイント．（ピリオド）" panose="02000600000000000000" pitchFamily="50" charset="-128"/>
                <a:ea typeface="チェックポイント．（ピリオド）" panose="02000600000000000000" pitchFamily="50" charset="-128"/>
              </a:rPr>
              <a:t>に強い関係になっています。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白は属性を持つポッドに対して有利をとれますが</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ミサイルに対して弱いです。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のポッドに対して少ししか</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ダメージを与えることができませんが</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白ポッドに対して大ダメージを与えることができます。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7848" y="1405933"/>
            <a:ext cx="6266214" cy="4862916"/>
          </a:xfrm>
          <a:prstGeom prst="rect">
            <a:avLst/>
          </a:prstGeom>
        </p:spPr>
      </p:pic>
    </p:spTree>
    <p:extLst>
      <p:ext uri="{BB962C8B-B14F-4D97-AF65-F5344CB8AC3E}">
        <p14:creationId xmlns:p14="http://schemas.microsoft.com/office/powerpoint/2010/main" val="1432715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1519</TotalTime>
  <Words>1217</Words>
  <Application>Microsoft Office PowerPoint</Application>
  <PresentationFormat>ワイド画面</PresentationFormat>
  <Paragraphs>164</Paragraphs>
  <Slides>15</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15</vt:i4>
      </vt:variant>
    </vt:vector>
  </HeadingPairs>
  <TitlesOfParts>
    <vt:vector size="22" baseType="lpstr">
      <vt:lpstr>ＭＳ Ｐゴシック</vt:lpstr>
      <vt:lpstr>チェックポイント．（ピリオド）</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GA2B</dc:creator>
  <cp:lastModifiedBy>GA2B</cp:lastModifiedBy>
  <cp:revision>104</cp:revision>
  <dcterms:created xsi:type="dcterms:W3CDTF">2019-05-24T01:32:43Z</dcterms:created>
  <dcterms:modified xsi:type="dcterms:W3CDTF">2019-09-02T06:50:23Z</dcterms:modified>
</cp:coreProperties>
</file>