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2019/6/21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2019/6/21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2019/6/21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2019/6/21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2019/6/21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2019/6/21</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2019/6/21</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2019/6/21</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2019/6/21</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2019/6/21</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2019/6/21</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2019/6/21</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835" y="1254187"/>
            <a:ext cx="7874415" cy="4421519"/>
          </a:xfrm>
          <a:prstGeom prst="rect">
            <a:avLst/>
          </a:prstGeom>
        </p:spPr>
      </p:pic>
      <p:sp>
        <p:nvSpPr>
          <p:cNvPr id="22" name="四角形吹き出し 21"/>
          <p:cNvSpPr/>
          <p:nvPr/>
        </p:nvSpPr>
        <p:spPr>
          <a:xfrm>
            <a:off x="-7915" y="1042592"/>
            <a:ext cx="3515096" cy="922758"/>
          </a:xfrm>
          <a:prstGeom prst="wedgeRectCallout">
            <a:avLst>
              <a:gd name="adj1" fmla="val 34461"/>
              <a:gd name="adj2" fmla="val 79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倉庫</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ここをクリックすると倉庫が開ける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23" name="四角形吹き出し 22"/>
          <p:cNvSpPr/>
          <p:nvPr/>
        </p:nvSpPr>
        <p:spPr>
          <a:xfrm>
            <a:off x="-1" y="5675706"/>
            <a:ext cx="3800105" cy="1182294"/>
          </a:xfrm>
          <a:prstGeom prst="wedgeRectCallout">
            <a:avLst>
              <a:gd name="adj1" fmla="val 33028"/>
              <a:gd name="adj2" fmla="val -627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研究所</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ここをクリックすると研究所が開ける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24" name="四角形吹き出し 23"/>
          <p:cNvSpPr/>
          <p:nvPr/>
        </p:nvSpPr>
        <p:spPr>
          <a:xfrm>
            <a:off x="8570027" y="5675706"/>
            <a:ext cx="3621973" cy="1182293"/>
          </a:xfrm>
          <a:prstGeom prst="wedgeRectCallout">
            <a:avLst>
              <a:gd name="adj1" fmla="val -35394"/>
              <a:gd name="adj2" fmla="val -6181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兵舎</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ここをクリックすると兵舎が開ける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25" name="テキスト ボックス 24"/>
          <p:cNvSpPr txBox="1"/>
          <p:nvPr/>
        </p:nvSpPr>
        <p:spPr>
          <a:xfrm>
            <a:off x="3621973" y="211595"/>
            <a:ext cx="4829300" cy="830997"/>
          </a:xfrm>
          <a:prstGeom prst="rect">
            <a:avLst/>
          </a:prstGeom>
          <a:solidFill>
            <a:schemeClr val="accent4"/>
          </a:solidFill>
        </p:spPr>
        <p:txBody>
          <a:bodyPr wrap="square" rtlCol="0">
            <a:spAutoFit/>
          </a:bodyPr>
          <a:lstStyle/>
          <a:p>
            <a:pPr algn="ctr"/>
            <a:r>
              <a:rPr lang="ja-JP" altLang="en-US" sz="4800" dirty="0" smtClean="0">
                <a:latin typeface="HGP創英角ﾎﾟｯﾌﾟ体" panose="040B0A00000000000000" pitchFamily="50" charset="-128"/>
                <a:ea typeface="HGP創英角ﾎﾟｯﾌﾟ体" panose="040B0A00000000000000" pitchFamily="50" charset="-128"/>
              </a:rPr>
              <a:t>ヘルプ：育成画面</a:t>
            </a: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176" y="1072421"/>
            <a:ext cx="7540832" cy="4372415"/>
          </a:xfrm>
          <a:prstGeom prst="rect">
            <a:avLst/>
          </a:prstGeom>
        </p:spPr>
      </p:pic>
      <p:sp>
        <p:nvSpPr>
          <p:cNvPr id="8" name="四角形吹き出し 7"/>
          <p:cNvSpPr/>
          <p:nvPr/>
        </p:nvSpPr>
        <p:spPr>
          <a:xfrm>
            <a:off x="0" y="953666"/>
            <a:ext cx="3621973" cy="979715"/>
          </a:xfrm>
          <a:prstGeom prst="wedgeRectCallout">
            <a:avLst>
              <a:gd name="adj1" fmla="val 44934"/>
              <a:gd name="adj2" fmla="val 808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ここをクリックすると今所持している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ja-JP" altLang="en-US" dirty="0">
                <a:solidFill>
                  <a:schemeClr val="tx1"/>
                </a:solidFill>
                <a:latin typeface="HGP創英角ﾎﾟｯﾌﾟ体" panose="040B0A00000000000000" pitchFamily="50" charset="-128"/>
                <a:ea typeface="HGP創英角ﾎﾟｯﾌﾟ体" panose="040B0A00000000000000" pitchFamily="50" charset="-128"/>
              </a:rPr>
              <a:t>資材</a:t>
            </a: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を確認することができる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9" name="四角形吹き出し 8"/>
          <p:cNvSpPr/>
          <p:nvPr/>
        </p:nvSpPr>
        <p:spPr>
          <a:xfrm>
            <a:off x="0" y="4910447"/>
            <a:ext cx="3740727" cy="1240971"/>
          </a:xfrm>
          <a:prstGeom prst="wedgeRectCallout">
            <a:avLst>
              <a:gd name="adj1" fmla="val 41759"/>
              <a:gd name="adj2" fmla="val -886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ここをクリックすると今所持している</a:t>
            </a:r>
            <a:endPar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スペシャル技を確認することができる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rPr>
              <a:t>※</a:t>
            </a: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ここでスペシャル技変更不可</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10" name="四角形吹き出し 9"/>
          <p:cNvSpPr/>
          <p:nvPr/>
        </p:nvSpPr>
        <p:spPr>
          <a:xfrm>
            <a:off x="8570027" y="4910446"/>
            <a:ext cx="3621973" cy="1324099"/>
          </a:xfrm>
          <a:prstGeom prst="wedgeRectCallout">
            <a:avLst>
              <a:gd name="adj1" fmla="val -59985"/>
              <a:gd name="adj2" fmla="val -910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ここをクリックすると今装備している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武器によ</a:t>
            </a:r>
            <a:r>
              <a:rPr lang="ja-JP" altLang="en-US" dirty="0">
                <a:solidFill>
                  <a:schemeClr val="tx1"/>
                </a:solidFill>
                <a:latin typeface="HGP創英角ﾎﾟｯﾌﾟ体" panose="040B0A00000000000000" pitchFamily="50" charset="-128"/>
                <a:ea typeface="HGP創英角ﾎﾟｯﾌﾟ体" panose="040B0A00000000000000" pitchFamily="50" charset="-128"/>
              </a:rPr>
              <a:t>る</a:t>
            </a: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ステータス補正値を</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確認することができる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11" name="四角形吹き出し 10"/>
          <p:cNvSpPr/>
          <p:nvPr/>
        </p:nvSpPr>
        <p:spPr>
          <a:xfrm>
            <a:off x="8570026" y="724395"/>
            <a:ext cx="3621973" cy="1217220"/>
          </a:xfrm>
          <a:prstGeom prst="wedgeRectCallout">
            <a:avLst>
              <a:gd name="adj1" fmla="val -59000"/>
              <a:gd name="adj2" fmla="val 717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ここをクリックすると今住んでいる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住人のステータス補正値を</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確認することができる</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12" name="テキスト ボックス 11"/>
          <p:cNvSpPr txBox="1"/>
          <p:nvPr/>
        </p:nvSpPr>
        <p:spPr>
          <a:xfrm>
            <a:off x="3740727" y="136841"/>
            <a:ext cx="4579917" cy="830997"/>
          </a:xfrm>
          <a:prstGeom prst="rect">
            <a:avLst/>
          </a:prstGeom>
          <a:solidFill>
            <a:schemeClr val="accent4"/>
          </a:solidFill>
        </p:spPr>
        <p:txBody>
          <a:bodyPr wrap="square" rtlCol="0">
            <a:spAutoFit/>
          </a:bodyPr>
          <a:lstStyle/>
          <a:p>
            <a:pPr algn="ctr"/>
            <a:r>
              <a:rPr lang="ja-JP" altLang="en-US" sz="4800" dirty="0" smtClean="0">
                <a:latin typeface="HGP創英角ﾎﾟｯﾌﾟ体" panose="040B0A00000000000000" pitchFamily="50" charset="-128"/>
                <a:ea typeface="HGP創英角ﾎﾟｯﾌﾟ体" panose="040B0A00000000000000" pitchFamily="50" charset="-128"/>
              </a:rPr>
              <a:t>ヘルプ：倉庫</a:t>
            </a: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1278"/>
            <a:ext cx="7680237" cy="4785756"/>
          </a:xfrm>
          <a:prstGeom prst="rect">
            <a:avLst/>
          </a:prstGeom>
        </p:spPr>
      </p:pic>
      <p:sp>
        <p:nvSpPr>
          <p:cNvPr id="5" name="四角形吹き出し 4"/>
          <p:cNvSpPr/>
          <p:nvPr/>
        </p:nvSpPr>
        <p:spPr>
          <a:xfrm>
            <a:off x="7726832" y="1404037"/>
            <a:ext cx="4465168" cy="1056904"/>
          </a:xfrm>
          <a:prstGeom prst="wedgeRectCallout">
            <a:avLst>
              <a:gd name="adj1" fmla="val -56736"/>
              <a:gd name="adj2" fmla="val -785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住人を振り分けすることができる</a:t>
            </a:r>
            <a:endPar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振り分</a:t>
            </a: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けることで研究所でできることが増える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6" name="四角形吹き出し 5"/>
          <p:cNvSpPr/>
          <p:nvPr/>
        </p:nvSpPr>
        <p:spPr>
          <a:xfrm>
            <a:off x="7726832" y="3068735"/>
            <a:ext cx="4465168" cy="1056904"/>
          </a:xfrm>
          <a:prstGeom prst="wedgeRectCallout">
            <a:avLst>
              <a:gd name="adj1" fmla="val -60193"/>
              <a:gd name="adj2" fmla="val -33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クリックするとミサイルのリキャストタイムと</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ja-JP" altLang="en-US" dirty="0">
                <a:solidFill>
                  <a:schemeClr val="tx1"/>
                </a:solidFill>
                <a:latin typeface="HGP創英角ﾎﾟｯﾌﾟ体" panose="040B0A00000000000000" pitchFamily="50" charset="-128"/>
                <a:ea typeface="HGP創英角ﾎﾟｯﾌﾟ体" panose="040B0A00000000000000" pitchFamily="50" charset="-128"/>
              </a:rPr>
              <a:t>次</a:t>
            </a: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のレベルアップまでの条件が確認できる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7" name="四角形吹き出し 6"/>
          <p:cNvSpPr/>
          <p:nvPr/>
        </p:nvSpPr>
        <p:spPr>
          <a:xfrm>
            <a:off x="7726832" y="4284323"/>
            <a:ext cx="4465168" cy="1056904"/>
          </a:xfrm>
          <a:prstGeom prst="wedgeRectCallout">
            <a:avLst>
              <a:gd name="adj1" fmla="val -60193"/>
              <a:gd name="adj2" fmla="val -33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クリックすると武器の作成と作成に必要な</a:t>
            </a:r>
            <a:endParaRPr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資材</a:t>
            </a: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確認できる</a:t>
            </a:r>
            <a:endPar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武器</a:t>
            </a:r>
            <a:r>
              <a:rPr lang="ja-JP" altLang="en-US" dirty="0">
                <a:solidFill>
                  <a:schemeClr val="tx1"/>
                </a:solidFill>
                <a:latin typeface="HGP創英角ﾎﾟｯﾌﾟ体" panose="040B0A00000000000000" pitchFamily="50" charset="-128"/>
                <a:ea typeface="HGP創英角ﾎﾟｯﾌﾟ体" panose="040B0A00000000000000" pitchFamily="50" charset="-128"/>
              </a:rPr>
              <a:t>を</a:t>
            </a: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装備することなどできる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8" name="四角形吹き出し 7"/>
          <p:cNvSpPr/>
          <p:nvPr/>
        </p:nvSpPr>
        <p:spPr>
          <a:xfrm>
            <a:off x="-2" y="5807034"/>
            <a:ext cx="12192001"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ここでは研究所全体のレベルアップができたり次のレベルアップまでの条件を確認することができる</a:t>
            </a:r>
            <a:endPar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研究所をレベルアップすることにより武器の作成条件達成やミサイルのリキャストタイムが早く</a:t>
            </a: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なったり</a:t>
            </a: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ポッドの耐久力が上がる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3301339" y="107233"/>
            <a:ext cx="5047013" cy="830997"/>
          </a:xfrm>
          <a:prstGeom prst="rect">
            <a:avLst/>
          </a:prstGeom>
          <a:solidFill>
            <a:schemeClr val="accent4"/>
          </a:solidFill>
        </p:spPr>
        <p:txBody>
          <a:bodyPr wrap="square" rtlCol="0">
            <a:spAutoFit/>
          </a:bodyPr>
          <a:lstStyle/>
          <a:p>
            <a:pPr algn="ctr"/>
            <a:r>
              <a:rPr kumimoji="1" lang="ja-JP" altLang="en-US" sz="4800" dirty="0" smtClean="0">
                <a:latin typeface="HGP創英角ﾎﾟｯﾌﾟ体" panose="040B0A00000000000000" pitchFamily="50" charset="-128"/>
                <a:ea typeface="HGP創英角ﾎﾟｯﾌﾟ体" panose="040B0A00000000000000" pitchFamily="50" charset="-128"/>
              </a:rPr>
              <a:t>ヘルプ：研究所</a:t>
            </a: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04405"/>
            <a:ext cx="8038008" cy="4660694"/>
          </a:xfrm>
          <a:prstGeom prst="rect">
            <a:avLst/>
          </a:prstGeom>
        </p:spPr>
      </p:pic>
      <p:sp>
        <p:nvSpPr>
          <p:cNvPr id="5" name="正方形/長方形 4"/>
          <p:cNvSpPr/>
          <p:nvPr/>
        </p:nvSpPr>
        <p:spPr>
          <a:xfrm>
            <a:off x="3016332" y="1291256"/>
            <a:ext cx="4928260" cy="428699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吹き出し 5"/>
          <p:cNvSpPr/>
          <p:nvPr/>
        </p:nvSpPr>
        <p:spPr>
          <a:xfrm>
            <a:off x="8473539" y="1749383"/>
            <a:ext cx="3724894" cy="2997035"/>
          </a:xfrm>
          <a:prstGeom prst="wedgeRectCallout">
            <a:avLst>
              <a:gd name="adj1" fmla="val -60491"/>
              <a:gd name="adj2" fmla="val 144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ここでは好きなように住人を</a:t>
            </a:r>
            <a:endParaRPr kumimoji="1"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配置することができる</a:t>
            </a:r>
            <a:endParaRPr kumimoji="1"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配置することによってバトル中の</a:t>
            </a:r>
            <a:endParaRPr kumimoji="1"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kumimoji="1"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ポット出撃可能数が増える</a:t>
            </a:r>
            <a:endParaRPr kumimoji="1"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rPr>
              <a:t>※</a:t>
            </a:r>
            <a:r>
              <a:rPr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バトルに出撃し攻撃した分だけ</a:t>
            </a:r>
            <a:endParaRPr lang="en-US" altLang="ja-JP" sz="20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sz="2000" dirty="0" smtClean="0">
                <a:solidFill>
                  <a:schemeClr val="tx1"/>
                </a:solidFill>
                <a:latin typeface="HGP創英角ﾎﾟｯﾌﾟ体" panose="040B0A00000000000000" pitchFamily="50" charset="-128"/>
                <a:ea typeface="HGP創英角ﾎﾟｯﾌﾟ体" panose="040B0A00000000000000" pitchFamily="50" charset="-128"/>
              </a:rPr>
              <a:t>住人の数が減ってるので注意</a:t>
            </a:r>
            <a:endParaRPr kumimoji="1" lang="ja-JP" altLang="en-US" sz="2000"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7" name="正方形/長方形 6"/>
          <p:cNvSpPr/>
          <p:nvPr/>
        </p:nvSpPr>
        <p:spPr>
          <a:xfrm>
            <a:off x="125279" y="3468894"/>
            <a:ext cx="2893228" cy="210935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1" y="580703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ここでは兵舎全体のレベルアップができたり次のレベルアップまでの条件を確認することができる</a:t>
            </a:r>
            <a:endParaRPr kumimoji="1" lang="en-US" altLang="ja-JP" dirty="0" smtClean="0">
              <a:solidFill>
                <a:schemeClr val="tx1"/>
              </a:solidFill>
              <a:latin typeface="HGP創英角ﾎﾟｯﾌﾟ体" panose="040B0A00000000000000" pitchFamily="50" charset="-128"/>
              <a:ea typeface="HGP創英角ﾎﾟｯﾌﾟ体" panose="040B0A00000000000000" pitchFamily="50" charset="-128"/>
            </a:endParaRPr>
          </a:p>
          <a:p>
            <a:pPr algn="ctr"/>
            <a:r>
              <a:rPr lang="ja-JP" altLang="en-US" dirty="0">
                <a:solidFill>
                  <a:schemeClr val="tx1"/>
                </a:solidFill>
                <a:latin typeface="HGP創英角ﾎﾟｯﾌﾟ体" panose="040B0A00000000000000" pitchFamily="50" charset="-128"/>
                <a:ea typeface="HGP創英角ﾎﾟｯﾌﾟ体" panose="040B0A00000000000000" pitchFamily="50" charset="-128"/>
              </a:rPr>
              <a:t>兵舎</a:t>
            </a:r>
            <a:r>
              <a:rPr lang="ja-JP" altLang="en-US" dirty="0" smtClean="0">
                <a:solidFill>
                  <a:schemeClr val="tx1"/>
                </a:solidFill>
                <a:latin typeface="HGP創英角ﾎﾟｯﾌﾟ体" panose="040B0A00000000000000" pitchFamily="50" charset="-128"/>
                <a:ea typeface="HGP創英角ﾎﾟｯﾌﾟ体" panose="040B0A00000000000000" pitchFamily="50" charset="-128"/>
              </a:rPr>
              <a:t>をレベルアップすることにより兵士の攻撃力などステータスがアップする</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smtClean="0">
                <a:latin typeface="HGP創英角ﾎﾟｯﾌﾟ体" panose="040B0A00000000000000" pitchFamily="50" charset="-128"/>
                <a:ea typeface="HGP創英角ﾎﾟｯﾌﾟ体" panose="040B0A00000000000000" pitchFamily="50" charset="-128"/>
              </a:rPr>
              <a:t>ヘルプ：兵舎</a:t>
            </a: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294</Words>
  <Application>Microsoft Office PowerPoint</Application>
  <PresentationFormat>ワイド画面</PresentationFormat>
  <Paragraphs>38</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HGP創英角ﾎﾟｯﾌﾟ体</vt: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21</cp:revision>
  <dcterms:created xsi:type="dcterms:W3CDTF">2019-05-24T01:32:43Z</dcterms:created>
  <dcterms:modified xsi:type="dcterms:W3CDTF">2019-06-21T07:18:04Z</dcterms:modified>
</cp:coreProperties>
</file>