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3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517757-E664-4BB3-B78C-0CBDD076F206}" type="datetimeFigureOut">
              <a:rPr kumimoji="1" lang="ja-JP" altLang="en-US" smtClean="0"/>
              <a:t>2019/8/20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725F18-E9C8-4CF5-AEFE-8868BD40D51E}" type="slidenum">
              <a:rPr kumimoji="1" lang="ja-JP" altLang="en-US" smtClean="0"/>
              <a:t>‹#›</a:t>
            </a:fld>
            <a:endParaRPr kumimoji="1" lang="ja-JP" altLang="en-US"/>
          </a:p>
        </p:txBody>
      </p:sp>
    </p:spTree>
    <p:extLst>
      <p:ext uri="{BB962C8B-B14F-4D97-AF65-F5344CB8AC3E}">
        <p14:creationId xmlns:p14="http://schemas.microsoft.com/office/powerpoint/2010/main" val="276976269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C2725F18-E9C8-4CF5-AEFE-8868BD40D51E}" type="slidenum">
              <a:rPr kumimoji="1" lang="ja-JP" altLang="en-US" smtClean="0"/>
              <a:t>9</a:t>
            </a:fld>
            <a:endParaRPr kumimoji="1" lang="ja-JP" altLang="en-US"/>
          </a:p>
        </p:txBody>
      </p:sp>
    </p:spTree>
    <p:extLst>
      <p:ext uri="{BB962C8B-B14F-4D97-AF65-F5344CB8AC3E}">
        <p14:creationId xmlns:p14="http://schemas.microsoft.com/office/powerpoint/2010/main" val="3542889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816607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376818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92757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42240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912554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223721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36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109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67384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2430916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F2BA968-46FA-4915-82D5-53748CAAB103}" type="datetimeFigureOut">
              <a:rPr kumimoji="1" lang="ja-JP" altLang="en-US" smtClean="0"/>
              <a:t>2019/8/20</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340949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2BA968-46FA-4915-82D5-53748CAAB103}" type="datetimeFigureOut">
              <a:rPr kumimoji="1" lang="ja-JP" altLang="en-US" smtClean="0"/>
              <a:t>2019/8/20</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78D9D2-98F0-4C10-800B-1E4320A00E20}" type="slidenum">
              <a:rPr kumimoji="1" lang="ja-JP" altLang="en-US" smtClean="0"/>
              <a:t>‹#›</a:t>
            </a:fld>
            <a:endParaRPr kumimoji="1" lang="ja-JP" altLang="en-US" dirty="0"/>
          </a:p>
        </p:txBody>
      </p:sp>
    </p:spTree>
    <p:extLst>
      <p:ext uri="{BB962C8B-B14F-4D97-AF65-F5344CB8AC3E}">
        <p14:creationId xmlns:p14="http://schemas.microsoft.com/office/powerpoint/2010/main" val="789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png"/><Relationship Id="rId7"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9.png"/><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スクリーンショット が含まれている画像&#10;&#10;自動的に生成された説明">
            <a:extLst>
              <a:ext uri="{FF2B5EF4-FFF2-40B4-BE49-F238E27FC236}">
                <a16:creationId xmlns="" xmlns:a16="http://schemas.microsoft.com/office/drawing/2014/main" id="{48282D74-7C89-4D68-8F6E-D62AC9485402}"/>
              </a:ext>
            </a:extLst>
          </p:cNvPr>
          <p:cNvPicPr>
            <a:picLocks noChangeAspect="1"/>
          </p:cNvPicPr>
          <p:nvPr/>
        </p:nvPicPr>
        <p:blipFill rotWithShape="1">
          <a:blip r:embed="rId2">
            <a:extLst>
              <a:ext uri="{28A0092B-C50C-407E-A947-70E740481C1C}">
                <a14:useLocalDpi xmlns:a14="http://schemas.microsoft.com/office/drawing/2010/main" val="0"/>
              </a:ext>
            </a:extLst>
          </a:blip>
          <a:srcRect l="8124" t="49475" b="5421"/>
          <a:stretch/>
        </p:blipFill>
        <p:spPr>
          <a:xfrm>
            <a:off x="1145218" y="1811046"/>
            <a:ext cx="10413969" cy="3560212"/>
          </a:xfrm>
          <a:prstGeom prst="rect">
            <a:avLst/>
          </a:prstGeom>
        </p:spPr>
      </p:pic>
      <p:sp>
        <p:nvSpPr>
          <p:cNvPr id="22" name="四角形吹き出し 21"/>
          <p:cNvSpPr/>
          <p:nvPr/>
        </p:nvSpPr>
        <p:spPr>
          <a:xfrm>
            <a:off x="8143899" y="5595807"/>
            <a:ext cx="3938610" cy="1182293"/>
          </a:xfrm>
          <a:prstGeom prst="wedgeRectCallout">
            <a:avLst>
              <a:gd name="adj1" fmla="val 21325"/>
              <a:gd name="adj2" fmla="val -1270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倉庫</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クリックすると倉庫が開けます。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3" name="四角形吹き出し 22"/>
          <p:cNvSpPr/>
          <p:nvPr/>
        </p:nvSpPr>
        <p:spPr>
          <a:xfrm>
            <a:off x="147555" y="5595806"/>
            <a:ext cx="4181384" cy="1182293"/>
          </a:xfrm>
          <a:prstGeom prst="wedgeRectCallout">
            <a:avLst>
              <a:gd name="adj1" fmla="val -19425"/>
              <a:gd name="adj2" fmla="val -11309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研究所</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クリックすると研究所が開けます。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4" name="四角形吹き出し 23"/>
          <p:cNvSpPr/>
          <p:nvPr/>
        </p:nvSpPr>
        <p:spPr>
          <a:xfrm>
            <a:off x="4285013" y="5595808"/>
            <a:ext cx="3858886" cy="1182293"/>
          </a:xfrm>
          <a:prstGeom prst="wedgeRectCallout">
            <a:avLst>
              <a:gd name="adj1" fmla="val -21239"/>
              <a:gd name="adj2" fmla="val -15942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兵舎</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クリックすると兵舎が開けます。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5" name="テキスト ボックス 24"/>
          <p:cNvSpPr txBox="1"/>
          <p:nvPr/>
        </p:nvSpPr>
        <p:spPr>
          <a:xfrm>
            <a:off x="3232317" y="262169"/>
            <a:ext cx="5371106"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ヘルプ：育成画面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正方形/長方形 5">
            <a:extLst>
              <a:ext uri="{FF2B5EF4-FFF2-40B4-BE49-F238E27FC236}">
                <a16:creationId xmlns="" xmlns:a16="http://schemas.microsoft.com/office/drawing/2014/main" id="{E239D52D-8A0E-45C2-9D76-49681F4F3023}"/>
              </a:ext>
            </a:extLst>
          </p:cNvPr>
          <p:cNvSpPr/>
          <p:nvPr/>
        </p:nvSpPr>
        <p:spPr>
          <a:xfrm>
            <a:off x="1145218" y="2068497"/>
            <a:ext cx="1500328" cy="27254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44B16076-58F3-411C-BA21-CC2F6BFDF2CA}"/>
              </a:ext>
            </a:extLst>
          </p:cNvPr>
          <p:cNvSpPr/>
          <p:nvPr/>
        </p:nvSpPr>
        <p:spPr>
          <a:xfrm>
            <a:off x="4386855" y="2602467"/>
            <a:ext cx="2173742" cy="16676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 xmlns:a16="http://schemas.microsoft.com/office/drawing/2014/main" id="{48971A5D-F76B-4813-83D2-2D825B6A3202}"/>
              </a:ext>
            </a:extLst>
          </p:cNvPr>
          <p:cNvSpPr/>
          <p:nvPr/>
        </p:nvSpPr>
        <p:spPr>
          <a:xfrm>
            <a:off x="8309727" y="3089429"/>
            <a:ext cx="3249459" cy="156394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5460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 xmlns:a16="http://schemas.microsoft.com/office/drawing/2014/main" id="{C41C563A-40AB-403A-8661-FE9944DE17B5}"/>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5" name="テキスト ボックス 4">
            <a:extLst>
              <a:ext uri="{FF2B5EF4-FFF2-40B4-BE49-F238E27FC236}">
                <a16:creationId xmlns="" xmlns:a16="http://schemas.microsoft.com/office/drawing/2014/main" id="{4942987D-E9F9-4BC9-8090-7DA7D48916EF}"/>
              </a:ext>
            </a:extLst>
          </p:cNvPr>
          <p:cNvSpPr txBox="1"/>
          <p:nvPr/>
        </p:nvSpPr>
        <p:spPr>
          <a:xfrm>
            <a:off x="1519780" y="1128434"/>
            <a:ext cx="9350648" cy="523220"/>
          </a:xfrm>
          <a:prstGeom prst="rect">
            <a:avLst/>
          </a:prstGeom>
          <a:noFill/>
        </p:spPr>
        <p:txBody>
          <a:bodyPr wrap="square" rtlCol="0">
            <a:spAutoFit/>
          </a:bodyPr>
          <a:lstStyle/>
          <a:p>
            <a:r>
              <a:rPr kumimoji="1" lang="ja-JP" altLang="en-US" sz="2800" dirty="0">
                <a:latin typeface="チェックポイント．（ピリオド）" panose="02000600000000000000" pitchFamily="50" charset="-128"/>
                <a:ea typeface="チェックポイント．（ピリオド）" panose="02000600000000000000" pitchFamily="50" charset="-128"/>
              </a:rPr>
              <a:t>戦闘は基本的にマウスもしくは、キーボードで</a:t>
            </a:r>
            <a:r>
              <a:rPr lang="ja-JP" altLang="en-US" sz="2800" dirty="0">
                <a:latin typeface="チェックポイント．（ピリオド）" panose="02000600000000000000" pitchFamily="50" charset="-128"/>
                <a:ea typeface="チェックポイント．（ピリオド）" panose="02000600000000000000" pitchFamily="50" charset="-128"/>
              </a:rPr>
              <a:t>行います</a:t>
            </a:r>
            <a:r>
              <a:rPr kumimoji="1" lang="ja-JP" altLang="en-US" sz="2800" dirty="0">
                <a:latin typeface="チェックポイント．（ピリオド）" panose="02000600000000000000" pitchFamily="50" charset="-128"/>
                <a:ea typeface="チェックポイント．（ピリオド）" panose="02000600000000000000" pitchFamily="50" charset="-128"/>
              </a:rPr>
              <a:t>。</a:t>
            </a:r>
          </a:p>
        </p:txBody>
      </p:sp>
      <p:sp>
        <p:nvSpPr>
          <p:cNvPr id="40" name="テキスト ボックス 39">
            <a:extLst>
              <a:ext uri="{FF2B5EF4-FFF2-40B4-BE49-F238E27FC236}">
                <a16:creationId xmlns="" xmlns:a16="http://schemas.microsoft.com/office/drawing/2014/main" id="{F1EA6A6B-D4D0-463A-A599-CE219946A74B}"/>
              </a:ext>
            </a:extLst>
          </p:cNvPr>
          <p:cNvSpPr txBox="1"/>
          <p:nvPr/>
        </p:nvSpPr>
        <p:spPr>
          <a:xfrm>
            <a:off x="2182579" y="4006218"/>
            <a:ext cx="7826839" cy="2585323"/>
          </a:xfrm>
          <a:prstGeom prst="rect">
            <a:avLst/>
          </a:prstGeom>
          <a:noFill/>
        </p:spPr>
        <p:txBody>
          <a:bodyPr wrap="square" rtlCol="0">
            <a:spAutoFit/>
          </a:bodyPr>
          <a:lstStyle/>
          <a:p>
            <a:r>
              <a:rPr lang="en-US" altLang="ja-JP" dirty="0">
                <a:solidFill>
                  <a:srgbClr val="002060"/>
                </a:solidFill>
                <a:latin typeface="チェックポイント．（ピリオド）" panose="02000600000000000000" pitchFamily="50" charset="-128"/>
                <a:ea typeface="チェックポイント．（ピリオド）" panose="02000600000000000000" pitchFamily="50" charset="-128"/>
              </a:rPr>
              <a:t>Z</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002060"/>
                </a:solidFill>
                <a:latin typeface="チェックポイント．（ピリオド）" panose="02000600000000000000" pitchFamily="50" charset="-128"/>
                <a:ea typeface="チェックポイント．（ピリオド）" panose="02000600000000000000" pitchFamily="50" charset="-128"/>
              </a:rPr>
              <a:t>ミサイル</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X</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F0"/>
                </a:solidFill>
                <a:latin typeface="チェックポイント．（ピリオド）" panose="02000600000000000000" pitchFamily="50" charset="-128"/>
                <a:ea typeface="チェックポイント．（ピリオド）" panose="02000600000000000000" pitchFamily="50" charset="-128"/>
              </a:rPr>
              <a:t>C</a:t>
            </a:r>
            <a:r>
              <a:rPr kumimoji="1" lang="ja-JP" altLang="en-US" dirty="0">
                <a:latin typeface="チェックポイント．（ピリオド）" panose="02000600000000000000" pitchFamily="50" charset="-128"/>
                <a:ea typeface="チェックポイント．（ピリオド）" panose="02000600000000000000" pitchFamily="50" charset="-128"/>
              </a:rPr>
              <a:t>を押す</a:t>
            </a:r>
            <a:r>
              <a:rPr lang="ja-JP" altLang="en-US" dirty="0">
                <a:latin typeface="チェックポイント．（ピリオド）" panose="02000600000000000000" pitchFamily="50" charset="-128"/>
                <a:ea typeface="チェックポイント．（ピリオド）" panose="02000600000000000000" pitchFamily="50" charset="-128"/>
              </a:rPr>
              <a:t>または、</a:t>
            </a:r>
            <a:r>
              <a:rPr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rgbClr val="5B9BD5"/>
                </a:solidFill>
                <a:latin typeface="チェックポイント．（ピリオド）" panose="02000600000000000000" pitchFamily="50" charset="-128"/>
                <a:ea typeface="チェックポイント．（ピリオド）" panose="02000600000000000000" pitchFamily="50" charset="-128"/>
              </a:rPr>
              <a:t>青ポッド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rgbClr val="00B050"/>
                </a:solidFill>
                <a:latin typeface="チェックポイント．（ピリオド）" panose="02000600000000000000" pitchFamily="50" charset="-128"/>
                <a:ea typeface="チェックポイント．（ピリオド）" panose="02000600000000000000" pitchFamily="50" charset="-128"/>
              </a:rPr>
              <a:t>V</a:t>
            </a:r>
            <a:r>
              <a:rPr lang="ja-JP" altLang="en-US" dirty="0">
                <a:latin typeface="チェックポイント．（ピリオド）" panose="02000600000000000000" pitchFamily="50" charset="-128"/>
                <a:ea typeface="チェックポイント．（ピリオド）" panose="02000600000000000000" pitchFamily="50" charset="-128"/>
              </a:rPr>
              <a:t>を押すまたは、</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緑ポッド</a:t>
            </a:r>
            <a:r>
              <a:rPr lang="ja-JP" altLang="en-US" dirty="0">
                <a:latin typeface="チェックポイント．（ピリオド）" panose="02000600000000000000" pitchFamily="50" charset="-128"/>
                <a:ea typeface="チェックポイント．（ピリオド）" panose="02000600000000000000" pitchFamily="50" charset="-128"/>
              </a:rPr>
              <a:t>が出撃します。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lang="en-US" altLang="ja-JP"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B</a:t>
            </a:r>
            <a:r>
              <a:rPr kumimoji="1" lang="ja-JP" altLang="en-US" dirty="0">
                <a:latin typeface="チェックポイント．（ピリオド）" panose="02000600000000000000" pitchFamily="50" charset="-128"/>
                <a:ea typeface="チェックポイント．（ピリオド）" panose="02000600000000000000" pitchFamily="50" charset="-128"/>
              </a:rPr>
              <a:t>を押すまたは、</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a:t>
            </a:r>
            <a:r>
              <a:rPr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ポッドボタン</a:t>
            </a:r>
            <a:r>
              <a:rPr lang="ja-JP" altLang="en-US" dirty="0">
                <a:latin typeface="チェックポイント．（ピリオド）" panose="02000600000000000000" pitchFamily="50" charset="-128"/>
                <a:ea typeface="チェックポイント．（ピリオド）" panose="02000600000000000000" pitchFamily="50" charset="-128"/>
              </a:rPr>
              <a:t>をクリックすると</a:t>
            </a:r>
            <a:r>
              <a:rPr kumimoji="1" lang="ja-JP" altLang="en-US" dirty="0">
                <a:solidFill>
                  <a:schemeClr val="accent4">
                    <a:lumMod val="75000"/>
                  </a:schemeClr>
                </a:solidFill>
                <a:latin typeface="チェックポイント．（ピリオド）" panose="02000600000000000000" pitchFamily="50" charset="-128"/>
                <a:ea typeface="チェックポイント．（ピリオド）" panose="02000600000000000000" pitchFamily="50" charset="-128"/>
              </a:rPr>
              <a:t>白ポッド</a:t>
            </a:r>
            <a:r>
              <a:rPr kumimoji="1" lang="ja-JP" altLang="en-US" dirty="0">
                <a:latin typeface="チェックポイント．（ピリオド）" panose="02000600000000000000" pitchFamily="50" charset="-128"/>
                <a:ea typeface="チェックポイント．（ピリオド）" panose="02000600000000000000" pitchFamily="50" charset="-128"/>
              </a:rPr>
              <a:t>が出撃します。</a:t>
            </a:r>
          </a:p>
        </p:txBody>
      </p:sp>
      <p:grpSp>
        <p:nvGrpSpPr>
          <p:cNvPr id="12" name="グループ化 11"/>
          <p:cNvGrpSpPr/>
          <p:nvPr/>
        </p:nvGrpSpPr>
        <p:grpSpPr>
          <a:xfrm>
            <a:off x="2749940" y="2133504"/>
            <a:ext cx="6692115" cy="1685743"/>
            <a:chOff x="2749940" y="2133504"/>
            <a:chExt cx="6692115" cy="1685743"/>
          </a:xfrm>
        </p:grpSpPr>
        <p:grpSp>
          <p:nvGrpSpPr>
            <p:cNvPr id="2" name="グループ化 1"/>
            <p:cNvGrpSpPr/>
            <p:nvPr/>
          </p:nvGrpSpPr>
          <p:grpSpPr>
            <a:xfrm>
              <a:off x="2749940" y="2456159"/>
              <a:ext cx="6692115" cy="1363088"/>
              <a:chOff x="2749940" y="2456159"/>
              <a:chExt cx="6692115" cy="1363088"/>
            </a:xfrm>
          </p:grpSpPr>
          <p:grpSp>
            <p:nvGrpSpPr>
              <p:cNvPr id="22" name="グループ化 21">
                <a:extLst>
                  <a:ext uri="{FF2B5EF4-FFF2-40B4-BE49-F238E27FC236}">
                    <a16:creationId xmlns="" xmlns:a16="http://schemas.microsoft.com/office/drawing/2014/main" id="{2B78E3B8-6F86-4761-8FD3-82445D0604CC}"/>
                  </a:ext>
                </a:extLst>
              </p:cNvPr>
              <p:cNvGrpSpPr/>
              <p:nvPr/>
            </p:nvGrpSpPr>
            <p:grpSpPr>
              <a:xfrm>
                <a:off x="5652463" y="2509945"/>
                <a:ext cx="1085283" cy="1293448"/>
                <a:chOff x="3651813" y="1678331"/>
                <a:chExt cx="1140874" cy="1611706"/>
              </a:xfrm>
            </p:grpSpPr>
            <p:pic>
              <p:nvPicPr>
                <p:cNvPr id="38" name="図 37" descr="物体 が含まれている画像&#10;&#10;自動的に生成された説明">
                  <a:extLst>
                    <a:ext uri="{FF2B5EF4-FFF2-40B4-BE49-F238E27FC236}">
                      <a16:creationId xmlns="" xmlns:a16="http://schemas.microsoft.com/office/drawing/2014/main" id="{479B4DDF-7427-437E-87B7-7994E26E72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39" name="テキスト ボックス 38">
                  <a:extLst>
                    <a:ext uri="{FF2B5EF4-FFF2-40B4-BE49-F238E27FC236}">
                      <a16:creationId xmlns="" xmlns:a16="http://schemas.microsoft.com/office/drawing/2014/main" id="{9774E31A-0063-4CE0-A9A1-D45BBB05A9C8}"/>
                    </a:ext>
                  </a:extLst>
                </p:cNvPr>
                <p:cNvSpPr txBox="1"/>
                <p:nvPr/>
              </p:nvSpPr>
              <p:spPr>
                <a:xfrm>
                  <a:off x="3945705" y="2829829"/>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 xmlns:a16="http://schemas.microsoft.com/office/drawing/2014/main" id="{8CEB5C1D-B949-4327-B495-5272910D5F87}"/>
                  </a:ext>
                </a:extLst>
              </p:cNvPr>
              <p:cNvGrpSpPr/>
              <p:nvPr/>
            </p:nvGrpSpPr>
            <p:grpSpPr>
              <a:xfrm>
                <a:off x="4318790" y="2589585"/>
                <a:ext cx="1085283" cy="1213371"/>
                <a:chOff x="4889474" y="1678418"/>
                <a:chExt cx="1140874" cy="1511926"/>
              </a:xfrm>
            </p:grpSpPr>
            <p:pic>
              <p:nvPicPr>
                <p:cNvPr id="36" name="図 35" descr="物体 が含まれている画像&#10;&#10;自動的に生成された説明">
                  <a:extLst>
                    <a:ext uri="{FF2B5EF4-FFF2-40B4-BE49-F238E27FC236}">
                      <a16:creationId xmlns="" xmlns:a16="http://schemas.microsoft.com/office/drawing/2014/main" id="{FB1C4056-473E-4E06-A623-40D4081C4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37" name="テキスト ボックス 36">
                  <a:extLst>
                    <a:ext uri="{FF2B5EF4-FFF2-40B4-BE49-F238E27FC236}">
                      <a16:creationId xmlns="" xmlns:a16="http://schemas.microsoft.com/office/drawing/2014/main" id="{A9417AE6-E050-4A1B-991F-46A51E57761E}"/>
                    </a:ext>
                  </a:extLst>
                </p:cNvPr>
                <p:cNvSpPr txBox="1"/>
                <p:nvPr/>
              </p:nvSpPr>
              <p:spPr>
                <a:xfrm>
                  <a:off x="5243682" y="2730136"/>
                  <a:ext cx="361951"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4" name="グループ化 23">
                <a:extLst>
                  <a:ext uri="{FF2B5EF4-FFF2-40B4-BE49-F238E27FC236}">
                    <a16:creationId xmlns="" xmlns:a16="http://schemas.microsoft.com/office/drawing/2014/main" id="{9400590E-D727-4D03-98FF-0ACD12EBC352}"/>
                  </a:ext>
                </a:extLst>
              </p:cNvPr>
              <p:cNvGrpSpPr/>
              <p:nvPr/>
            </p:nvGrpSpPr>
            <p:grpSpPr>
              <a:xfrm>
                <a:off x="7033071" y="2514975"/>
                <a:ext cx="1085284" cy="1271191"/>
                <a:chOff x="6122245" y="1669741"/>
                <a:chExt cx="1140875" cy="1583973"/>
              </a:xfrm>
            </p:grpSpPr>
            <p:pic>
              <p:nvPicPr>
                <p:cNvPr id="34" name="図 33" descr="物体, 腕時計 が含まれている画像&#10;&#10;自動的に生成された説明">
                  <a:extLst>
                    <a:ext uri="{FF2B5EF4-FFF2-40B4-BE49-F238E27FC236}">
                      <a16:creationId xmlns="" xmlns:a16="http://schemas.microsoft.com/office/drawing/2014/main" id="{734930D0-5E47-475F-948D-174F65256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35" name="テキスト ボックス 34">
                  <a:extLst>
                    <a:ext uri="{FF2B5EF4-FFF2-40B4-BE49-F238E27FC236}">
                      <a16:creationId xmlns="" xmlns:a16="http://schemas.microsoft.com/office/drawing/2014/main" id="{99360FF1-7996-43C2-A24E-1DB68F403FE0}"/>
                    </a:ext>
                  </a:extLst>
                </p:cNvPr>
                <p:cNvSpPr txBox="1"/>
                <p:nvPr/>
              </p:nvSpPr>
              <p:spPr>
                <a:xfrm>
                  <a:off x="6485460" y="2793506"/>
                  <a:ext cx="361950" cy="460208"/>
                </a:xfrm>
                <a:prstGeom prst="rect">
                  <a:avLst/>
                </a:prstGeom>
                <a:noFill/>
              </p:spPr>
              <p:txBody>
                <a:bodyPr wrap="square" rtlCol="0">
                  <a:spAutoFit/>
                </a:bodyPr>
                <a:lstStyle/>
                <a:p>
                  <a:pPr algn="ctr"/>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5" name="グループ化 24">
                <a:extLst>
                  <a:ext uri="{FF2B5EF4-FFF2-40B4-BE49-F238E27FC236}">
                    <a16:creationId xmlns="" xmlns:a16="http://schemas.microsoft.com/office/drawing/2014/main" id="{2DC9847F-77D2-4405-8121-1FE5585768EA}"/>
                  </a:ext>
                </a:extLst>
              </p:cNvPr>
              <p:cNvGrpSpPr/>
              <p:nvPr/>
            </p:nvGrpSpPr>
            <p:grpSpPr>
              <a:xfrm>
                <a:off x="8356771" y="2544952"/>
                <a:ext cx="1085284" cy="1241214"/>
                <a:chOff x="7236873" y="1678331"/>
                <a:chExt cx="1140875" cy="1546620"/>
              </a:xfrm>
            </p:grpSpPr>
            <p:pic>
              <p:nvPicPr>
                <p:cNvPr id="32" name="図 31" descr="物体 が含まれている画像&#10;&#10;自動的に生成された説明">
                  <a:extLst>
                    <a:ext uri="{FF2B5EF4-FFF2-40B4-BE49-F238E27FC236}">
                      <a16:creationId xmlns="" xmlns:a16="http://schemas.microsoft.com/office/drawing/2014/main" id="{275FE74A-218C-4A15-9492-6A63781312F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33" name="テキスト ボックス 32">
                  <a:extLst>
                    <a:ext uri="{FF2B5EF4-FFF2-40B4-BE49-F238E27FC236}">
                      <a16:creationId xmlns="" xmlns:a16="http://schemas.microsoft.com/office/drawing/2014/main" id="{7FEA8835-C677-4EFC-9624-2596C7E0A572}"/>
                    </a:ext>
                  </a:extLst>
                </p:cNvPr>
                <p:cNvSpPr txBox="1"/>
                <p:nvPr/>
              </p:nvSpPr>
              <p:spPr>
                <a:xfrm>
                  <a:off x="7573962" y="2764743"/>
                  <a:ext cx="361950" cy="460208"/>
                </a:xfrm>
                <a:prstGeom prst="rect">
                  <a:avLst/>
                </a:prstGeom>
                <a:noFill/>
              </p:spPr>
              <p:txBody>
                <a:bodyPr wrap="square" rtlCol="0">
                  <a:spAutoFit/>
                </a:bodyPr>
                <a:lstStyle/>
                <a:p>
                  <a:pPr algn="ctr"/>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pic>
            <p:nvPicPr>
              <p:cNvPr id="11" name="図 10">
                <a:extLst>
                  <a:ext uri="{FF2B5EF4-FFF2-40B4-BE49-F238E27FC236}">
                    <a16:creationId xmlns="" xmlns:a16="http://schemas.microsoft.com/office/drawing/2014/main" id="{49264E83-2EAE-4079-9AD2-AC2D699F0D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18867647">
                <a:off x="2859744" y="2346355"/>
                <a:ext cx="1184910" cy="1404518"/>
              </a:xfrm>
              <a:prstGeom prst="rect">
                <a:avLst/>
              </a:prstGeom>
            </p:spPr>
          </p:pic>
          <p:sp>
            <p:nvSpPr>
              <p:cNvPr id="46" name="テキスト ボックス 45">
                <a:extLst>
                  <a:ext uri="{FF2B5EF4-FFF2-40B4-BE49-F238E27FC236}">
                    <a16:creationId xmlns="" xmlns:a16="http://schemas.microsoft.com/office/drawing/2014/main" id="{B4B7A388-F763-4A3C-B6C2-124C99BC6F42}"/>
                  </a:ext>
                </a:extLst>
              </p:cNvPr>
              <p:cNvSpPr txBox="1"/>
              <p:nvPr/>
            </p:nvSpPr>
            <p:spPr>
              <a:xfrm>
                <a:off x="2894060" y="3449915"/>
                <a:ext cx="1124874"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ミサイル</a:t>
                </a:r>
              </a:p>
            </p:txBody>
          </p:sp>
        </p:grpSp>
        <p:pic>
          <p:nvPicPr>
            <p:cNvPr id="3" name="図 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57558" y="2158859"/>
              <a:ext cx="384066" cy="384066"/>
            </a:xfrm>
            <a:prstGeom prst="rect">
              <a:avLst/>
            </a:prstGeom>
          </p:spPr>
        </p:pic>
        <p:pic>
          <p:nvPicPr>
            <p:cNvPr id="6" name="図 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912158" y="2151520"/>
              <a:ext cx="384066" cy="384066"/>
            </a:xfrm>
            <a:prstGeom prst="rect">
              <a:avLst/>
            </a:prstGeom>
          </p:spPr>
        </p:pic>
        <p:pic>
          <p:nvPicPr>
            <p:cNvPr id="8" name="図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338835" y="2133504"/>
              <a:ext cx="384066" cy="384066"/>
            </a:xfrm>
            <a:prstGeom prst="rect">
              <a:avLst/>
            </a:prstGeom>
          </p:spPr>
        </p:pic>
        <p:pic>
          <p:nvPicPr>
            <p:cNvPr id="9" name="図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639350" y="2150431"/>
              <a:ext cx="386244" cy="386244"/>
            </a:xfrm>
            <a:prstGeom prst="rect">
              <a:avLst/>
            </a:prstGeom>
          </p:spPr>
        </p:pic>
        <p:pic>
          <p:nvPicPr>
            <p:cNvPr id="10" name="図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65788" y="2159287"/>
              <a:ext cx="383638" cy="383638"/>
            </a:xfrm>
            <a:prstGeom prst="rect">
              <a:avLst/>
            </a:prstGeom>
          </p:spPr>
        </p:pic>
      </p:grpSp>
    </p:spTree>
    <p:extLst>
      <p:ext uri="{BB962C8B-B14F-4D97-AF65-F5344CB8AC3E}">
        <p14:creationId xmlns:p14="http://schemas.microsoft.com/office/powerpoint/2010/main" val="3322164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EE855DBA-71F3-4B0A-AD5F-4DC4FD57AF5C}"/>
              </a:ext>
            </a:extLst>
          </p:cNvPr>
          <p:cNvPicPr>
            <a:picLocks noChangeAspect="1"/>
          </p:cNvPicPr>
          <p:nvPr/>
        </p:nvPicPr>
        <p:blipFill rotWithShape="1">
          <a:blip r:embed="rId2"/>
          <a:srcRect t="4381"/>
          <a:stretch/>
        </p:blipFill>
        <p:spPr>
          <a:xfrm>
            <a:off x="1743466" y="1015322"/>
            <a:ext cx="8705067" cy="4827355"/>
          </a:xfrm>
          <a:prstGeom prst="rect">
            <a:avLst/>
          </a:prstGeom>
        </p:spPr>
      </p:pic>
      <p:sp>
        <p:nvSpPr>
          <p:cNvPr id="17" name="楕円 16">
            <a:extLst>
              <a:ext uri="{FF2B5EF4-FFF2-40B4-BE49-F238E27FC236}">
                <a16:creationId xmlns="" xmlns:a16="http://schemas.microsoft.com/office/drawing/2014/main" id="{787DCF27-FE5D-4F5F-93D9-6E5E3F66733B}"/>
              </a:ext>
            </a:extLst>
          </p:cNvPr>
          <p:cNvSpPr/>
          <p:nvPr/>
        </p:nvSpPr>
        <p:spPr>
          <a:xfrm>
            <a:off x="7666493" y="2482941"/>
            <a:ext cx="1857115" cy="189211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3833953A-B36A-4C17-AEC3-8ED45F7CC897}"/>
              </a:ext>
            </a:extLst>
          </p:cNvPr>
          <p:cNvSpPr/>
          <p:nvPr/>
        </p:nvSpPr>
        <p:spPr>
          <a:xfrm>
            <a:off x="1722752" y="1015322"/>
            <a:ext cx="1804219" cy="150414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 xmlns:a16="http://schemas.microsoft.com/office/drawing/2014/main" id="{0A0216B0-C84D-4309-9EC4-75086643960C}"/>
              </a:ext>
            </a:extLst>
          </p:cNvPr>
          <p:cNvSpPr/>
          <p:nvPr/>
        </p:nvSpPr>
        <p:spPr>
          <a:xfrm>
            <a:off x="5440772" y="1243046"/>
            <a:ext cx="1127979" cy="58031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EAC81C78-DEAA-491D-B85A-42AB767010AE}"/>
              </a:ext>
            </a:extLst>
          </p:cNvPr>
          <p:cNvSpPr/>
          <p:nvPr/>
        </p:nvSpPr>
        <p:spPr>
          <a:xfrm>
            <a:off x="4134721" y="4745457"/>
            <a:ext cx="5388887" cy="107755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 xmlns:a16="http://schemas.microsoft.com/office/drawing/2014/main" id="{B35D99F0-6DC1-4BC2-88F1-81631344B7F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 xmlns:a16="http://schemas.microsoft.com/office/drawing/2014/main" id="{BA75D2B1-3296-4A6C-97CF-CD76A284141D}"/>
              </a:ext>
            </a:extLst>
          </p:cNvPr>
          <p:cNvSpPr/>
          <p:nvPr/>
        </p:nvSpPr>
        <p:spPr>
          <a:xfrm>
            <a:off x="9433863" y="2324161"/>
            <a:ext cx="1117106" cy="390618"/>
          </a:xfrm>
          <a:prstGeom prst="wedgeRectCallout">
            <a:avLst>
              <a:gd name="adj1" fmla="val -54031"/>
              <a:gd name="adj2" fmla="val 9197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味方惑星</a:t>
            </a:r>
          </a:p>
        </p:txBody>
      </p:sp>
      <p:sp>
        <p:nvSpPr>
          <p:cNvPr id="8" name="吹き出し: 四角形 7">
            <a:extLst>
              <a:ext uri="{FF2B5EF4-FFF2-40B4-BE49-F238E27FC236}">
                <a16:creationId xmlns="" xmlns:a16="http://schemas.microsoft.com/office/drawing/2014/main" id="{88AD402C-D557-4604-82F7-689D61968750}"/>
              </a:ext>
            </a:extLst>
          </p:cNvPr>
          <p:cNvSpPr/>
          <p:nvPr/>
        </p:nvSpPr>
        <p:spPr>
          <a:xfrm>
            <a:off x="1551653" y="3071674"/>
            <a:ext cx="1075679" cy="463119"/>
          </a:xfrm>
          <a:prstGeom prst="wedgeRectCallout">
            <a:avLst>
              <a:gd name="adj1" fmla="val 60139"/>
              <a:gd name="adj2" fmla="val 881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敵</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惑星</a:t>
            </a:r>
          </a:p>
        </p:txBody>
      </p:sp>
      <p:sp>
        <p:nvSpPr>
          <p:cNvPr id="9" name="吹き出し: 四角形 8">
            <a:extLst>
              <a:ext uri="{FF2B5EF4-FFF2-40B4-BE49-F238E27FC236}">
                <a16:creationId xmlns="" xmlns:a16="http://schemas.microsoft.com/office/drawing/2014/main" id="{BF8E2C7C-205C-42CA-B382-A5D5630D39B2}"/>
              </a:ext>
            </a:extLst>
          </p:cNvPr>
          <p:cNvSpPr/>
          <p:nvPr/>
        </p:nvSpPr>
        <p:spPr>
          <a:xfrm>
            <a:off x="667787" y="463118"/>
            <a:ext cx="1075679" cy="470816"/>
          </a:xfrm>
          <a:prstGeom prst="wedgeRectCallout">
            <a:avLst>
              <a:gd name="adj1" fmla="val 37467"/>
              <a:gd name="adj2" fmla="val 751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三竦み</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0" name="吹き出し: 四角形 9">
            <a:extLst>
              <a:ext uri="{FF2B5EF4-FFF2-40B4-BE49-F238E27FC236}">
                <a16:creationId xmlns="" xmlns:a16="http://schemas.microsoft.com/office/drawing/2014/main" id="{1E8E5AAD-2EFF-40AE-87B5-A62E3863DB06}"/>
              </a:ext>
            </a:extLst>
          </p:cNvPr>
          <p:cNvSpPr/>
          <p:nvPr/>
        </p:nvSpPr>
        <p:spPr>
          <a:xfrm>
            <a:off x="6885575" y="5885255"/>
            <a:ext cx="5108433" cy="889259"/>
          </a:xfrm>
          <a:prstGeom prst="wedgeRectCallout">
            <a:avLst>
              <a:gd name="adj1" fmla="val 2804"/>
              <a:gd name="adj2" fmla="val -8640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ミサイルやポッドを出撃させるためのボタン</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ボタンをクリック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、もしくは対応するキーを</a:t>
            </a:r>
            <a:endPar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入力する</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と出撃させる</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ことができます</a:t>
            </a:r>
          </a:p>
        </p:txBody>
      </p:sp>
      <p:sp>
        <p:nvSpPr>
          <p:cNvPr id="11" name="吹き出し: 四角形 10">
            <a:extLst>
              <a:ext uri="{FF2B5EF4-FFF2-40B4-BE49-F238E27FC236}">
                <a16:creationId xmlns="" xmlns:a16="http://schemas.microsoft.com/office/drawing/2014/main" id="{0876C132-70D4-4EE9-A059-2EE9BBCFA5AC}"/>
              </a:ext>
            </a:extLst>
          </p:cNvPr>
          <p:cNvSpPr/>
          <p:nvPr/>
        </p:nvSpPr>
        <p:spPr>
          <a:xfrm>
            <a:off x="6760564" y="1330956"/>
            <a:ext cx="1555072" cy="431430"/>
          </a:xfrm>
          <a:prstGeom prst="wedgeRectCallout">
            <a:avLst>
              <a:gd name="adj1" fmla="val -59561"/>
              <a:gd name="adj2" fmla="val 1173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戦闘終了時間</a:t>
            </a:r>
          </a:p>
        </p:txBody>
      </p:sp>
      <p:sp>
        <p:nvSpPr>
          <p:cNvPr id="12" name="吹き出し: 四角形 11">
            <a:extLst>
              <a:ext uri="{FF2B5EF4-FFF2-40B4-BE49-F238E27FC236}">
                <a16:creationId xmlns="" xmlns:a16="http://schemas.microsoft.com/office/drawing/2014/main" id="{30266963-E240-4012-99DE-6906E5DDC8E7}"/>
              </a:ext>
            </a:extLst>
          </p:cNvPr>
          <p:cNvSpPr/>
          <p:nvPr/>
        </p:nvSpPr>
        <p:spPr>
          <a:xfrm>
            <a:off x="9433863" y="3952403"/>
            <a:ext cx="2560145" cy="773389"/>
          </a:xfrm>
          <a:prstGeom prst="wedgeRectCallout">
            <a:avLst>
              <a:gd name="adj1" fmla="val -116088"/>
              <a:gd name="adj2" fmla="val 1625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レーン</a:t>
            </a:r>
            <a:endParaRPr kumimoji="1"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レーンはマウスもしくは</a:t>
            </a:r>
            <a:endParaRPr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方向キー</a:t>
            </a:r>
            <a:r>
              <a:rPr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で選択できます</a:t>
            </a:r>
            <a:endPar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 xmlns:a16="http://schemas.microsoft.com/office/drawing/2014/main" id="{C5B52C5E-840D-45E5-8E3C-3E2AD99D4E85}"/>
              </a:ext>
            </a:extLst>
          </p:cNvPr>
          <p:cNvSpPr/>
          <p:nvPr/>
        </p:nvSpPr>
        <p:spPr>
          <a:xfrm>
            <a:off x="4502457" y="2265319"/>
            <a:ext cx="3187083" cy="2308194"/>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 xmlns:a16="http://schemas.microsoft.com/office/drawing/2014/main" id="{85B86C3D-1D0B-4CA9-A09E-F9104FAC8E9A}"/>
              </a:ext>
            </a:extLst>
          </p:cNvPr>
          <p:cNvSpPr/>
          <p:nvPr/>
        </p:nvSpPr>
        <p:spPr>
          <a:xfrm>
            <a:off x="3097763" y="4161453"/>
            <a:ext cx="989045" cy="14929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L 字 2">
            <a:extLst>
              <a:ext uri="{FF2B5EF4-FFF2-40B4-BE49-F238E27FC236}">
                <a16:creationId xmlns="" xmlns:a16="http://schemas.microsoft.com/office/drawing/2014/main" id="{CA56987B-B7BB-455B-A3DC-57F7BCD43222}"/>
              </a:ext>
            </a:extLst>
          </p:cNvPr>
          <p:cNvSpPr/>
          <p:nvPr/>
        </p:nvSpPr>
        <p:spPr>
          <a:xfrm>
            <a:off x="1743464" y="4108420"/>
            <a:ext cx="1783507" cy="1734257"/>
          </a:xfrm>
          <a:prstGeom prst="corner">
            <a:avLst>
              <a:gd name="adj1" fmla="val 84433"/>
              <a:gd name="adj2" fmla="val 68293"/>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吹き出し: 四角形 18">
            <a:extLst>
              <a:ext uri="{FF2B5EF4-FFF2-40B4-BE49-F238E27FC236}">
                <a16:creationId xmlns="" xmlns:a16="http://schemas.microsoft.com/office/drawing/2014/main" id="{D2673875-651C-40E4-8256-1F77677989CB}"/>
              </a:ext>
            </a:extLst>
          </p:cNvPr>
          <p:cNvSpPr/>
          <p:nvPr/>
        </p:nvSpPr>
        <p:spPr>
          <a:xfrm>
            <a:off x="916790" y="3730057"/>
            <a:ext cx="1075679" cy="334691"/>
          </a:xfrm>
          <a:prstGeom prst="wedgeRectCallout">
            <a:avLst>
              <a:gd name="adj1" fmla="val 148442"/>
              <a:gd name="adj2" fmla="val 7164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rPr>
              <a:t>惑星</a:t>
            </a:r>
            <a:r>
              <a:rPr kumimoji="1" lang="en-US" altLang="ja-JP" sz="1600" dirty="0">
                <a:solidFill>
                  <a:schemeClr val="tx1"/>
                </a:solidFill>
                <a:latin typeface="チェックポイント．（ピリオド）" panose="02000600000000000000" pitchFamily="50" charset="-128"/>
                <a:ea typeface="チェックポイント．（ピリオド）" panose="02000600000000000000" pitchFamily="50" charset="-128"/>
              </a:rPr>
              <a:t>HP</a:t>
            </a:r>
            <a:endParaRPr kumimoji="1" lang="ja-JP" altLang="en-US" sz="16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20" name="吹き出し: 四角形 19">
            <a:extLst>
              <a:ext uri="{FF2B5EF4-FFF2-40B4-BE49-F238E27FC236}">
                <a16:creationId xmlns="" xmlns:a16="http://schemas.microsoft.com/office/drawing/2014/main" id="{F0A11592-BD25-49D2-8C1D-7500E79B7ADA}"/>
              </a:ext>
            </a:extLst>
          </p:cNvPr>
          <p:cNvSpPr/>
          <p:nvPr/>
        </p:nvSpPr>
        <p:spPr>
          <a:xfrm>
            <a:off x="118752" y="5895710"/>
            <a:ext cx="4275185" cy="878804"/>
          </a:xfrm>
          <a:prstGeom prst="wedgeRectCallout">
            <a:avLst>
              <a:gd name="adj1" fmla="val -5111"/>
              <a:gd name="adj2" fmla="val -6860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各ポッドの残り住民数</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を確認できます</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ポッドを</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一機放つと</a:t>
            </a:r>
            <a:r>
              <a:rPr kumimoji="1"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減ります</a:t>
            </a:r>
          </a:p>
        </p:txBody>
      </p:sp>
    </p:spTree>
    <p:extLst>
      <p:ext uri="{BB962C8B-B14F-4D97-AF65-F5344CB8AC3E}">
        <p14:creationId xmlns:p14="http://schemas.microsoft.com/office/powerpoint/2010/main" val="197579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 xmlns:a16="http://schemas.microsoft.com/office/drawing/2014/main" id="{83D9254C-066B-4A30-984B-189E5281BB91}"/>
              </a:ext>
            </a:extLst>
          </p:cNvPr>
          <p:cNvSpPr txBox="1"/>
          <p:nvPr/>
        </p:nvSpPr>
        <p:spPr>
          <a:xfrm>
            <a:off x="2484827"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ヘルプ：戦闘デメリット</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 xmlns:a16="http://schemas.microsoft.com/office/drawing/2014/main" id="{A3B678AB-5F6D-47A2-AC3D-C9904D8B3FE5}"/>
              </a:ext>
            </a:extLst>
          </p:cNvPr>
          <p:cNvSpPr txBox="1"/>
          <p:nvPr/>
        </p:nvSpPr>
        <p:spPr>
          <a:xfrm>
            <a:off x="1963886" y="1187017"/>
            <a:ext cx="7979218" cy="584775"/>
          </a:xfrm>
          <a:prstGeom prst="rect">
            <a:avLst/>
          </a:prstGeom>
          <a:noFill/>
        </p:spPr>
        <p:txBody>
          <a:bodyPr wrap="square" rtlCol="0">
            <a:spAutoFit/>
          </a:bodyPr>
          <a:lstStyle/>
          <a:p>
            <a:pPr algn="ctr"/>
            <a:r>
              <a:rPr kumimoji="1" lang="ja-JP" altLang="en-US" sz="3200" dirty="0">
                <a:highlight>
                  <a:srgbClr val="00FF00"/>
                </a:highlight>
                <a:latin typeface="チェックポイント．（ピリオド）" panose="02000600000000000000" pitchFamily="50" charset="-128"/>
                <a:ea typeface="チェックポイント．（ピリオド）" panose="02000600000000000000" pitchFamily="50" charset="-128"/>
              </a:rPr>
              <a:t>戦闘中のデメリットが発生する条件</a:t>
            </a:r>
          </a:p>
        </p:txBody>
      </p:sp>
      <p:sp>
        <p:nvSpPr>
          <p:cNvPr id="8" name="テキスト ボックス 7">
            <a:extLst>
              <a:ext uri="{FF2B5EF4-FFF2-40B4-BE49-F238E27FC236}">
                <a16:creationId xmlns="" xmlns:a16="http://schemas.microsoft.com/office/drawing/2014/main" id="{81F92070-255F-4692-ABB1-F5486542D8FF}"/>
              </a:ext>
            </a:extLst>
          </p:cNvPr>
          <p:cNvSpPr txBox="1"/>
          <p:nvPr/>
        </p:nvSpPr>
        <p:spPr>
          <a:xfrm>
            <a:off x="436096" y="2311692"/>
            <a:ext cx="11034793" cy="2215991"/>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戦闘中同じレーンでポッドやミサイルを打ち続けると、レーンが徐々に</a:t>
            </a:r>
            <a:r>
              <a:rPr lang="ja-JP" altLang="en-US" sz="2400" dirty="0">
                <a:latin typeface="チェックポイント．（ピリオド）" panose="02000600000000000000" pitchFamily="50" charset="-128"/>
                <a:ea typeface="チェックポイント．（ピリオド）" panose="02000600000000000000" pitchFamily="50" charset="-128"/>
              </a:rPr>
              <a:t>赤色に染まっていきます。</a:t>
            </a:r>
            <a:endParaRPr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赤色になっていくにつれて住民がオーバーワークになり</a:t>
            </a:r>
            <a:endParaRPr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ポッドにコスモパワーを十分に補給</a:t>
            </a:r>
            <a:r>
              <a:rPr kumimoji="1" lang="ja-JP" altLang="en-US" sz="2400" dirty="0" smtClean="0">
                <a:latin typeface="チェックポイント．（ピリオド）" panose="02000600000000000000" pitchFamily="50" charset="-128"/>
                <a:ea typeface="チェックポイント．（ピリオド）" panose="02000600000000000000" pitchFamily="50" charset="-128"/>
              </a:rPr>
              <a:t>できなく</a:t>
            </a:r>
            <a:r>
              <a:rPr lang="ja-JP" altLang="en-US" sz="2400" dirty="0" smtClean="0">
                <a:latin typeface="チェックポイント．（ピリオド）" panose="02000600000000000000" pitchFamily="50" charset="-128"/>
                <a:ea typeface="チェックポイント．（ピリオド）" panose="02000600000000000000" pitchFamily="50" charset="-128"/>
              </a:rPr>
              <a:t>なります。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smtClean="0">
                <a:latin typeface="チェックポイント．（ピリオド）" panose="02000600000000000000" pitchFamily="50" charset="-128"/>
                <a:ea typeface="チェックポイント．（ピリオド）" panose="02000600000000000000" pitchFamily="50" charset="-128"/>
              </a:rPr>
              <a:t>その結果、ポッド</a:t>
            </a:r>
            <a:r>
              <a:rPr kumimoji="1" lang="ja-JP" altLang="en-US" sz="2400" dirty="0">
                <a:latin typeface="チェックポイント．（ピリオド）" panose="02000600000000000000" pitchFamily="50" charset="-128"/>
                <a:ea typeface="チェックポイント．（ピリオド）" panose="02000600000000000000" pitchFamily="50" charset="-128"/>
              </a:rPr>
              <a:t>の耐久力が</a:t>
            </a:r>
            <a:r>
              <a:rPr kumimoji="1" lang="ja-JP" altLang="en-US" sz="2400" dirty="0" smtClean="0">
                <a:latin typeface="チェックポイント．（ピリオド）" panose="02000600000000000000" pitchFamily="50" charset="-128"/>
                <a:ea typeface="チェックポイント．（ピリオド）" panose="02000600000000000000" pitchFamily="50" charset="-128"/>
              </a:rPr>
              <a:t>下がり</a:t>
            </a:r>
            <a:r>
              <a:rPr lang="ja-JP" altLang="en-US" sz="2400" dirty="0" smtClean="0">
                <a:solidFill>
                  <a:srgbClr val="FF0000"/>
                </a:solidFill>
                <a:latin typeface="チェックポイント．（ピリオド）" panose="02000600000000000000" pitchFamily="50" charset="-128"/>
                <a:ea typeface="チェックポイント．（ピリオド）" panose="02000600000000000000" pitchFamily="50" charset="-128"/>
              </a:rPr>
              <a:t>受ける</a:t>
            </a:r>
            <a:r>
              <a:rPr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ダメージが増えます</a:t>
            </a:r>
            <a:r>
              <a:rPr kumimoji="1" lang="ja-JP" altLang="en-US" sz="2400" dirty="0">
                <a:latin typeface="チェックポイント．（ピリオド）" panose="02000600000000000000" pitchFamily="50" charset="-128"/>
                <a:ea typeface="チェックポイント．（ピリオド）" panose="02000600000000000000" pitchFamily="50" charset="-128"/>
              </a:rPr>
              <a:t>。</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p>
        </p:txBody>
      </p:sp>
      <p:sp>
        <p:nvSpPr>
          <p:cNvPr id="10" name="テキスト ボックス 9">
            <a:extLst>
              <a:ext uri="{FF2B5EF4-FFF2-40B4-BE49-F238E27FC236}">
                <a16:creationId xmlns="" xmlns:a16="http://schemas.microsoft.com/office/drawing/2014/main" id="{946FF0DF-B758-41C2-85D3-67DA048E99B2}"/>
              </a:ext>
            </a:extLst>
          </p:cNvPr>
          <p:cNvSpPr txBox="1"/>
          <p:nvPr/>
        </p:nvSpPr>
        <p:spPr>
          <a:xfrm>
            <a:off x="789203" y="5067583"/>
            <a:ext cx="10328580" cy="1200329"/>
          </a:xfrm>
          <a:prstGeom prst="rect">
            <a:avLst/>
          </a:prstGeom>
          <a:noFill/>
        </p:spPr>
        <p:txBody>
          <a:bodyPr wrap="square" rtlCol="0">
            <a:spAutoFit/>
          </a:bodyPr>
          <a:lstStyle/>
          <a:p>
            <a:pPr algn="ctr"/>
            <a:r>
              <a:rPr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レーンが赤色から色をもとに戻す方法</a:t>
            </a:r>
          </a:p>
          <a:p>
            <a:pPr algn="ct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pPr algn="ctr"/>
            <a:r>
              <a:rPr kumimoji="1" lang="ja-JP" altLang="en-US" sz="2400" dirty="0">
                <a:latin typeface="チェックポイント．（ピリオド）" panose="02000600000000000000" pitchFamily="50" charset="-128"/>
                <a:ea typeface="チェックポイント．（ピリオド）" panose="02000600000000000000" pitchFamily="50" charset="-128"/>
              </a:rPr>
              <a:t>一定数ほかのレーンでポッドを出撃させることにより回復していきます。</a:t>
            </a:r>
          </a:p>
        </p:txBody>
      </p:sp>
    </p:spTree>
    <p:extLst>
      <p:ext uri="{BB962C8B-B14F-4D97-AF65-F5344CB8AC3E}">
        <p14:creationId xmlns:p14="http://schemas.microsoft.com/office/powerpoint/2010/main" val="3804024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 xmlns:a16="http://schemas.microsoft.com/office/drawing/2014/main" id="{83D9254C-066B-4A30-984B-189E5281BB91}"/>
              </a:ext>
            </a:extLst>
          </p:cNvPr>
          <p:cNvSpPr txBox="1"/>
          <p:nvPr/>
        </p:nvSpPr>
        <p:spPr>
          <a:xfrm>
            <a:off x="2627332" y="58003"/>
            <a:ext cx="6937335"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スペシャル技</a:t>
            </a:r>
          </a:p>
        </p:txBody>
      </p:sp>
      <p:sp>
        <p:nvSpPr>
          <p:cNvPr id="5" name="テキスト ボックス 4"/>
          <p:cNvSpPr txBox="1"/>
          <p:nvPr/>
        </p:nvSpPr>
        <p:spPr>
          <a:xfrm>
            <a:off x="1768885" y="1163338"/>
            <a:ext cx="8654226" cy="738664"/>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スペシャル技は、戦闘中に</a:t>
            </a:r>
            <a:r>
              <a:rPr kumimoji="1"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一度だけ</a:t>
            </a:r>
            <a:r>
              <a:rPr kumimoji="1" lang="ja-JP" altLang="en-US" sz="2400" dirty="0">
                <a:latin typeface="チェックポイント．（ピリオド）" panose="02000600000000000000" pitchFamily="50" charset="-128"/>
                <a:ea typeface="チェックポイント．（ピリオド）" panose="02000600000000000000" pitchFamily="50" charset="-128"/>
              </a:rPr>
              <a:t>発動することが可能です。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endParaRPr lang="en-US" altLang="ja-JP"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1428" y="2184700"/>
            <a:ext cx="1363121" cy="908747"/>
          </a:xfrm>
          <a:prstGeom prst="rect">
            <a:avLst/>
          </a:prstGeom>
        </p:spPr>
      </p:pic>
      <p:sp>
        <p:nvSpPr>
          <p:cNvPr id="7" name="テキスト ボックス 6"/>
          <p:cNvSpPr txBox="1"/>
          <p:nvPr/>
        </p:nvSpPr>
        <p:spPr>
          <a:xfrm>
            <a:off x="2627330" y="2301847"/>
            <a:ext cx="8650269" cy="707886"/>
          </a:xfrm>
          <a:prstGeom prst="rect">
            <a:avLst/>
          </a:prstGeom>
          <a:noFill/>
        </p:spPr>
        <p:txBody>
          <a:bodyPr wrap="square" rtlCol="0">
            <a:spAutoFit/>
          </a:bodyPr>
          <a:lstStyle/>
          <a:p>
            <a:r>
              <a:rPr kumimoji="1" lang="ja-JP" altLang="en-US" sz="2000" dirty="0">
                <a:latin typeface="チェックポイント．（ピリオド）" panose="02000600000000000000" pitchFamily="50" charset="-128"/>
                <a:ea typeface="チェックポイント．（ピリオド）" panose="02000600000000000000" pitchFamily="50" charset="-128"/>
              </a:rPr>
              <a:t>戦闘中にこのボタンをクリックするか</a:t>
            </a:r>
            <a:endParaRPr kumimoji="1" lang="en-US" altLang="ja-JP" sz="2000" dirty="0">
              <a:latin typeface="チェックポイント．（ピリオド）" panose="02000600000000000000" pitchFamily="50" charset="-128"/>
              <a:ea typeface="チェックポイント．（ピリオド）" panose="02000600000000000000" pitchFamily="50" charset="-128"/>
            </a:endParaRPr>
          </a:p>
          <a:p>
            <a:r>
              <a:rPr lang="ja-JP" altLang="en-US" sz="2000" dirty="0">
                <a:latin typeface="チェックポイント．（ピリオド）" panose="02000600000000000000" pitchFamily="50" charset="-128"/>
                <a:ea typeface="チェックポイント．（ピリオド）" panose="02000600000000000000" pitchFamily="50" charset="-128"/>
              </a:rPr>
              <a:t>もしくは</a:t>
            </a:r>
            <a:r>
              <a:rPr lang="en-US" altLang="ja-JP" sz="2000" dirty="0">
                <a:solidFill>
                  <a:srgbClr val="FF0000"/>
                </a:solidFill>
                <a:latin typeface="チェックポイント．（ピリオド）" panose="02000600000000000000" pitchFamily="50" charset="-128"/>
                <a:ea typeface="チェックポイント．（ピリオド）" panose="02000600000000000000" pitchFamily="50" charset="-128"/>
              </a:rPr>
              <a:t>Enter</a:t>
            </a:r>
            <a:r>
              <a:rPr lang="ja-JP" altLang="en-US" sz="2000" dirty="0">
                <a:latin typeface="チェックポイント．（ピリオド）" panose="02000600000000000000" pitchFamily="50" charset="-128"/>
                <a:ea typeface="チェックポイント．（ピリオド）" panose="02000600000000000000" pitchFamily="50" charset="-128"/>
              </a:rPr>
              <a:t>キーを押すことでスペシャル技を発動することが可能です。</a:t>
            </a:r>
            <a:endParaRPr kumimoji="1" lang="ja-JP" altLang="en-US" sz="20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p:cNvSpPr txBox="1"/>
          <p:nvPr/>
        </p:nvSpPr>
        <p:spPr>
          <a:xfrm>
            <a:off x="423417" y="5176685"/>
            <a:ext cx="10573135" cy="1200329"/>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スペシャル技は</a:t>
            </a:r>
            <a:r>
              <a:rPr kumimoji="1" lang="en-US" altLang="ja-JP" sz="2400" dirty="0">
                <a:solidFill>
                  <a:srgbClr val="FF0000"/>
                </a:solidFill>
                <a:latin typeface="チェックポイント．（ピリオド）" panose="02000600000000000000" pitchFamily="50" charset="-128"/>
                <a:ea typeface="チェックポイント．（ピリオド）" panose="02000600000000000000" pitchFamily="50" charset="-128"/>
              </a:rPr>
              <a:t>5</a:t>
            </a:r>
            <a:r>
              <a:rPr kumimoji="1"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種類</a:t>
            </a:r>
            <a:r>
              <a:rPr kumimoji="1" lang="ja-JP" altLang="en-US" sz="2400" dirty="0">
                <a:latin typeface="チェックポイント．（ピリオド）" panose="02000600000000000000" pitchFamily="50" charset="-128"/>
                <a:ea typeface="チェックポイント．（ピリオド）" panose="02000600000000000000" pitchFamily="50" charset="-128"/>
              </a:rPr>
              <a:t>あり、敵を捕食することで獲得することができます。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惑星ごとに獲得できるスペシャル技が違う</a:t>
            </a:r>
            <a:r>
              <a:rPr kumimoji="1" lang="ja-JP" altLang="en-US" sz="2400" dirty="0">
                <a:latin typeface="チェックポイント．（ピリオド）" panose="02000600000000000000" pitchFamily="50" charset="-128"/>
                <a:ea typeface="チェックポイント．（ピリオド）" panose="02000600000000000000" pitchFamily="50" charset="-128"/>
              </a:rPr>
              <a:t>ので</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a:p>
            <a:r>
              <a:rPr kumimoji="1" lang="ja-JP" altLang="en-US" sz="2400" dirty="0">
                <a:latin typeface="チェックポイント．（ピリオド）" panose="02000600000000000000" pitchFamily="50" charset="-128"/>
                <a:ea typeface="チェックポイント．（ピリオド）" panose="02000600000000000000" pitchFamily="50" charset="-128"/>
              </a:rPr>
              <a:t>自分に合ったスペシャル技を獲得してください。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65527" y="3852993"/>
            <a:ext cx="1043196" cy="1043196"/>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48430" y="3890394"/>
            <a:ext cx="968394" cy="968394"/>
          </a:xfrm>
          <a:prstGeom prst="rect">
            <a:avLst/>
          </a:prstGeom>
        </p:spPr>
      </p:pic>
      <p:pic>
        <p:nvPicPr>
          <p:cNvPr id="11" name="図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92942" y="3840205"/>
            <a:ext cx="1068779" cy="1068779"/>
          </a:xfrm>
          <a:prstGeom prst="rect">
            <a:avLst/>
          </a:prstGeom>
        </p:spPr>
      </p:pic>
      <p:pic>
        <p:nvPicPr>
          <p:cNvPr id="12" name="図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96248" y="3828198"/>
            <a:ext cx="1017655" cy="1092787"/>
          </a:xfrm>
          <a:prstGeom prst="rect">
            <a:avLst/>
          </a:prstGeom>
        </p:spPr>
      </p:pic>
      <p:pic>
        <p:nvPicPr>
          <p:cNvPr id="13" name="図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36023" y="3870293"/>
            <a:ext cx="1008601" cy="1008601"/>
          </a:xfrm>
          <a:prstGeom prst="rect">
            <a:avLst/>
          </a:prstGeom>
        </p:spPr>
      </p:pic>
    </p:spTree>
    <p:extLst>
      <p:ext uri="{BB962C8B-B14F-4D97-AF65-F5344CB8AC3E}">
        <p14:creationId xmlns:p14="http://schemas.microsoft.com/office/powerpoint/2010/main" val="2003598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E7DA8156-9232-45DF-BDAB-F8BFA4989BF6}"/>
              </a:ext>
            </a:extLst>
          </p:cNvPr>
          <p:cNvSpPr txBox="1"/>
          <p:nvPr/>
        </p:nvSpPr>
        <p:spPr>
          <a:xfrm>
            <a:off x="3250477" y="75758"/>
            <a:ext cx="5691045" cy="830997"/>
          </a:xfrm>
          <a:prstGeom prst="rect">
            <a:avLst/>
          </a:prstGeom>
          <a:solidFill>
            <a:schemeClr val="accent4"/>
          </a:solidFill>
        </p:spPr>
        <p:txBody>
          <a:bodyPr wrap="square" rtlCol="0">
            <a:spAutoFit/>
          </a:bodyPr>
          <a:lstStyle/>
          <a:p>
            <a:r>
              <a:rPr kumimoji="1" lang="ja-JP" altLang="en-US" sz="4800" dirty="0">
                <a:latin typeface="チェックポイント．（ピリオド）" panose="02000600000000000000" pitchFamily="50" charset="-128"/>
                <a:ea typeface="チェックポイント．（ピリオド）" panose="02000600000000000000" pitchFamily="50" charset="-128"/>
              </a:rPr>
              <a:t>ヘルプ：惑星発展度</a:t>
            </a:r>
            <a:endParaRPr lang="ja-JP" altLang="en-US" sz="4800"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a:extLst>
              <a:ext uri="{FF2B5EF4-FFF2-40B4-BE49-F238E27FC236}">
                <a16:creationId xmlns="" xmlns:a16="http://schemas.microsoft.com/office/drawing/2014/main" id="{86562B00-1D31-41BF-8D0A-F3A64C35FA2F}"/>
              </a:ext>
            </a:extLst>
          </p:cNvPr>
          <p:cNvSpPr txBox="1"/>
          <p:nvPr/>
        </p:nvSpPr>
        <p:spPr>
          <a:xfrm>
            <a:off x="312300" y="1681343"/>
            <a:ext cx="10045959" cy="461665"/>
          </a:xfrm>
          <a:prstGeom prst="rect">
            <a:avLst/>
          </a:prstGeom>
          <a:noFill/>
        </p:spPr>
        <p:txBody>
          <a:bodyPr wrap="square" rtlCol="0">
            <a:spAutoFit/>
          </a:bodyPr>
          <a:lstStyle/>
          <a:p>
            <a:r>
              <a:rPr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研究所や兵舎のレベルを一定量上げる</a:t>
            </a:r>
            <a:r>
              <a:rPr lang="ja-JP" altLang="en-US" sz="2400" dirty="0">
                <a:latin typeface="チェックポイント．（ピリオド）" panose="02000600000000000000" pitchFamily="50" charset="-128"/>
                <a:ea typeface="チェックポイント．（ピリオド）" panose="02000600000000000000" pitchFamily="50" charset="-128"/>
              </a:rPr>
              <a:t>ことによって惑星が発展します。</a:t>
            </a:r>
            <a:endParaRPr lang="en-US" altLang="ja-JP" sz="2400" dirty="0">
              <a:latin typeface="チェックポイント．（ピリオド）" panose="02000600000000000000" pitchFamily="50" charset="-128"/>
              <a:ea typeface="チェックポイント．（ピリオド）" panose="02000600000000000000" pitchFamily="50" charset="-128"/>
            </a:endParaRPr>
          </a:p>
        </p:txBody>
      </p:sp>
      <p:sp>
        <p:nvSpPr>
          <p:cNvPr id="8" name="テキスト ボックス 7">
            <a:extLst>
              <a:ext uri="{FF2B5EF4-FFF2-40B4-BE49-F238E27FC236}">
                <a16:creationId xmlns="" xmlns:a16="http://schemas.microsoft.com/office/drawing/2014/main" id="{4B1A7519-3AB7-4FFE-8DC1-5D58D39C3087}"/>
              </a:ext>
            </a:extLst>
          </p:cNvPr>
          <p:cNvSpPr txBox="1"/>
          <p:nvPr/>
        </p:nvSpPr>
        <p:spPr>
          <a:xfrm>
            <a:off x="312300" y="2728899"/>
            <a:ext cx="1165288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惑星が</a:t>
            </a:r>
            <a:r>
              <a:rPr kumimoji="1"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発展</a:t>
            </a:r>
            <a:r>
              <a:rPr kumimoji="1" lang="ja-JP" altLang="en-US" sz="2400" dirty="0">
                <a:latin typeface="チェックポイント．（ピリオド）" panose="02000600000000000000" pitchFamily="50" charset="-128"/>
                <a:ea typeface="チェックポイント．（ピリオド）" panose="02000600000000000000" pitchFamily="50" charset="-128"/>
              </a:rPr>
              <a:t>することにより、惑星の見た目や育成画面の</a:t>
            </a:r>
            <a:r>
              <a:rPr kumimoji="1"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背景に</a:t>
            </a:r>
            <a:r>
              <a:rPr lang="ja-JP" altLang="en-US" sz="2400" dirty="0">
                <a:solidFill>
                  <a:srgbClr val="FF0000"/>
                </a:solidFill>
                <a:latin typeface="チェックポイント．（ピリオド）" panose="02000600000000000000" pitchFamily="50" charset="-128"/>
                <a:ea typeface="チェックポイント．（ピリオド）" panose="02000600000000000000" pitchFamily="50" charset="-128"/>
              </a:rPr>
              <a:t>変化</a:t>
            </a:r>
            <a:r>
              <a:rPr lang="ja-JP" altLang="en-US" sz="2400" dirty="0">
                <a:latin typeface="チェックポイント．（ピリオド）" panose="02000600000000000000" pitchFamily="50" charset="-128"/>
                <a:ea typeface="チェックポイント．（ピリオド）" panose="02000600000000000000" pitchFamily="50" charset="-128"/>
              </a:rPr>
              <a:t>が起こります。</a:t>
            </a:r>
            <a:endParaRPr kumimoji="1" lang="en-US" altLang="ja-JP" sz="2400" dirty="0">
              <a:latin typeface="チェックポイント．（ピリオド）" panose="02000600000000000000" pitchFamily="50" charset="-128"/>
              <a:ea typeface="チェックポイント．（ピリオド）" panose="02000600000000000000" pitchFamily="50" charset="-128"/>
            </a:endParaRPr>
          </a:p>
        </p:txBody>
      </p:sp>
      <p:sp>
        <p:nvSpPr>
          <p:cNvPr id="16" name="テキスト ボックス 15">
            <a:extLst>
              <a:ext uri="{FF2B5EF4-FFF2-40B4-BE49-F238E27FC236}">
                <a16:creationId xmlns="" xmlns:a16="http://schemas.microsoft.com/office/drawing/2014/main" id="{EAD140C4-19B0-40CF-8A7F-5B444A6FB643}"/>
              </a:ext>
            </a:extLst>
          </p:cNvPr>
          <p:cNvSpPr txBox="1"/>
          <p:nvPr/>
        </p:nvSpPr>
        <p:spPr>
          <a:xfrm>
            <a:off x="2899068" y="4039114"/>
            <a:ext cx="315920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発展すると？</a:t>
            </a:r>
          </a:p>
        </p:txBody>
      </p:sp>
      <p:sp>
        <p:nvSpPr>
          <p:cNvPr id="17" name="テキスト ボックス 16">
            <a:extLst>
              <a:ext uri="{FF2B5EF4-FFF2-40B4-BE49-F238E27FC236}">
                <a16:creationId xmlns="" xmlns:a16="http://schemas.microsoft.com/office/drawing/2014/main" id="{35A6466D-48F7-44F6-AA87-CA2E29ED1A92}"/>
              </a:ext>
            </a:extLst>
          </p:cNvPr>
          <p:cNvSpPr txBox="1"/>
          <p:nvPr/>
        </p:nvSpPr>
        <p:spPr>
          <a:xfrm>
            <a:off x="7605202" y="6234637"/>
            <a:ext cx="5072849"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惑星の見た目が変わっていく</a:t>
            </a:r>
          </a:p>
        </p:txBody>
      </p:sp>
      <p:grpSp>
        <p:nvGrpSpPr>
          <p:cNvPr id="20" name="グループ化 19">
            <a:extLst>
              <a:ext uri="{FF2B5EF4-FFF2-40B4-BE49-F238E27FC236}">
                <a16:creationId xmlns="" xmlns:a16="http://schemas.microsoft.com/office/drawing/2014/main" id="{F2B7319D-4B0F-4E88-BF97-C6858CA42543}"/>
              </a:ext>
            </a:extLst>
          </p:cNvPr>
          <p:cNvGrpSpPr/>
          <p:nvPr/>
        </p:nvGrpSpPr>
        <p:grpSpPr>
          <a:xfrm>
            <a:off x="2582663" y="4651898"/>
            <a:ext cx="6938769" cy="1170393"/>
            <a:chOff x="2582663" y="4651898"/>
            <a:chExt cx="6938769" cy="1170393"/>
          </a:xfrm>
        </p:grpSpPr>
        <p:pic>
          <p:nvPicPr>
            <p:cNvPr id="10" name="図 9">
              <a:extLst>
                <a:ext uri="{FF2B5EF4-FFF2-40B4-BE49-F238E27FC236}">
                  <a16:creationId xmlns="" xmlns:a16="http://schemas.microsoft.com/office/drawing/2014/main" id="{CC45E600-B2B8-4EEF-9509-45C7FC593D2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79975"/>
            <a:stretch/>
          </p:blipFill>
          <p:spPr>
            <a:xfrm>
              <a:off x="2582663" y="4651899"/>
              <a:ext cx="1171853" cy="1170392"/>
            </a:xfrm>
            <a:prstGeom prst="rect">
              <a:avLst/>
            </a:prstGeom>
          </p:spPr>
        </p:pic>
        <p:pic>
          <p:nvPicPr>
            <p:cNvPr id="3" name="図 2">
              <a:extLst>
                <a:ext uri="{FF2B5EF4-FFF2-40B4-BE49-F238E27FC236}">
                  <a16:creationId xmlns="" xmlns:a16="http://schemas.microsoft.com/office/drawing/2014/main" id="{76874239-A564-450E-95B6-FA50B49D3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248935" y="4512190"/>
              <a:ext cx="724227" cy="1448463"/>
            </a:xfrm>
            <a:prstGeom prst="rect">
              <a:avLst/>
            </a:prstGeom>
          </p:spPr>
        </p:pic>
        <p:pic>
          <p:nvPicPr>
            <p:cNvPr id="18" name="図 17">
              <a:extLst>
                <a:ext uri="{FF2B5EF4-FFF2-40B4-BE49-F238E27FC236}">
                  <a16:creationId xmlns="" xmlns:a16="http://schemas.microsoft.com/office/drawing/2014/main" id="{0AB0B9E4-14DF-45A3-A28A-92DB7B5FE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7132393" y="4512862"/>
              <a:ext cx="724227" cy="1448463"/>
            </a:xfrm>
            <a:prstGeom prst="rect">
              <a:avLst/>
            </a:prstGeom>
          </p:spPr>
        </p:pic>
        <p:pic>
          <p:nvPicPr>
            <p:cNvPr id="6" name="図 5" descr="歯車, 車輪 が含まれている画像&#10;&#10;自動的に生成された説明">
              <a:extLst>
                <a:ext uri="{FF2B5EF4-FFF2-40B4-BE49-F238E27FC236}">
                  <a16:creationId xmlns="" xmlns:a16="http://schemas.microsoft.com/office/drawing/2014/main" id="{719E7009-8045-4D66-A55A-5EE8D48EF6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67582" y="4651898"/>
              <a:ext cx="1170392" cy="1170392"/>
            </a:xfrm>
            <a:prstGeom prst="rect">
              <a:avLst/>
            </a:prstGeom>
          </p:spPr>
        </p:pic>
        <p:pic>
          <p:nvPicPr>
            <p:cNvPr id="19" name="図 18" descr="車輪 が含まれている画像&#10;&#10;自動的に生成された説明">
              <a:extLst>
                <a:ext uri="{FF2B5EF4-FFF2-40B4-BE49-F238E27FC236}">
                  <a16:creationId xmlns="" xmlns:a16="http://schemas.microsoft.com/office/drawing/2014/main" id="{E345A25F-5D95-4CBD-ADD0-087829B4C7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51040" y="4651898"/>
              <a:ext cx="1170392" cy="1170392"/>
            </a:xfrm>
            <a:prstGeom prst="rect">
              <a:avLst/>
            </a:prstGeom>
          </p:spPr>
        </p:pic>
      </p:grpSp>
    </p:spTree>
    <p:extLst>
      <p:ext uri="{BB962C8B-B14F-4D97-AF65-F5344CB8AC3E}">
        <p14:creationId xmlns:p14="http://schemas.microsoft.com/office/powerpoint/2010/main" val="237584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ABA9EEB5-CD54-4299-B4B2-40DB1CEF4FD2}"/>
              </a:ext>
            </a:extLst>
          </p:cNvPr>
          <p:cNvPicPr>
            <a:picLocks noChangeAspect="1"/>
          </p:cNvPicPr>
          <p:nvPr/>
        </p:nvPicPr>
        <p:blipFill rotWithShape="1">
          <a:blip r:embed="rId2"/>
          <a:srcRect t="4493"/>
          <a:stretch/>
        </p:blipFill>
        <p:spPr>
          <a:xfrm>
            <a:off x="2453195" y="1449599"/>
            <a:ext cx="6995605" cy="3839737"/>
          </a:xfrm>
          <a:prstGeom prst="rect">
            <a:avLst/>
          </a:prstGeom>
        </p:spPr>
      </p:pic>
      <p:sp>
        <p:nvSpPr>
          <p:cNvPr id="8" name="四角形吹き出し 7"/>
          <p:cNvSpPr/>
          <p:nvPr/>
        </p:nvSpPr>
        <p:spPr>
          <a:xfrm>
            <a:off x="81148" y="254476"/>
            <a:ext cx="3486906" cy="1166548"/>
          </a:xfrm>
          <a:prstGeom prst="wedgeRectCallout">
            <a:avLst>
              <a:gd name="adj1" fmla="val 37534"/>
              <a:gd name="adj2" fmla="val 9415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今所持している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資材</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を確認することができます。</a:t>
            </a:r>
          </a:p>
        </p:txBody>
      </p:sp>
      <p:sp>
        <p:nvSpPr>
          <p:cNvPr id="9" name="四角形吹き出し 8"/>
          <p:cNvSpPr/>
          <p:nvPr/>
        </p:nvSpPr>
        <p:spPr>
          <a:xfrm>
            <a:off x="130628" y="5617030"/>
            <a:ext cx="4166163" cy="1116280"/>
          </a:xfrm>
          <a:prstGeom prst="wedgeRectCallout">
            <a:avLst>
              <a:gd name="adj1" fmla="val 29002"/>
              <a:gd name="adj2" fmla="val -10773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ここをクリックすると今所持している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スペシャル技</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rPr>
              <a:t>※</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ここでスペシャル</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技変更不可</a:t>
            </a:r>
          </a:p>
        </p:txBody>
      </p:sp>
      <p:sp>
        <p:nvSpPr>
          <p:cNvPr id="10" name="四角形吹き出し 9"/>
          <p:cNvSpPr/>
          <p:nvPr/>
        </p:nvSpPr>
        <p:spPr>
          <a:xfrm>
            <a:off x="7766463" y="5532058"/>
            <a:ext cx="4263242" cy="1201251"/>
          </a:xfrm>
          <a:prstGeom prst="wedgeRectCallout">
            <a:avLst>
              <a:gd name="adj1" fmla="val -34972"/>
              <a:gd name="adj2" fmla="val -9972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ここをクリックすると今装備している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コアによるポッドのステータス補正値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四角形吹き出し 10"/>
          <p:cNvSpPr/>
          <p:nvPr/>
        </p:nvSpPr>
        <p:spPr>
          <a:xfrm>
            <a:off x="8391413" y="284993"/>
            <a:ext cx="3638292" cy="1217220"/>
          </a:xfrm>
          <a:prstGeom prst="wedgeRectCallout">
            <a:avLst>
              <a:gd name="adj1" fmla="val -41904"/>
              <a:gd name="adj2" fmla="val 965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ここをクリックする</a:t>
            </a:r>
            <a:r>
              <a:rPr lang="ja-JP" altLang="en-US" dirty="0" smtClean="0">
                <a:solidFill>
                  <a:schemeClr val="tx1"/>
                </a:solidFill>
                <a:latin typeface="チェックポイント．（ピリオド）" panose="02000600000000000000" pitchFamily="50" charset="-128"/>
                <a:ea typeface="チェックポイント．（ピリオド）" panose="02000600000000000000" pitchFamily="50" charset="-128"/>
              </a:rPr>
              <a:t>と住んで</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いる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住人のステータス補正値</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を</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確認することができる</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2" name="テキスト ボックス 11"/>
          <p:cNvSpPr txBox="1"/>
          <p:nvPr/>
        </p:nvSpPr>
        <p:spPr>
          <a:xfrm>
            <a:off x="3649201" y="310446"/>
            <a:ext cx="4579917" cy="830997"/>
          </a:xfrm>
          <a:prstGeom prst="rect">
            <a:avLst/>
          </a:prstGeom>
          <a:solidFill>
            <a:schemeClr val="accent4"/>
          </a:solidFill>
        </p:spPr>
        <p:txBody>
          <a:bodyPr wrap="square" rtlCol="0">
            <a:spAutoFit/>
          </a:bodyPr>
          <a:lstStyle/>
          <a:p>
            <a:pPr algn="ctr"/>
            <a:r>
              <a:rPr lang="ja-JP" altLang="en-US" sz="4800" dirty="0">
                <a:latin typeface="チェックポイント．（ピリオド）" panose="02000600000000000000" pitchFamily="50" charset="-128"/>
                <a:ea typeface="チェックポイント．（ピリオド）" panose="02000600000000000000" pitchFamily="50" charset="-128"/>
              </a:rPr>
              <a:t>ヘルプ：倉庫</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3" name="正方形/長方形 12">
            <a:extLst>
              <a:ext uri="{FF2B5EF4-FFF2-40B4-BE49-F238E27FC236}">
                <a16:creationId xmlns="" xmlns:a16="http://schemas.microsoft.com/office/drawing/2014/main" id="{A37BEE43-2066-46D6-8830-D8556B22304D}"/>
              </a:ext>
            </a:extLst>
          </p:cNvPr>
          <p:cNvSpPr/>
          <p:nvPr/>
        </p:nvSpPr>
        <p:spPr>
          <a:xfrm>
            <a:off x="3077305" y="2028825"/>
            <a:ext cx="2954037" cy="140017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BA56A8B8-81E8-409C-8A37-384626294E40}"/>
              </a:ext>
            </a:extLst>
          </p:cNvPr>
          <p:cNvSpPr/>
          <p:nvPr/>
        </p:nvSpPr>
        <p:spPr>
          <a:xfrm>
            <a:off x="3077306" y="3457576"/>
            <a:ext cx="2954038" cy="141668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AF0DEFD2-0EA7-416C-9349-A86003C1114B}"/>
              </a:ext>
            </a:extLst>
          </p:cNvPr>
          <p:cNvSpPr/>
          <p:nvPr/>
        </p:nvSpPr>
        <p:spPr>
          <a:xfrm>
            <a:off x="6053138" y="2028825"/>
            <a:ext cx="2932242" cy="1400176"/>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 xmlns:a16="http://schemas.microsoft.com/office/drawing/2014/main" id="{DFCE669F-B98A-49D5-9CD8-578BB88718CC}"/>
              </a:ext>
            </a:extLst>
          </p:cNvPr>
          <p:cNvSpPr/>
          <p:nvPr/>
        </p:nvSpPr>
        <p:spPr>
          <a:xfrm>
            <a:off x="6053138" y="3457576"/>
            <a:ext cx="2932242" cy="141668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4284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FACDA18E-C9A9-4595-A67B-3D09A78991DE}"/>
              </a:ext>
            </a:extLst>
          </p:cNvPr>
          <p:cNvPicPr>
            <a:picLocks noChangeAspect="1"/>
          </p:cNvPicPr>
          <p:nvPr/>
        </p:nvPicPr>
        <p:blipFill rotWithShape="1">
          <a:blip r:embed="rId2"/>
          <a:srcRect l="2015" t="6800" r="1901" b="2181"/>
          <a:stretch/>
        </p:blipFill>
        <p:spPr>
          <a:xfrm>
            <a:off x="67952" y="1155698"/>
            <a:ext cx="7617738" cy="4711702"/>
          </a:xfrm>
          <a:prstGeom prst="rect">
            <a:avLst/>
          </a:prstGeom>
        </p:spPr>
      </p:pic>
      <p:sp>
        <p:nvSpPr>
          <p:cNvPr id="5" name="四角形吹き出し 4"/>
          <p:cNvSpPr/>
          <p:nvPr/>
        </p:nvSpPr>
        <p:spPr>
          <a:xfrm>
            <a:off x="7853831" y="1516716"/>
            <a:ext cx="4203701" cy="1056904"/>
          </a:xfrm>
          <a:prstGeom prst="wedgeRectCallout">
            <a:avLst>
              <a:gd name="adj1" fmla="val -52921"/>
              <a:gd name="adj2" fmla="val -1250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住人を振り分けすることができる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振り分けることで</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研究所でできることが増える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6" name="四角形吹き出し 5"/>
          <p:cNvSpPr/>
          <p:nvPr/>
        </p:nvSpPr>
        <p:spPr>
          <a:xfrm>
            <a:off x="7853831" y="3165767"/>
            <a:ext cx="4203700" cy="1323452"/>
          </a:xfrm>
          <a:prstGeom prst="wedgeRectCallout">
            <a:avLst>
              <a:gd name="adj1" fmla="val -58188"/>
              <a:gd name="adj2" fmla="val -1215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次の</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レベルアップまでの条件</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p>
        </p:txBody>
      </p:sp>
      <p:sp>
        <p:nvSpPr>
          <p:cNvPr id="7" name="四角形吹き出し 6"/>
          <p:cNvSpPr/>
          <p:nvPr/>
        </p:nvSpPr>
        <p:spPr>
          <a:xfrm>
            <a:off x="7853831" y="4587136"/>
            <a:ext cx="4203699" cy="1280264"/>
          </a:xfrm>
          <a:prstGeom prst="wedgeRectCallout">
            <a:avLst>
              <a:gd name="adj1" fmla="val -58856"/>
              <a:gd name="adj2" fmla="val -2002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クリックするとコアやポッドの作成と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作成に必要な資材を</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確認できる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コアを装備</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することなどできる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四角形吹き出し 7"/>
          <p:cNvSpPr/>
          <p:nvPr/>
        </p:nvSpPr>
        <p:spPr>
          <a:xfrm>
            <a:off x="67952" y="5912054"/>
            <a:ext cx="11989579" cy="850764"/>
          </a:xfrm>
          <a:prstGeom prst="wedgeRectCallout">
            <a:avLst>
              <a:gd name="adj1" fmla="val -37457"/>
              <a:gd name="adj2" fmla="val -6169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ここでは研究所全体のレベルアップができたり次のレベルアップまでの条件を確認することができる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研究所をレベルアップすることにより武器の作成条件達成や</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ミサイルのリキャストタイムが早くなったりポッドの</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耐久力</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が上がる</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p:cNvSpPr txBox="1"/>
          <p:nvPr/>
        </p:nvSpPr>
        <p:spPr>
          <a:xfrm>
            <a:off x="3572493" y="95725"/>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ヘルプ：研究所</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0" name="正方形/長方形 9">
            <a:extLst>
              <a:ext uri="{FF2B5EF4-FFF2-40B4-BE49-F238E27FC236}">
                <a16:creationId xmlns="" xmlns:a16="http://schemas.microsoft.com/office/drawing/2014/main" id="{6FFE011D-710D-4A4F-9825-141048483DC9}"/>
              </a:ext>
            </a:extLst>
          </p:cNvPr>
          <p:cNvSpPr/>
          <p:nvPr/>
        </p:nvSpPr>
        <p:spPr>
          <a:xfrm>
            <a:off x="3149600" y="1155699"/>
            <a:ext cx="4577232" cy="20701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 xmlns:a16="http://schemas.microsoft.com/office/drawing/2014/main" id="{E20945F6-E8A3-4843-8AA8-C3CA375AAF01}"/>
              </a:ext>
            </a:extLst>
          </p:cNvPr>
          <p:cNvSpPr/>
          <p:nvPr/>
        </p:nvSpPr>
        <p:spPr>
          <a:xfrm>
            <a:off x="3149600" y="3225800"/>
            <a:ext cx="4314890" cy="13208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7A027602-FE49-443B-B979-695A16DF3603}"/>
              </a:ext>
            </a:extLst>
          </p:cNvPr>
          <p:cNvSpPr/>
          <p:nvPr/>
        </p:nvSpPr>
        <p:spPr>
          <a:xfrm>
            <a:off x="3149600" y="4546600"/>
            <a:ext cx="4314890" cy="11557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 xmlns:a16="http://schemas.microsoft.com/office/drawing/2014/main" id="{6D5653B2-A431-4E41-A84C-D2D0A59D8FFF}"/>
              </a:ext>
            </a:extLst>
          </p:cNvPr>
          <p:cNvSpPr/>
          <p:nvPr/>
        </p:nvSpPr>
        <p:spPr>
          <a:xfrm>
            <a:off x="55252" y="3454060"/>
            <a:ext cx="2967348" cy="241334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 xmlns:a16="http://schemas.microsoft.com/office/drawing/2014/main" id="{E0E6CB0D-AD4F-4358-8DF1-ECAD7B65F9F5}"/>
              </a:ext>
            </a:extLst>
          </p:cNvPr>
          <p:cNvSpPr/>
          <p:nvPr/>
        </p:nvSpPr>
        <p:spPr>
          <a:xfrm>
            <a:off x="718456" y="1754155"/>
            <a:ext cx="2039669" cy="5507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吹き出し 4">
            <a:extLst>
              <a:ext uri="{FF2B5EF4-FFF2-40B4-BE49-F238E27FC236}">
                <a16:creationId xmlns="" xmlns:a16="http://schemas.microsoft.com/office/drawing/2014/main" id="{63DDAF72-AE4E-4AAC-AC6F-2CCD1ADC7265}"/>
              </a:ext>
            </a:extLst>
          </p:cNvPr>
          <p:cNvSpPr/>
          <p:nvPr/>
        </p:nvSpPr>
        <p:spPr>
          <a:xfrm>
            <a:off x="844136" y="344384"/>
            <a:ext cx="2528456" cy="703808"/>
          </a:xfrm>
          <a:prstGeom prst="wedgeRectCallout">
            <a:avLst>
              <a:gd name="adj1" fmla="val 11893"/>
              <a:gd name="adj2" fmla="val 14996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研究所の現在のレベル</a:t>
            </a:r>
          </a:p>
        </p:txBody>
      </p:sp>
    </p:spTree>
    <p:extLst>
      <p:ext uri="{BB962C8B-B14F-4D97-AF65-F5344CB8AC3E}">
        <p14:creationId xmlns:p14="http://schemas.microsoft.com/office/powerpoint/2010/main" val="361848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6D8FB80E-219E-48B7-8A76-83136658BD39}"/>
              </a:ext>
            </a:extLst>
          </p:cNvPr>
          <p:cNvPicPr>
            <a:picLocks noChangeAspect="1"/>
          </p:cNvPicPr>
          <p:nvPr/>
        </p:nvPicPr>
        <p:blipFill rotWithShape="1">
          <a:blip r:embed="rId2"/>
          <a:srcRect l="2302" t="6911" r="2302" b="2720"/>
          <a:stretch/>
        </p:blipFill>
        <p:spPr>
          <a:xfrm>
            <a:off x="203200" y="1041400"/>
            <a:ext cx="8039100" cy="4476648"/>
          </a:xfrm>
          <a:prstGeom prst="rect">
            <a:avLst/>
          </a:prstGeom>
        </p:spPr>
      </p:pic>
      <p:sp>
        <p:nvSpPr>
          <p:cNvPr id="6" name="四角形吹き出し 5"/>
          <p:cNvSpPr/>
          <p:nvPr/>
        </p:nvSpPr>
        <p:spPr>
          <a:xfrm>
            <a:off x="8383978" y="473944"/>
            <a:ext cx="3621975" cy="2997035"/>
          </a:xfrm>
          <a:prstGeom prst="wedgeRectCallout">
            <a:avLst>
              <a:gd name="adj1" fmla="val -55525"/>
              <a:gd name="adj2" fmla="val 6587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ここでは好きなように</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住人を配置することができる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配置することによって</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バトル中の</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ポット出撃可能数が増える</a:t>
            </a:r>
            <a:endParaRPr kumimoji="1"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rPr>
              <a:t>※</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バトルに出撃し</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攻撃した分だけ</a:t>
            </a:r>
            <a:endParaRPr lang="en-US" altLang="ja-JP" sz="2000"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sz="2000" dirty="0">
                <a:solidFill>
                  <a:srgbClr val="FF0000"/>
                </a:solidFill>
                <a:latin typeface="チェックポイント．（ピリオド）" panose="02000600000000000000" pitchFamily="50" charset="-128"/>
                <a:ea typeface="チェックポイント．（ピリオド）" panose="02000600000000000000" pitchFamily="50" charset="-128"/>
              </a:rPr>
              <a:t>住人の数が減る</a:t>
            </a:r>
            <a:r>
              <a:rPr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ので注意</a:t>
            </a:r>
            <a:endPar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9" name="四角形吹き出し 8"/>
          <p:cNvSpPr/>
          <p:nvPr/>
        </p:nvSpPr>
        <p:spPr>
          <a:xfrm>
            <a:off x="692477" y="5794224"/>
            <a:ext cx="10335987" cy="915334"/>
          </a:xfrm>
          <a:prstGeom prst="wedgeRectCallout">
            <a:avLst>
              <a:gd name="adj1" fmla="val -32249"/>
              <a:gd name="adj2" fmla="val -75092"/>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ここでは兵舎全体のレベルアップができたり次のレベルアップまでの条件を確認することができる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兵舎をレベルアップすることによりポッドの</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攻撃力がアップ</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します。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p:cNvSpPr txBox="1"/>
          <p:nvPr/>
        </p:nvSpPr>
        <p:spPr>
          <a:xfrm>
            <a:off x="3336965" y="95278"/>
            <a:ext cx="5047013"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ヘルプ：兵舎</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8" name="正方形/長方形 7">
            <a:extLst>
              <a:ext uri="{FF2B5EF4-FFF2-40B4-BE49-F238E27FC236}">
                <a16:creationId xmlns="" xmlns:a16="http://schemas.microsoft.com/office/drawing/2014/main" id="{F7BE2C32-C21E-4467-87D2-8052D2B5FDA7}"/>
              </a:ext>
            </a:extLst>
          </p:cNvPr>
          <p:cNvSpPr/>
          <p:nvPr/>
        </p:nvSpPr>
        <p:spPr>
          <a:xfrm>
            <a:off x="3340359" y="1698170"/>
            <a:ext cx="4805265" cy="29671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 xmlns:a16="http://schemas.microsoft.com/office/drawing/2014/main" id="{40ABF9C2-DF54-4877-A01A-A46FE482F6B4}"/>
              </a:ext>
            </a:extLst>
          </p:cNvPr>
          <p:cNvSpPr/>
          <p:nvPr/>
        </p:nvSpPr>
        <p:spPr>
          <a:xfrm>
            <a:off x="317241" y="3225800"/>
            <a:ext cx="3019724" cy="21175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 xmlns:a16="http://schemas.microsoft.com/office/drawing/2014/main" id="{04C836FE-EE43-45CD-B4BE-F7E0ABEE0088}"/>
              </a:ext>
            </a:extLst>
          </p:cNvPr>
          <p:cNvSpPr/>
          <p:nvPr/>
        </p:nvSpPr>
        <p:spPr>
          <a:xfrm>
            <a:off x="5250569" y="4828277"/>
            <a:ext cx="2736435" cy="51504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吹き出し: 四角形 15">
            <a:extLst>
              <a:ext uri="{FF2B5EF4-FFF2-40B4-BE49-F238E27FC236}">
                <a16:creationId xmlns="" xmlns:a16="http://schemas.microsoft.com/office/drawing/2014/main" id="{3ECE61CD-6BC4-463C-897C-903CC3F098F0}"/>
              </a:ext>
            </a:extLst>
          </p:cNvPr>
          <p:cNvSpPr/>
          <p:nvPr/>
        </p:nvSpPr>
        <p:spPr>
          <a:xfrm>
            <a:off x="8383977" y="4960491"/>
            <a:ext cx="3621975" cy="514926"/>
          </a:xfrm>
          <a:prstGeom prst="wedgeRectCallout">
            <a:avLst>
              <a:gd name="adj1" fmla="val -60489"/>
              <a:gd name="adj2" fmla="val -2548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tx1"/>
                </a:solidFill>
                <a:latin typeface="チェックポイント．（ピリオド）" panose="02000600000000000000" pitchFamily="50" charset="-128"/>
                <a:ea typeface="チェックポイント．（ピリオド）" panose="02000600000000000000" pitchFamily="50" charset="-128"/>
              </a:rPr>
              <a:t>現在の残り住人数</a:t>
            </a:r>
          </a:p>
        </p:txBody>
      </p:sp>
    </p:spTree>
    <p:extLst>
      <p:ext uri="{BB962C8B-B14F-4D97-AF65-F5344CB8AC3E}">
        <p14:creationId xmlns:p14="http://schemas.microsoft.com/office/powerpoint/2010/main" val="2652714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 xmlns:a16="http://schemas.microsoft.com/office/drawing/2014/main" id="{165CE0B9-374D-46A3-97C1-E7AFAFB5DEDF}"/>
              </a:ext>
            </a:extLst>
          </p:cNvPr>
          <p:cNvPicPr>
            <a:picLocks noChangeAspect="1"/>
          </p:cNvPicPr>
          <p:nvPr/>
        </p:nvPicPr>
        <p:blipFill rotWithShape="1">
          <a:blip r:embed="rId2">
            <a:extLst>
              <a:ext uri="{28A0092B-C50C-407E-A947-70E740481C1C}">
                <a14:useLocalDpi xmlns:a14="http://schemas.microsoft.com/office/drawing/2010/main" val="0"/>
              </a:ext>
            </a:extLst>
          </a:blip>
          <a:srcRect l="22315" t="14250" r="20954" b="45911"/>
          <a:stretch/>
        </p:blipFill>
        <p:spPr>
          <a:xfrm>
            <a:off x="3089697" y="1269134"/>
            <a:ext cx="6012604" cy="2448208"/>
          </a:xfrm>
          <a:prstGeom prst="rect">
            <a:avLst/>
          </a:prstGeom>
        </p:spPr>
      </p:pic>
      <p:sp>
        <p:nvSpPr>
          <p:cNvPr id="6" name="テキスト ボックス 5">
            <a:extLst>
              <a:ext uri="{FF2B5EF4-FFF2-40B4-BE49-F238E27FC236}">
                <a16:creationId xmlns="" xmlns:a16="http://schemas.microsoft.com/office/drawing/2014/main" id="{EEBBDC81-60E0-49FD-9EFB-874F038CCD29}"/>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コアについて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12" name="グループ化 11">
            <a:extLst>
              <a:ext uri="{FF2B5EF4-FFF2-40B4-BE49-F238E27FC236}">
                <a16:creationId xmlns="" xmlns:a16="http://schemas.microsoft.com/office/drawing/2014/main" id="{797C4648-EAB3-4303-9BBE-4050E32CDCAC}"/>
              </a:ext>
            </a:extLst>
          </p:cNvPr>
          <p:cNvGrpSpPr/>
          <p:nvPr/>
        </p:nvGrpSpPr>
        <p:grpSpPr>
          <a:xfrm>
            <a:off x="304800" y="5540342"/>
            <a:ext cx="7746670" cy="1169551"/>
            <a:chOff x="381846" y="5121893"/>
            <a:chExt cx="7277100" cy="1169551"/>
          </a:xfrm>
        </p:grpSpPr>
        <p:sp>
          <p:nvSpPr>
            <p:cNvPr id="8" name="テキスト ボックス 7">
              <a:extLst>
                <a:ext uri="{FF2B5EF4-FFF2-40B4-BE49-F238E27FC236}">
                  <a16:creationId xmlns="" xmlns:a16="http://schemas.microsoft.com/office/drawing/2014/main" id="{732F859C-017C-4DF8-8D5C-BAFB7C322941}"/>
                </a:ext>
              </a:extLst>
            </p:cNvPr>
            <p:cNvSpPr txBox="1"/>
            <p:nvPr/>
          </p:nvSpPr>
          <p:spPr>
            <a:xfrm>
              <a:off x="381846" y="5121893"/>
              <a:ext cx="590465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コアのレベルを上げるメリット</a:t>
              </a:r>
            </a:p>
          </p:txBody>
        </p:sp>
        <p:sp>
          <p:nvSpPr>
            <p:cNvPr id="9" name="テキスト ボックス 8">
              <a:extLst>
                <a:ext uri="{FF2B5EF4-FFF2-40B4-BE49-F238E27FC236}">
                  <a16:creationId xmlns="" xmlns:a16="http://schemas.microsoft.com/office/drawing/2014/main" id="{8712CBD0-DD3F-4A86-9652-7FFA75AD120B}"/>
                </a:ext>
              </a:extLst>
            </p:cNvPr>
            <p:cNvSpPr txBox="1"/>
            <p:nvPr/>
          </p:nvSpPr>
          <p:spPr>
            <a:xfrm>
              <a:off x="577850" y="5645113"/>
              <a:ext cx="7081096"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コアのレベルを上げることで</a:t>
              </a:r>
              <a:r>
                <a:rPr lang="ja-JP" altLang="en-US" dirty="0">
                  <a:latin typeface="チェックポイント．（ピリオド）" panose="02000600000000000000" pitchFamily="50" charset="-128"/>
                  <a:ea typeface="チェックポイント．（ピリオド）" panose="02000600000000000000" pitchFamily="50" charset="-128"/>
                </a:rPr>
                <a:t>攻撃力を上げることが出来ます。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四種類</a:t>
              </a:r>
              <a:r>
                <a:rPr lang="ja-JP" altLang="en-US" dirty="0">
                  <a:latin typeface="チェックポイント．（ピリオド）" panose="02000600000000000000" pitchFamily="50" charset="-128"/>
                  <a:ea typeface="チェックポイント．（ピリオド）" panose="02000600000000000000" pitchFamily="50" charset="-128"/>
                </a:rPr>
                <a:t>あり各属性のレベルを上げて戦闘を有利に進めてください。</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grpSp>
        <p:nvGrpSpPr>
          <p:cNvPr id="13" name="グループ化 12">
            <a:extLst>
              <a:ext uri="{FF2B5EF4-FFF2-40B4-BE49-F238E27FC236}">
                <a16:creationId xmlns="" xmlns:a16="http://schemas.microsoft.com/office/drawing/2014/main" id="{DED0F105-29CA-4D82-BF68-6B4A196F19AA}"/>
              </a:ext>
            </a:extLst>
          </p:cNvPr>
          <p:cNvGrpSpPr/>
          <p:nvPr/>
        </p:nvGrpSpPr>
        <p:grpSpPr>
          <a:xfrm>
            <a:off x="304800" y="3978952"/>
            <a:ext cx="11887200" cy="2073357"/>
            <a:chOff x="304800" y="3723372"/>
            <a:chExt cx="11887200" cy="2073357"/>
          </a:xfrm>
        </p:grpSpPr>
        <p:sp>
          <p:nvSpPr>
            <p:cNvPr id="7" name="テキスト ボックス 6">
              <a:extLst>
                <a:ext uri="{FF2B5EF4-FFF2-40B4-BE49-F238E27FC236}">
                  <a16:creationId xmlns="" xmlns:a16="http://schemas.microsoft.com/office/drawing/2014/main" id="{54618E3D-3C8D-4D29-8362-5B6918855191}"/>
                </a:ext>
              </a:extLst>
            </p:cNvPr>
            <p:cNvSpPr txBox="1"/>
            <p:nvPr/>
          </p:nvSpPr>
          <p:spPr>
            <a:xfrm>
              <a:off x="304800" y="3723372"/>
              <a:ext cx="4664075"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コアについての説明</a:t>
              </a:r>
            </a:p>
          </p:txBody>
        </p:sp>
        <p:sp>
          <p:nvSpPr>
            <p:cNvPr id="11" name="テキスト ボックス 10">
              <a:extLst>
                <a:ext uri="{FF2B5EF4-FFF2-40B4-BE49-F238E27FC236}">
                  <a16:creationId xmlns="" xmlns:a16="http://schemas.microsoft.com/office/drawing/2014/main" id="{6825228E-EBCE-401A-B0BC-7661792A6F00}"/>
                </a:ext>
              </a:extLst>
            </p:cNvPr>
            <p:cNvSpPr txBox="1"/>
            <p:nvPr/>
          </p:nvSpPr>
          <p:spPr>
            <a:xfrm>
              <a:off x="500804" y="4319401"/>
              <a:ext cx="11691196" cy="1477328"/>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コアには</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コスモパワー</a:t>
              </a:r>
              <a:r>
                <a:rPr lang="ja-JP" altLang="en-US" dirty="0">
                  <a:latin typeface="チェックポイント．（ピリオド）" panose="02000600000000000000" pitchFamily="50" charset="-128"/>
                  <a:ea typeface="チェックポイント．（ピリオド）" panose="02000600000000000000" pitchFamily="50" charset="-128"/>
                </a:rPr>
                <a:t>と、呼ばれているエネルギーが蓄積されています。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コアは、ポッドのエンジンとして使われています。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コアは、コスモパワーを燃料に</a:t>
              </a:r>
              <a:r>
                <a:rPr lang="ja-JP" altLang="en-US" dirty="0">
                  <a:latin typeface="チェックポイント．（ピリオド）" panose="02000600000000000000" pitchFamily="50" charset="-128"/>
                  <a:ea typeface="チェックポイント．（ピリオド）" panose="02000600000000000000" pitchFamily="50" charset="-128"/>
                </a:rPr>
                <a:t>変換し</a:t>
              </a:r>
              <a:r>
                <a:rPr kumimoji="1" lang="ja-JP" altLang="en-US" dirty="0">
                  <a:latin typeface="チェックポイント．（ピリオド）" panose="02000600000000000000" pitchFamily="50" charset="-128"/>
                  <a:ea typeface="チェックポイント．（ピリオド）" panose="02000600000000000000" pitchFamily="50" charset="-128"/>
                </a:rPr>
                <a:t>宇宙を飛行したり攻撃する際のエネルギー弾にするなどの機能があります。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Tree>
    <p:extLst>
      <p:ext uri="{BB962C8B-B14F-4D97-AF65-F5344CB8AC3E}">
        <p14:creationId xmlns:p14="http://schemas.microsoft.com/office/powerpoint/2010/main" val="2154421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3EEDA683-E7C7-4A3A-9045-88BF1220584E}"/>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ヘルプ：ポッド</a:t>
            </a:r>
            <a:r>
              <a:rPr lang="ja-JP" altLang="en-US" sz="4800" dirty="0">
                <a:latin typeface="チェックポイント．（ピリオド）" panose="02000600000000000000" pitchFamily="50" charset="-128"/>
                <a:ea typeface="チェックポイント．（ピリオド）" panose="02000600000000000000" pitchFamily="50" charset="-128"/>
              </a:rPr>
              <a:t>について</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6" name="テキスト ボックス 5">
            <a:extLst>
              <a:ext uri="{FF2B5EF4-FFF2-40B4-BE49-F238E27FC236}">
                <a16:creationId xmlns="" xmlns:a16="http://schemas.microsoft.com/office/drawing/2014/main" id="{C9FCE914-94E5-4B3F-B2D2-96FDE0E6E9D8}"/>
              </a:ext>
            </a:extLst>
          </p:cNvPr>
          <p:cNvSpPr txBox="1"/>
          <p:nvPr/>
        </p:nvSpPr>
        <p:spPr>
          <a:xfrm>
            <a:off x="463950" y="3959004"/>
            <a:ext cx="2754264" cy="523220"/>
          </a:xfrm>
          <a:prstGeom prst="rect">
            <a:avLst/>
          </a:prstGeom>
          <a:noFill/>
        </p:spPr>
        <p:txBody>
          <a:bodyPr wrap="square" rtlCol="0">
            <a:spAutoFit/>
          </a:bodyPr>
          <a:lstStyle/>
          <a:p>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ポッドについて</a:t>
            </a:r>
          </a:p>
        </p:txBody>
      </p:sp>
      <p:sp>
        <p:nvSpPr>
          <p:cNvPr id="7" name="テキスト ボックス 6">
            <a:extLst>
              <a:ext uri="{FF2B5EF4-FFF2-40B4-BE49-F238E27FC236}">
                <a16:creationId xmlns="" xmlns:a16="http://schemas.microsoft.com/office/drawing/2014/main" id="{1A509F0D-124D-47C4-B5CD-4B9B8064082C}"/>
              </a:ext>
            </a:extLst>
          </p:cNvPr>
          <p:cNvSpPr txBox="1"/>
          <p:nvPr/>
        </p:nvSpPr>
        <p:spPr>
          <a:xfrm>
            <a:off x="463949" y="5258611"/>
            <a:ext cx="6070600" cy="523220"/>
          </a:xfrm>
          <a:prstGeom prst="rect">
            <a:avLst/>
          </a:prstGeom>
          <a:noFill/>
        </p:spPr>
        <p:txBody>
          <a:bodyPr wrap="square" rtlCol="0">
            <a:spAutoFit/>
          </a:bodyPr>
          <a:lstStyle/>
          <a:p>
            <a:r>
              <a:rPr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ポッド</a:t>
            </a:r>
            <a:r>
              <a:rPr kumimoji="1" lang="ja-JP" altLang="en-US" sz="2800" dirty="0">
                <a:solidFill>
                  <a:srgbClr val="FF0000"/>
                </a:solidFill>
                <a:latin typeface="チェックポイント．（ピリオド）" panose="02000600000000000000" pitchFamily="50" charset="-128"/>
                <a:ea typeface="チェックポイント．（ピリオド）" panose="02000600000000000000" pitchFamily="50" charset="-128"/>
              </a:rPr>
              <a:t>のレベルを上げるメリット</a:t>
            </a:r>
          </a:p>
        </p:txBody>
      </p:sp>
      <p:sp>
        <p:nvSpPr>
          <p:cNvPr id="8" name="テキスト ボックス 7">
            <a:extLst>
              <a:ext uri="{FF2B5EF4-FFF2-40B4-BE49-F238E27FC236}">
                <a16:creationId xmlns="" xmlns:a16="http://schemas.microsoft.com/office/drawing/2014/main" id="{5F463387-8D23-460A-80ED-50E81FAAF3D9}"/>
              </a:ext>
            </a:extLst>
          </p:cNvPr>
          <p:cNvSpPr txBox="1"/>
          <p:nvPr/>
        </p:nvSpPr>
        <p:spPr>
          <a:xfrm>
            <a:off x="826622" y="5780958"/>
            <a:ext cx="7207248" cy="923330"/>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ポッドのレベルを上げることでポッドの装甲が強化されて</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戦闘時、敵に破壊されにくくなります。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9" name="テキスト ボックス 8">
            <a:extLst>
              <a:ext uri="{FF2B5EF4-FFF2-40B4-BE49-F238E27FC236}">
                <a16:creationId xmlns="" xmlns:a16="http://schemas.microsoft.com/office/drawing/2014/main" id="{3E1D3977-A1EE-4011-94E0-9B60C81CA553}"/>
              </a:ext>
            </a:extLst>
          </p:cNvPr>
          <p:cNvSpPr txBox="1"/>
          <p:nvPr/>
        </p:nvSpPr>
        <p:spPr>
          <a:xfrm>
            <a:off x="827443" y="4482224"/>
            <a:ext cx="8197848" cy="646331"/>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ポッドは戦闘時に住人を</a:t>
            </a:r>
            <a:r>
              <a:rPr lang="en-US" altLang="ja-JP" dirty="0">
                <a:solidFill>
                  <a:srgbClr val="FF0000"/>
                </a:solidFill>
                <a:latin typeface="チェックポイント．（ピリオド）" panose="02000600000000000000" pitchFamily="50" charset="-128"/>
                <a:ea typeface="チェックポイント．（ピリオド）" panose="02000600000000000000" pitchFamily="50" charset="-128"/>
              </a:rPr>
              <a:t>100</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人単位</a:t>
            </a:r>
            <a:r>
              <a:rPr lang="ja-JP" altLang="en-US" dirty="0">
                <a:latin typeface="チェックポイント．（ピリオド）" panose="02000600000000000000" pitchFamily="50" charset="-128"/>
                <a:ea typeface="チェックポイント．（ピリオド）" panose="02000600000000000000" pitchFamily="50" charset="-128"/>
              </a:rPr>
              <a:t>で乗せ発射されます。</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ポッドは搭載しているコアによって</a:t>
            </a:r>
            <a:r>
              <a:rPr lang="ja-JP" altLang="en-US" dirty="0">
                <a:latin typeface="チェックポイント．（ピリオド）" panose="02000600000000000000" pitchFamily="50" charset="-128"/>
                <a:ea typeface="チェックポイント．（ピリオド）" panose="02000600000000000000" pitchFamily="50" charset="-128"/>
              </a:rPr>
              <a:t>属性が変わり見た目の色も変更されます。</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nvGrpSpPr>
          <p:cNvPr id="41" name="グループ化 40">
            <a:extLst>
              <a:ext uri="{FF2B5EF4-FFF2-40B4-BE49-F238E27FC236}">
                <a16:creationId xmlns="" xmlns:a16="http://schemas.microsoft.com/office/drawing/2014/main" id="{C42471E9-CEF7-4DD0-B2B9-A37027252951}"/>
              </a:ext>
            </a:extLst>
          </p:cNvPr>
          <p:cNvGrpSpPr/>
          <p:nvPr/>
        </p:nvGrpSpPr>
        <p:grpSpPr>
          <a:xfrm>
            <a:off x="3108852" y="1651876"/>
            <a:ext cx="5949859" cy="1706674"/>
            <a:chOff x="3739456" y="1722326"/>
            <a:chExt cx="5949859" cy="1706674"/>
          </a:xfrm>
        </p:grpSpPr>
        <p:grpSp>
          <p:nvGrpSpPr>
            <p:cNvPr id="22" name="グループ化 21">
              <a:extLst>
                <a:ext uri="{FF2B5EF4-FFF2-40B4-BE49-F238E27FC236}">
                  <a16:creationId xmlns="" xmlns:a16="http://schemas.microsoft.com/office/drawing/2014/main" id="{7D6E456E-2E26-4492-9279-169842641548}"/>
                </a:ext>
              </a:extLst>
            </p:cNvPr>
            <p:cNvGrpSpPr/>
            <p:nvPr/>
          </p:nvGrpSpPr>
          <p:grpSpPr>
            <a:xfrm>
              <a:off x="3739456" y="1722326"/>
              <a:ext cx="1140874" cy="1520830"/>
              <a:chOff x="3651813" y="1678331"/>
              <a:chExt cx="1140874" cy="1520830"/>
            </a:xfrm>
          </p:grpSpPr>
          <p:pic>
            <p:nvPicPr>
              <p:cNvPr id="11" name="図 10" descr="物体 が含まれている画像&#10;&#10;自動的に生成された説明">
                <a:extLst>
                  <a:ext uri="{FF2B5EF4-FFF2-40B4-BE49-F238E27FC236}">
                    <a16:creationId xmlns="" xmlns:a16="http://schemas.microsoft.com/office/drawing/2014/main" id="{9E2F2156-5A3C-4670-A7BB-42FF8EF7E4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813" y="1678331"/>
                <a:ext cx="1140874" cy="1140874"/>
              </a:xfrm>
              <a:prstGeom prst="rect">
                <a:avLst/>
              </a:prstGeom>
            </p:spPr>
          </p:pic>
          <p:sp>
            <p:nvSpPr>
              <p:cNvPr id="18" name="テキスト ボックス 17">
                <a:extLst>
                  <a:ext uri="{FF2B5EF4-FFF2-40B4-BE49-F238E27FC236}">
                    <a16:creationId xmlns="" xmlns:a16="http://schemas.microsoft.com/office/drawing/2014/main" id="{85DB17C7-0CA8-4460-8B6A-1BBCF3C5CA75}"/>
                  </a:ext>
                </a:extLst>
              </p:cNvPr>
              <p:cNvSpPr txBox="1"/>
              <p:nvPr/>
            </p:nvSpPr>
            <p:spPr>
              <a:xfrm>
                <a:off x="3945705" y="2829829"/>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青</a:t>
                </a:r>
              </a:p>
            </p:txBody>
          </p:sp>
        </p:grpSp>
        <p:grpSp>
          <p:nvGrpSpPr>
            <p:cNvPr id="23" name="グループ化 22">
              <a:extLst>
                <a:ext uri="{FF2B5EF4-FFF2-40B4-BE49-F238E27FC236}">
                  <a16:creationId xmlns="" xmlns:a16="http://schemas.microsoft.com/office/drawing/2014/main" id="{8FA97864-B0AC-4C37-AB57-3F511EE9B20A}"/>
                </a:ext>
              </a:extLst>
            </p:cNvPr>
            <p:cNvGrpSpPr/>
            <p:nvPr/>
          </p:nvGrpSpPr>
          <p:grpSpPr>
            <a:xfrm>
              <a:off x="5268431" y="1722326"/>
              <a:ext cx="1140874" cy="1520743"/>
              <a:chOff x="4889474" y="1678418"/>
              <a:chExt cx="1140874" cy="1520743"/>
            </a:xfrm>
          </p:grpSpPr>
          <p:pic>
            <p:nvPicPr>
              <p:cNvPr id="13" name="図 12" descr="物体 が含まれている画像&#10;&#10;自動的に生成された説明">
                <a:extLst>
                  <a:ext uri="{FF2B5EF4-FFF2-40B4-BE49-F238E27FC236}">
                    <a16:creationId xmlns="" xmlns:a16="http://schemas.microsoft.com/office/drawing/2014/main" id="{539F0BC8-41E3-4ADD-9459-BE0E2D7AB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9474" y="1678418"/>
                <a:ext cx="1140874" cy="1140874"/>
              </a:xfrm>
              <a:prstGeom prst="rect">
                <a:avLst/>
              </a:prstGeom>
            </p:spPr>
          </p:pic>
          <p:sp>
            <p:nvSpPr>
              <p:cNvPr id="19" name="テキスト ボックス 18">
                <a:extLst>
                  <a:ext uri="{FF2B5EF4-FFF2-40B4-BE49-F238E27FC236}">
                    <a16:creationId xmlns="" xmlns:a16="http://schemas.microsoft.com/office/drawing/2014/main" id="{9D08D78F-597A-41C6-9E61-E721135C20D1}"/>
                  </a:ext>
                </a:extLst>
              </p:cNvPr>
              <p:cNvSpPr txBox="1"/>
              <p:nvPr/>
            </p:nvSpPr>
            <p:spPr>
              <a:xfrm>
                <a:off x="5178014" y="2829829"/>
                <a:ext cx="361951"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a:t>
                </a:r>
              </a:p>
            </p:txBody>
          </p:sp>
        </p:grpSp>
        <p:grpSp>
          <p:nvGrpSpPr>
            <p:cNvPr id="25" name="グループ化 24">
              <a:extLst>
                <a:ext uri="{FF2B5EF4-FFF2-40B4-BE49-F238E27FC236}">
                  <a16:creationId xmlns="" xmlns:a16="http://schemas.microsoft.com/office/drawing/2014/main" id="{8F6624A7-F895-493A-8055-873B48C8C19C}"/>
                </a:ext>
              </a:extLst>
            </p:cNvPr>
            <p:cNvGrpSpPr/>
            <p:nvPr/>
          </p:nvGrpSpPr>
          <p:grpSpPr>
            <a:xfrm>
              <a:off x="6746394" y="1722326"/>
              <a:ext cx="1140875" cy="1493097"/>
              <a:chOff x="6122245" y="1669741"/>
              <a:chExt cx="1140875" cy="1493097"/>
            </a:xfrm>
          </p:grpSpPr>
          <p:pic>
            <p:nvPicPr>
              <p:cNvPr id="15" name="図 14" descr="物体, 腕時計 が含まれている画像&#10;&#10;自動的に生成された説明">
                <a:extLst>
                  <a:ext uri="{FF2B5EF4-FFF2-40B4-BE49-F238E27FC236}">
                    <a16:creationId xmlns="" xmlns:a16="http://schemas.microsoft.com/office/drawing/2014/main" id="{53299244-26D0-4173-ACC6-BD241C7688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245" y="1669741"/>
                <a:ext cx="1140875" cy="1140875"/>
              </a:xfrm>
              <a:prstGeom prst="rect">
                <a:avLst/>
              </a:prstGeom>
            </p:spPr>
          </p:pic>
          <p:sp>
            <p:nvSpPr>
              <p:cNvPr id="20" name="テキスト ボックス 19">
                <a:extLst>
                  <a:ext uri="{FF2B5EF4-FFF2-40B4-BE49-F238E27FC236}">
                    <a16:creationId xmlns="" xmlns:a16="http://schemas.microsoft.com/office/drawing/2014/main" id="{BF9D5B9B-9876-443A-BE29-B4828D0A5D74}"/>
                  </a:ext>
                </a:extLst>
              </p:cNvPr>
              <p:cNvSpPr txBox="1"/>
              <p:nvPr/>
            </p:nvSpPr>
            <p:spPr>
              <a:xfrm>
                <a:off x="6485460" y="2793506"/>
                <a:ext cx="361950"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緑</a:t>
                </a:r>
              </a:p>
            </p:txBody>
          </p:sp>
        </p:grpSp>
        <p:grpSp>
          <p:nvGrpSpPr>
            <p:cNvPr id="26" name="グループ化 25">
              <a:extLst>
                <a:ext uri="{FF2B5EF4-FFF2-40B4-BE49-F238E27FC236}">
                  <a16:creationId xmlns="" xmlns:a16="http://schemas.microsoft.com/office/drawing/2014/main" id="{D317981A-38A9-4594-9159-8C77F7F6D8B4}"/>
                </a:ext>
              </a:extLst>
            </p:cNvPr>
            <p:cNvGrpSpPr/>
            <p:nvPr/>
          </p:nvGrpSpPr>
          <p:grpSpPr>
            <a:xfrm>
              <a:off x="8548440" y="1741303"/>
              <a:ext cx="1140875" cy="1455744"/>
              <a:chOff x="7236873" y="1678331"/>
              <a:chExt cx="1140875" cy="1455744"/>
            </a:xfrm>
          </p:grpSpPr>
          <p:pic>
            <p:nvPicPr>
              <p:cNvPr id="17" name="図 16" descr="物体 が含まれている画像&#10;&#10;自動的に生成された説明">
                <a:extLst>
                  <a:ext uri="{FF2B5EF4-FFF2-40B4-BE49-F238E27FC236}">
                    <a16:creationId xmlns="" xmlns:a16="http://schemas.microsoft.com/office/drawing/2014/main" id="{93CD3867-4A7C-4138-9F28-8B9071FCE1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6873" y="1678331"/>
                <a:ext cx="1140875" cy="1140875"/>
              </a:xfrm>
              <a:prstGeom prst="rect">
                <a:avLst/>
              </a:prstGeom>
            </p:spPr>
          </p:pic>
          <p:sp>
            <p:nvSpPr>
              <p:cNvPr id="21" name="テキスト ボックス 20">
                <a:extLst>
                  <a:ext uri="{FF2B5EF4-FFF2-40B4-BE49-F238E27FC236}">
                    <a16:creationId xmlns="" xmlns:a16="http://schemas.microsoft.com/office/drawing/2014/main" id="{C3C71671-55D6-4E40-BC27-288FCF91D2BB}"/>
                  </a:ext>
                </a:extLst>
              </p:cNvPr>
              <p:cNvSpPr txBox="1"/>
              <p:nvPr/>
            </p:nvSpPr>
            <p:spPr>
              <a:xfrm>
                <a:off x="7573962" y="2764743"/>
                <a:ext cx="361950"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白</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cxnSp>
          <p:nvCxnSpPr>
            <p:cNvPr id="28" name="直線矢印コネクタ 27">
              <a:extLst>
                <a:ext uri="{FF2B5EF4-FFF2-40B4-BE49-F238E27FC236}">
                  <a16:creationId xmlns="" xmlns:a16="http://schemas.microsoft.com/office/drawing/2014/main" id="{A84A16DD-57C4-4761-A446-249187106E51}"/>
                </a:ext>
              </a:extLst>
            </p:cNvPr>
            <p:cNvCxnSpPr>
              <a:cxnSpLocks/>
            </p:cNvCxnSpPr>
            <p:nvPr/>
          </p:nvCxnSpPr>
          <p:spPr>
            <a:xfrm>
              <a:off x="4880330"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 xmlns:a16="http://schemas.microsoft.com/office/drawing/2014/main" id="{CE867472-33BD-4771-A53A-412FDCEAB859}"/>
                </a:ext>
              </a:extLst>
            </p:cNvPr>
            <p:cNvCxnSpPr>
              <a:cxnSpLocks/>
            </p:cNvCxnSpPr>
            <p:nvPr/>
          </p:nvCxnSpPr>
          <p:spPr>
            <a:xfrm>
              <a:off x="6409305" y="2502313"/>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 xmlns:a16="http://schemas.microsoft.com/office/drawing/2014/main" id="{2F760955-CE29-4903-BDF0-C0EF1A34CD6F}"/>
                </a:ext>
              </a:extLst>
            </p:cNvPr>
            <p:cNvCxnSpPr>
              <a:cxnSpLocks/>
            </p:cNvCxnSpPr>
            <p:nvPr/>
          </p:nvCxnSpPr>
          <p:spPr>
            <a:xfrm rot="10800000">
              <a:off x="4880330" y="2092738"/>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 xmlns:a16="http://schemas.microsoft.com/office/drawing/2014/main" id="{96E14F16-9B67-48C7-9985-746717E7D2CE}"/>
                </a:ext>
              </a:extLst>
            </p:cNvPr>
            <p:cNvCxnSpPr>
              <a:cxnSpLocks/>
            </p:cNvCxnSpPr>
            <p:nvPr/>
          </p:nvCxnSpPr>
          <p:spPr>
            <a:xfrm rot="10800000">
              <a:off x="6409304" y="2092737"/>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 xmlns:a16="http://schemas.microsoft.com/office/drawing/2014/main" id="{6ADAFCEE-C028-416D-B257-90B41E02042A}"/>
                </a:ext>
              </a:extLst>
            </p:cNvPr>
            <p:cNvSpPr/>
            <p:nvPr/>
          </p:nvSpPr>
          <p:spPr>
            <a:xfrm>
              <a:off x="3739456" y="1741303"/>
              <a:ext cx="4223444" cy="1687697"/>
            </a:xfrm>
            <a:prstGeom prst="rect">
              <a:avLst/>
            </a:prstGeom>
            <a:noFill/>
            <a:ln w="571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 xmlns:a16="http://schemas.microsoft.com/office/drawing/2014/main" id="{A2A6B62C-1E0E-432C-9BEC-393C34A1C94C}"/>
                </a:ext>
              </a:extLst>
            </p:cNvPr>
            <p:cNvCxnSpPr>
              <a:cxnSpLocks/>
            </p:cNvCxnSpPr>
            <p:nvPr/>
          </p:nvCxnSpPr>
          <p:spPr>
            <a:xfrm rot="10800000">
              <a:off x="8057130" y="2625254"/>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 name="グループ化 43">
            <a:extLst>
              <a:ext uri="{FF2B5EF4-FFF2-40B4-BE49-F238E27FC236}">
                <a16:creationId xmlns="" xmlns:a16="http://schemas.microsoft.com/office/drawing/2014/main" id="{7EEE5686-B5B9-4B20-8993-381AFDACF9AB}"/>
              </a:ext>
            </a:extLst>
          </p:cNvPr>
          <p:cNvGrpSpPr/>
          <p:nvPr/>
        </p:nvGrpSpPr>
        <p:grpSpPr>
          <a:xfrm>
            <a:off x="9790429" y="2096050"/>
            <a:ext cx="1824039" cy="917508"/>
            <a:chOff x="9883732" y="1911384"/>
            <a:chExt cx="1824039" cy="917508"/>
          </a:xfrm>
        </p:grpSpPr>
        <p:grpSp>
          <p:nvGrpSpPr>
            <p:cNvPr id="40" name="グループ化 39">
              <a:extLst>
                <a:ext uri="{FF2B5EF4-FFF2-40B4-BE49-F238E27FC236}">
                  <a16:creationId xmlns="" xmlns:a16="http://schemas.microsoft.com/office/drawing/2014/main" id="{80B432E5-1E61-4A1C-BB38-CE56CD67DAEC}"/>
                </a:ext>
              </a:extLst>
            </p:cNvPr>
            <p:cNvGrpSpPr/>
            <p:nvPr/>
          </p:nvGrpSpPr>
          <p:grpSpPr>
            <a:xfrm>
              <a:off x="10011300" y="1974116"/>
              <a:ext cx="1696471" cy="765354"/>
              <a:chOff x="10124054" y="1537861"/>
              <a:chExt cx="1696471" cy="765354"/>
            </a:xfrm>
          </p:grpSpPr>
          <p:cxnSp>
            <p:nvCxnSpPr>
              <p:cNvPr id="36" name="直線矢印コネクタ 35">
                <a:extLst>
                  <a:ext uri="{FF2B5EF4-FFF2-40B4-BE49-F238E27FC236}">
                    <a16:creationId xmlns="" xmlns:a16="http://schemas.microsoft.com/office/drawing/2014/main" id="{555429FE-F091-46AD-84F7-1B4256D762AB}"/>
                  </a:ext>
                </a:extLst>
              </p:cNvPr>
              <p:cNvCxnSpPr>
                <a:cxnSpLocks/>
              </p:cNvCxnSpPr>
              <p:nvPr/>
            </p:nvCxnSpPr>
            <p:spPr>
              <a:xfrm>
                <a:off x="10124055" y="2118549"/>
                <a:ext cx="38810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 xmlns:a16="http://schemas.microsoft.com/office/drawing/2014/main" id="{5030B8C7-7BED-40F6-B6D5-A7CD124D67A9}"/>
                  </a:ext>
                </a:extLst>
              </p:cNvPr>
              <p:cNvCxnSpPr>
                <a:cxnSpLocks/>
              </p:cNvCxnSpPr>
              <p:nvPr/>
            </p:nvCxnSpPr>
            <p:spPr>
              <a:xfrm rot="10800000">
                <a:off x="10124054" y="1708973"/>
                <a:ext cx="388101" cy="0"/>
              </a:xfrm>
              <a:prstGeom prst="straightConnector1">
                <a:avLst/>
              </a:prstGeom>
              <a:ln w="762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 xmlns:a16="http://schemas.microsoft.com/office/drawing/2014/main" id="{1BB9FF26-C1AD-43FF-B1A3-3D220E4BC3AA}"/>
                  </a:ext>
                </a:extLst>
              </p:cNvPr>
              <p:cNvSpPr txBox="1"/>
              <p:nvPr/>
            </p:nvSpPr>
            <p:spPr>
              <a:xfrm>
                <a:off x="10763250" y="1537861"/>
                <a:ext cx="1057275" cy="369332"/>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不利</a:t>
                </a:r>
              </a:p>
            </p:txBody>
          </p:sp>
          <p:sp>
            <p:nvSpPr>
              <p:cNvPr id="39" name="テキスト ボックス 38">
                <a:extLst>
                  <a:ext uri="{FF2B5EF4-FFF2-40B4-BE49-F238E27FC236}">
                    <a16:creationId xmlns="" xmlns:a16="http://schemas.microsoft.com/office/drawing/2014/main" id="{127090C9-FA03-47A3-B8E5-5AC843148C0C}"/>
                  </a:ext>
                </a:extLst>
              </p:cNvPr>
              <p:cNvSpPr txBox="1"/>
              <p:nvPr/>
            </p:nvSpPr>
            <p:spPr>
              <a:xfrm>
                <a:off x="10763249" y="1933883"/>
                <a:ext cx="1057275" cy="369332"/>
              </a:xfrm>
              <a:prstGeom prst="rect">
                <a:avLst/>
              </a:prstGeom>
              <a:noFill/>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有利</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grpSp>
        <p:sp>
          <p:nvSpPr>
            <p:cNvPr id="42" name="正方形/長方形 41">
              <a:extLst>
                <a:ext uri="{FF2B5EF4-FFF2-40B4-BE49-F238E27FC236}">
                  <a16:creationId xmlns="" xmlns:a16="http://schemas.microsoft.com/office/drawing/2014/main" id="{974D7591-C374-4FE7-98C6-F63D715B2F46}"/>
                </a:ext>
              </a:extLst>
            </p:cNvPr>
            <p:cNvSpPr/>
            <p:nvPr/>
          </p:nvSpPr>
          <p:spPr>
            <a:xfrm>
              <a:off x="9883732" y="1911384"/>
              <a:ext cx="1533525" cy="917508"/>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 name="正方形/長方形 42">
            <a:extLst>
              <a:ext uri="{FF2B5EF4-FFF2-40B4-BE49-F238E27FC236}">
                <a16:creationId xmlns="" xmlns:a16="http://schemas.microsoft.com/office/drawing/2014/main" id="{A98ECFFF-731C-4C54-95F1-02A8CC15EA71}"/>
              </a:ext>
            </a:extLst>
          </p:cNvPr>
          <p:cNvSpPr/>
          <p:nvPr/>
        </p:nvSpPr>
        <p:spPr>
          <a:xfrm>
            <a:off x="7917836" y="1656164"/>
            <a:ext cx="1140875" cy="16845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 name="グループ化 1"/>
          <p:cNvGrpSpPr/>
          <p:nvPr/>
        </p:nvGrpSpPr>
        <p:grpSpPr>
          <a:xfrm>
            <a:off x="845755" y="1472160"/>
            <a:ext cx="1597024" cy="1886390"/>
            <a:chOff x="881661" y="1150157"/>
            <a:chExt cx="1597024" cy="1886390"/>
          </a:xfrm>
        </p:grpSpPr>
        <p:pic>
          <p:nvPicPr>
            <p:cNvPr id="4" name="図 3">
              <a:extLst>
                <a:ext uri="{FF2B5EF4-FFF2-40B4-BE49-F238E27FC236}">
                  <a16:creationId xmlns="" xmlns:a16="http://schemas.microsoft.com/office/drawing/2014/main"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31166" r="9153" b="46714"/>
            <a:stretch/>
          </p:blipFill>
          <p:spPr>
            <a:xfrm>
              <a:off x="881661" y="1496291"/>
              <a:ext cx="1597024" cy="1540256"/>
            </a:xfrm>
            <a:prstGeom prst="rect">
              <a:avLst/>
            </a:prstGeom>
          </p:spPr>
        </p:pic>
        <p:pic>
          <p:nvPicPr>
            <p:cNvPr id="45" name="図 44">
              <a:extLst>
                <a:ext uri="{FF2B5EF4-FFF2-40B4-BE49-F238E27FC236}">
                  <a16:creationId xmlns="" xmlns:a16="http://schemas.microsoft.com/office/drawing/2014/main" id="{84E4BD2B-BD98-4D0D-BD92-46FAC62B133A}"/>
                </a:ext>
              </a:extLst>
            </p:cNvPr>
            <p:cNvPicPr>
              <a:picLocks noChangeAspect="1"/>
            </p:cNvPicPr>
            <p:nvPr/>
          </p:nvPicPr>
          <p:blipFill rotWithShape="1">
            <a:blip r:embed="rId6">
              <a:extLst>
                <a:ext uri="{28A0092B-C50C-407E-A947-70E740481C1C}">
                  <a14:useLocalDpi xmlns:a14="http://schemas.microsoft.com/office/drawing/2010/main" val="0"/>
                </a:ext>
              </a:extLst>
            </a:blip>
            <a:srcRect l="78269" t="17579" r="9153" b="74943"/>
            <a:stretch/>
          </p:blipFill>
          <p:spPr>
            <a:xfrm>
              <a:off x="881661" y="1150157"/>
              <a:ext cx="1597024" cy="520696"/>
            </a:xfrm>
            <a:prstGeom prst="rect">
              <a:avLst/>
            </a:prstGeom>
          </p:spPr>
        </p:pic>
      </p:grpSp>
    </p:spTree>
    <p:extLst>
      <p:ext uri="{BB962C8B-B14F-4D97-AF65-F5344CB8AC3E}">
        <p14:creationId xmlns:p14="http://schemas.microsoft.com/office/powerpoint/2010/main" val="677193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 xmlns:a16="http://schemas.microsoft.com/office/drawing/2014/main" id="{8EBC7496-D4A5-4E2C-9D16-11A12608F074}"/>
              </a:ext>
            </a:extLst>
          </p:cNvPr>
          <p:cNvPicPr>
            <a:picLocks noChangeAspect="1"/>
          </p:cNvPicPr>
          <p:nvPr/>
        </p:nvPicPr>
        <p:blipFill rotWithShape="1">
          <a:blip r:embed="rId2"/>
          <a:srcRect t="4247"/>
          <a:stretch/>
        </p:blipFill>
        <p:spPr>
          <a:xfrm>
            <a:off x="352424" y="1143000"/>
            <a:ext cx="7848599" cy="4312846"/>
          </a:xfrm>
          <a:prstGeom prst="rect">
            <a:avLst/>
          </a:prstGeom>
        </p:spPr>
      </p:pic>
      <p:sp>
        <p:nvSpPr>
          <p:cNvPr id="10" name="テキスト ボックス 9">
            <a:extLst>
              <a:ext uri="{FF2B5EF4-FFF2-40B4-BE49-F238E27FC236}">
                <a16:creationId xmlns=""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ヘルプ：準備画面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11" name="テキスト ボックス 10">
            <a:extLst>
              <a:ext uri="{FF2B5EF4-FFF2-40B4-BE49-F238E27FC236}">
                <a16:creationId xmlns="" xmlns:a16="http://schemas.microsoft.com/office/drawing/2014/main" id="{6D354EB7-7F73-4490-964D-300A57A3D0C5}"/>
              </a:ext>
            </a:extLst>
          </p:cNvPr>
          <p:cNvSpPr txBox="1"/>
          <p:nvPr/>
        </p:nvSpPr>
        <p:spPr>
          <a:xfrm>
            <a:off x="8353425" y="1064753"/>
            <a:ext cx="3009900" cy="646331"/>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この画面では戦闘前に敵を確認などの準備ができます</a:t>
            </a:r>
          </a:p>
        </p:txBody>
      </p:sp>
      <p:sp>
        <p:nvSpPr>
          <p:cNvPr id="12" name="楕円 11">
            <a:extLst>
              <a:ext uri="{FF2B5EF4-FFF2-40B4-BE49-F238E27FC236}">
                <a16:creationId xmlns="" xmlns:a16="http://schemas.microsoft.com/office/drawing/2014/main" id="{27BE146F-8491-400F-AB07-2E26102463F2}"/>
              </a:ext>
            </a:extLst>
          </p:cNvPr>
          <p:cNvSpPr/>
          <p:nvPr/>
        </p:nvSpPr>
        <p:spPr>
          <a:xfrm>
            <a:off x="1188274" y="2167987"/>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 xmlns:a16="http://schemas.microsoft.com/office/drawing/2014/main" id="{AC13EDC5-A927-451C-A8C6-2F68A75D9DB9}"/>
              </a:ext>
            </a:extLst>
          </p:cNvPr>
          <p:cNvSpPr/>
          <p:nvPr/>
        </p:nvSpPr>
        <p:spPr>
          <a:xfrm>
            <a:off x="3210049" y="1886837"/>
            <a:ext cx="895351" cy="105590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 xmlns:a16="http://schemas.microsoft.com/office/drawing/2014/main" id="{A70D7407-0728-49A8-BDE2-7434759F1455}"/>
              </a:ext>
            </a:extLst>
          </p:cNvPr>
          <p:cNvSpPr/>
          <p:nvPr/>
        </p:nvSpPr>
        <p:spPr>
          <a:xfrm>
            <a:off x="5148324" y="1937478"/>
            <a:ext cx="1562100" cy="145732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 xmlns:a16="http://schemas.microsoft.com/office/drawing/2014/main" id="{BA8A41E3-4961-4217-9C31-D8A81A9809A9}"/>
              </a:ext>
            </a:extLst>
          </p:cNvPr>
          <p:cNvSpPr/>
          <p:nvPr/>
        </p:nvSpPr>
        <p:spPr>
          <a:xfrm>
            <a:off x="6243699" y="3874696"/>
            <a:ext cx="1666876" cy="15811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 xmlns:a16="http://schemas.microsoft.com/office/drawing/2014/main" id="{FBBAA09C-4BEB-47EA-BC7F-480BCC2226F1}"/>
              </a:ext>
            </a:extLst>
          </p:cNvPr>
          <p:cNvSpPr txBox="1"/>
          <p:nvPr/>
        </p:nvSpPr>
        <p:spPr>
          <a:xfrm>
            <a:off x="8201024" y="1886837"/>
            <a:ext cx="3840555" cy="1754326"/>
          </a:xfrm>
          <a:prstGeom prst="rect">
            <a:avLst/>
          </a:prstGeom>
          <a:noFill/>
          <a:ln w="38100">
            <a:solidFill>
              <a:srgbClr val="FF0000"/>
            </a:solidFill>
          </a:ln>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赤枠で囲っているのが敵惑星です。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この中のどれかから</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敵を選び戦うことができ、</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敵惑星にカーソルを合わせると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敵惑星の情報</a:t>
            </a:r>
            <a:r>
              <a:rPr kumimoji="1" lang="ja-JP" altLang="en-US" dirty="0">
                <a:latin typeface="チェックポイント．（ピリオド）" panose="02000600000000000000" pitchFamily="50" charset="-128"/>
                <a:ea typeface="チェックポイント．（ピリオド）" panose="02000600000000000000" pitchFamily="50" charset="-128"/>
              </a:rPr>
              <a:t>を</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確認することができます。</a:t>
            </a:r>
          </a:p>
        </p:txBody>
      </p:sp>
      <p:sp>
        <p:nvSpPr>
          <p:cNvPr id="17" name="正方形/長方形 16">
            <a:extLst>
              <a:ext uri="{FF2B5EF4-FFF2-40B4-BE49-F238E27FC236}">
                <a16:creationId xmlns="" xmlns:a16="http://schemas.microsoft.com/office/drawing/2014/main" id="{A2CF4C31-1025-4708-B374-7F8887320A14}"/>
              </a:ext>
            </a:extLst>
          </p:cNvPr>
          <p:cNvSpPr/>
          <p:nvPr/>
        </p:nvSpPr>
        <p:spPr>
          <a:xfrm>
            <a:off x="1401845" y="1166647"/>
            <a:ext cx="5657850" cy="56580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 xmlns:a16="http://schemas.microsoft.com/office/drawing/2014/main" id="{594DFF38-A0BF-4052-92A8-115900A7F03B}"/>
              </a:ext>
            </a:extLst>
          </p:cNvPr>
          <p:cNvSpPr txBox="1"/>
          <p:nvPr/>
        </p:nvSpPr>
        <p:spPr>
          <a:xfrm>
            <a:off x="8220073" y="3752850"/>
            <a:ext cx="3821506" cy="1477328"/>
          </a:xfrm>
          <a:prstGeom prst="rect">
            <a:avLst/>
          </a:prstGeom>
          <a:noFill/>
          <a:ln w="38100">
            <a:solidFill>
              <a:srgbClr val="5B9BD5"/>
            </a:solidFill>
          </a:ln>
        </p:spPr>
        <p:txBody>
          <a:bodyPr wrap="square" rtlCol="0">
            <a:spAutoFit/>
          </a:bodyPr>
          <a:lstStyle/>
          <a:p>
            <a:r>
              <a:rPr lang="ja-JP" altLang="en-US" dirty="0">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枠で囲っているのが強大な惑星が来るまでのカウントダウンです。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敵惑星を倒すと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カウントが減っていき０になると</a:t>
            </a:r>
            <a:endParaRPr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強大な惑星</a:t>
            </a:r>
            <a:r>
              <a:rPr lang="ja-JP" altLang="en-US" dirty="0">
                <a:latin typeface="チェックポイント．（ピリオド）" panose="02000600000000000000" pitchFamily="50" charset="-128"/>
                <a:ea typeface="チェックポイント．（ピリオド）" panose="02000600000000000000" pitchFamily="50" charset="-128"/>
              </a:rPr>
              <a:t>が襲い掛かってきます。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sp>
        <p:nvSpPr>
          <p:cNvPr id="19" name="正方形/長方形 18">
            <a:extLst>
              <a:ext uri="{FF2B5EF4-FFF2-40B4-BE49-F238E27FC236}">
                <a16:creationId xmlns="" xmlns:a16="http://schemas.microsoft.com/office/drawing/2014/main" id="{41DDEDAD-B76F-42FC-BD36-C4B4086365F3}"/>
              </a:ext>
            </a:extLst>
          </p:cNvPr>
          <p:cNvSpPr/>
          <p:nvPr/>
        </p:nvSpPr>
        <p:spPr>
          <a:xfrm>
            <a:off x="2627332" y="4205287"/>
            <a:ext cx="3449617" cy="1250559"/>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 xmlns:a16="http://schemas.microsoft.com/office/drawing/2014/main" id="{B89D4E7D-0660-4D0D-912D-DF225C66A1D6}"/>
              </a:ext>
            </a:extLst>
          </p:cNvPr>
          <p:cNvSpPr/>
          <p:nvPr/>
        </p:nvSpPr>
        <p:spPr>
          <a:xfrm>
            <a:off x="6543675" y="5488914"/>
            <a:ext cx="1114425" cy="24262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 xmlns:a16="http://schemas.microsoft.com/office/drawing/2014/main" id="{4588D88C-0F6C-4A95-9191-7AC444B35B14}"/>
              </a:ext>
            </a:extLst>
          </p:cNvPr>
          <p:cNvSpPr txBox="1"/>
          <p:nvPr/>
        </p:nvSpPr>
        <p:spPr>
          <a:xfrm>
            <a:off x="225631" y="5679811"/>
            <a:ext cx="11815948" cy="1077218"/>
          </a:xfrm>
          <a:prstGeom prst="rect">
            <a:avLst/>
          </a:prstGeom>
          <a:noFill/>
          <a:ln w="38100">
            <a:solidFill>
              <a:srgbClr val="92D050"/>
            </a:solidFill>
          </a:ln>
        </p:spPr>
        <p:txBody>
          <a:bodyPr wrap="square" rtlCol="0">
            <a:spAutoFit/>
          </a:bodyPr>
          <a:lstStyle/>
          <a:p>
            <a:r>
              <a:rPr kumimoji="1" lang="ja-JP" altLang="en-US" sz="1600" dirty="0">
                <a:latin typeface="チェックポイント．（ピリオド）" panose="02000600000000000000" pitchFamily="50" charset="-128"/>
                <a:ea typeface="チェックポイント．（ピリオド）" panose="02000600000000000000" pitchFamily="50" charset="-128"/>
              </a:rPr>
              <a:t>緑枠で囲っているのがスペシャル技を選択する場所です。</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今所持していないスペシャル技は、黒く塗りつぶされます</a:t>
            </a:r>
            <a:r>
              <a:rPr lang="ja-JP" altLang="en-US" sz="1600" dirty="0">
                <a:latin typeface="チェックポイント．（ピリオド）" panose="02000600000000000000" pitchFamily="50" charset="-128"/>
                <a:ea typeface="チェックポイント．（ピリオド）" panose="02000600000000000000" pitchFamily="50" charset="-128"/>
              </a:rPr>
              <a:t>。</a:t>
            </a:r>
            <a:endParaRPr lang="en-US" altLang="ja-JP" sz="1600" dirty="0">
              <a:latin typeface="チェックポイント．（ピリオド）" panose="02000600000000000000" pitchFamily="50" charset="-128"/>
              <a:ea typeface="チェックポイント．（ピリオド）" panose="02000600000000000000" pitchFamily="50" charset="-128"/>
            </a:endParaRPr>
          </a:p>
          <a:p>
            <a:r>
              <a:rPr kumimoji="1" lang="ja-JP" altLang="en-US" sz="1600" dirty="0">
                <a:latin typeface="チェックポイント．（ピリオド）" panose="02000600000000000000" pitchFamily="50" charset="-128"/>
                <a:ea typeface="チェックポイント．（ピリオド）" panose="02000600000000000000" pitchFamily="50" charset="-128"/>
              </a:rPr>
              <a:t>スペシャル技を装備したい場合は</a:t>
            </a:r>
            <a:r>
              <a:rPr kumimoji="1" lang="ja-JP" altLang="en-US" sz="1600" dirty="0">
                <a:solidFill>
                  <a:srgbClr val="FF0000"/>
                </a:solidFill>
                <a:latin typeface="チェックポイント．（ピリオド）" panose="02000600000000000000" pitchFamily="50" charset="-128"/>
                <a:ea typeface="チェックポイント．（ピリオド）" panose="02000600000000000000" pitchFamily="50" charset="-128"/>
              </a:rPr>
              <a:t>装備したい技のアイコンをクリック</a:t>
            </a:r>
            <a:r>
              <a:rPr kumimoji="1" lang="ja-JP" altLang="en-US" sz="1600" dirty="0">
                <a:latin typeface="チェックポイント．（ピリオド）" panose="02000600000000000000" pitchFamily="50" charset="-128"/>
                <a:ea typeface="チェックポイント．（ピリオド）" panose="02000600000000000000" pitchFamily="50" charset="-128"/>
              </a:rPr>
              <a:t>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a:p>
            <a:r>
              <a:rPr lang="ja-JP" altLang="en-US" sz="1600" dirty="0">
                <a:latin typeface="チェックポイント．（ピリオド）" panose="02000600000000000000" pitchFamily="50" charset="-128"/>
                <a:ea typeface="チェックポイント．（ピリオド）" panose="02000600000000000000" pitchFamily="50" charset="-128"/>
              </a:rPr>
              <a:t>装備を解除したい場合はほかのスペシャル技アイコンをクリックするか装備しているスペシャル技をクリックしてください。</a:t>
            </a:r>
            <a:endParaRPr kumimoji="1" lang="en-US" altLang="ja-JP" sz="1600" dirty="0">
              <a:latin typeface="チェックポイント．（ピリオド）" panose="02000600000000000000" pitchFamily="50" charset="-128"/>
              <a:ea typeface="チェックポイント．（ピリオド）" panose="02000600000000000000" pitchFamily="50" charset="-128"/>
            </a:endParaRPr>
          </a:p>
        </p:txBody>
      </p:sp>
    </p:spTree>
    <p:extLst>
      <p:ext uri="{BB962C8B-B14F-4D97-AF65-F5344CB8AC3E}">
        <p14:creationId xmlns:p14="http://schemas.microsoft.com/office/powerpoint/2010/main" val="472075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 xmlns:a16="http://schemas.microsoft.com/office/drawing/2014/main" id="{7FF69D48-0150-4CC7-838D-4781E53348B1}"/>
              </a:ext>
            </a:extLst>
          </p:cNvPr>
          <p:cNvPicPr>
            <a:picLocks noChangeAspect="1"/>
          </p:cNvPicPr>
          <p:nvPr/>
        </p:nvPicPr>
        <p:blipFill rotWithShape="1">
          <a:blip r:embed="rId2"/>
          <a:srcRect l="1709" t="6939" r="1763" b="2313"/>
          <a:stretch/>
        </p:blipFill>
        <p:spPr>
          <a:xfrm>
            <a:off x="36360" y="1042988"/>
            <a:ext cx="7514722" cy="4029074"/>
          </a:xfrm>
          <a:prstGeom prst="rect">
            <a:avLst/>
          </a:prstGeom>
        </p:spPr>
      </p:pic>
      <p:sp>
        <p:nvSpPr>
          <p:cNvPr id="6" name="テキスト ボックス 5">
            <a:extLst>
              <a:ext uri="{FF2B5EF4-FFF2-40B4-BE49-F238E27FC236}">
                <a16:creationId xmlns="" xmlns:a16="http://schemas.microsoft.com/office/drawing/2014/main" id="{8305E55F-CE22-4A88-A8D4-3E4958510FE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ヘルプ：ミサイル画面</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吹き出し: 四角形 6">
            <a:extLst>
              <a:ext uri="{FF2B5EF4-FFF2-40B4-BE49-F238E27FC236}">
                <a16:creationId xmlns="" xmlns:a16="http://schemas.microsoft.com/office/drawing/2014/main" id="{EC8402AE-3480-4CC7-905A-0776A28352DA}"/>
              </a:ext>
            </a:extLst>
          </p:cNvPr>
          <p:cNvSpPr/>
          <p:nvPr/>
        </p:nvSpPr>
        <p:spPr>
          <a:xfrm>
            <a:off x="7788888" y="1666875"/>
            <a:ext cx="4206569" cy="1143000"/>
          </a:xfrm>
          <a:prstGeom prst="wedgeRectCallout">
            <a:avLst>
              <a:gd name="adj1" fmla="val -63626"/>
              <a:gd name="adj2" fmla="val -389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ここは今配置されている</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研究員の人数が表示されています。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8" name="吹き出し: 四角形 7">
            <a:extLst>
              <a:ext uri="{FF2B5EF4-FFF2-40B4-BE49-F238E27FC236}">
                <a16:creationId xmlns="" xmlns:a16="http://schemas.microsoft.com/office/drawing/2014/main" id="{12F0A826-4C99-48A7-B36D-03DBE2118E07}"/>
              </a:ext>
            </a:extLst>
          </p:cNvPr>
          <p:cNvSpPr/>
          <p:nvPr/>
        </p:nvSpPr>
        <p:spPr>
          <a:xfrm>
            <a:off x="7577598" y="3057525"/>
            <a:ext cx="4417859" cy="1143000"/>
          </a:xfrm>
          <a:prstGeom prst="wedgeRectCallout">
            <a:avLst>
              <a:gd name="adj1" fmla="val -58360"/>
              <a:gd name="adj2" fmla="val -50511"/>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ここは現在のミサイルの</a:t>
            </a:r>
            <a:endParaRPr kumimoji="1"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p>
        </p:txBody>
      </p:sp>
      <p:sp>
        <p:nvSpPr>
          <p:cNvPr id="9" name="吹き出し: 四角形 8">
            <a:extLst>
              <a:ext uri="{FF2B5EF4-FFF2-40B4-BE49-F238E27FC236}">
                <a16:creationId xmlns="" xmlns:a16="http://schemas.microsoft.com/office/drawing/2014/main" id="{B25F11CC-0810-44FB-85E5-6AFA2E713B6D}"/>
              </a:ext>
            </a:extLst>
          </p:cNvPr>
          <p:cNvSpPr/>
          <p:nvPr/>
        </p:nvSpPr>
        <p:spPr>
          <a:xfrm>
            <a:off x="1805447" y="5319712"/>
            <a:ext cx="5772151" cy="1143000"/>
          </a:xfrm>
          <a:prstGeom prst="wedgeRectCallout">
            <a:avLst>
              <a:gd name="adj1" fmla="val -13130"/>
              <a:gd name="adj2" fmla="val -8886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ここは次のレベルアップ条件と</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レベルアップした際の</a:t>
            </a:r>
            <a:endParaRPr lang="en-US" altLang="ja-JP" dirty="0">
              <a:solidFill>
                <a:schemeClr val="tx1"/>
              </a:solidFill>
              <a:latin typeface="チェックポイント．（ピリオド）" panose="02000600000000000000" pitchFamily="50" charset="-128"/>
              <a:ea typeface="チェックポイント．（ピリオド）" panose="02000600000000000000" pitchFamily="50" charset="-128"/>
            </a:endParaRPr>
          </a:p>
          <a:p>
            <a:pPr algn="ct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リキャストタイム</a:t>
            </a:r>
            <a:r>
              <a:rPr lang="ja-JP" altLang="en-US" dirty="0">
                <a:solidFill>
                  <a:schemeClr val="tx1"/>
                </a:solidFill>
                <a:latin typeface="チェックポイント．（ピリオド）" panose="02000600000000000000" pitchFamily="50" charset="-128"/>
                <a:ea typeface="チェックポイント．（ピリオド）" panose="02000600000000000000" pitchFamily="50" charset="-128"/>
              </a:rPr>
              <a:t>が表示されています。</a:t>
            </a:r>
            <a:endParaRPr kumimoji="1" lang="ja-JP" altLang="en-US" dirty="0">
              <a:solidFill>
                <a:schemeClr val="tx1"/>
              </a:solidFill>
              <a:latin typeface="チェックポイント．（ピリオド）" panose="02000600000000000000" pitchFamily="50" charset="-128"/>
              <a:ea typeface="チェックポイント．（ピリオド）" panose="02000600000000000000" pitchFamily="50" charset="-128"/>
            </a:endParaRPr>
          </a:p>
        </p:txBody>
      </p:sp>
      <p:sp>
        <p:nvSpPr>
          <p:cNvPr id="3" name="正方形/長方形 2">
            <a:extLst>
              <a:ext uri="{FF2B5EF4-FFF2-40B4-BE49-F238E27FC236}">
                <a16:creationId xmlns="" xmlns:a16="http://schemas.microsoft.com/office/drawing/2014/main" id="{A491271B-A222-4F11-B100-4D7A1B81E98A}"/>
              </a:ext>
            </a:extLst>
          </p:cNvPr>
          <p:cNvSpPr/>
          <p:nvPr/>
        </p:nvSpPr>
        <p:spPr>
          <a:xfrm>
            <a:off x="2453951" y="3645045"/>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 xmlns:a16="http://schemas.microsoft.com/office/drawing/2014/main" id="{016D0004-D188-4E81-A1DB-65759A9B7E86}"/>
              </a:ext>
            </a:extLst>
          </p:cNvPr>
          <p:cNvSpPr/>
          <p:nvPr/>
        </p:nvSpPr>
        <p:spPr>
          <a:xfrm>
            <a:off x="2453951" y="2525858"/>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 xmlns:a16="http://schemas.microsoft.com/office/drawing/2014/main" id="{CCF67B37-F0BC-41F6-A1E9-02DA2EAC5911}"/>
              </a:ext>
            </a:extLst>
          </p:cNvPr>
          <p:cNvSpPr/>
          <p:nvPr/>
        </p:nvSpPr>
        <p:spPr>
          <a:xfrm>
            <a:off x="2453951" y="1387767"/>
            <a:ext cx="4814596" cy="115699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6643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 xmlns:a16="http://schemas.microsoft.com/office/drawing/2014/main" id="{D5807289-5F94-4ABF-BB19-A244DE39AAB7}"/>
              </a:ext>
            </a:extLst>
          </p:cNvPr>
          <p:cNvSpPr txBox="1"/>
          <p:nvPr/>
        </p:nvSpPr>
        <p:spPr>
          <a:xfrm>
            <a:off x="2627332" y="58003"/>
            <a:ext cx="6937335" cy="830997"/>
          </a:xfrm>
          <a:prstGeom prst="rect">
            <a:avLst/>
          </a:prstGeom>
          <a:solidFill>
            <a:schemeClr val="accent4"/>
          </a:solidFill>
        </p:spPr>
        <p:txBody>
          <a:bodyPr wrap="square" rtlCol="0">
            <a:spAutoFit/>
          </a:bodyPr>
          <a:lstStyle/>
          <a:p>
            <a:pPr algn="ctr"/>
            <a:r>
              <a:rPr kumimoji="1" lang="ja-JP" altLang="en-US" sz="4800" dirty="0">
                <a:latin typeface="チェックポイント．（ピリオド）" panose="02000600000000000000" pitchFamily="50" charset="-128"/>
                <a:ea typeface="チェックポイント．（ピリオド）" panose="02000600000000000000" pitchFamily="50" charset="-128"/>
              </a:rPr>
              <a:t>ヘルプ：</a:t>
            </a:r>
            <a:r>
              <a:rPr lang="ja-JP" altLang="en-US" sz="4800" dirty="0">
                <a:latin typeface="チェックポイント．（ピリオド）" panose="02000600000000000000" pitchFamily="50" charset="-128"/>
                <a:ea typeface="チェックポイント．（ピリオド）" panose="02000600000000000000" pitchFamily="50" charset="-128"/>
              </a:rPr>
              <a:t>三竦み</a:t>
            </a:r>
            <a:endParaRPr kumimoji="1" lang="ja-JP" altLang="en-US" dirty="0">
              <a:latin typeface="チェックポイント．（ピリオド）" panose="02000600000000000000" pitchFamily="50" charset="-128"/>
              <a:ea typeface="チェックポイント．（ピリオド）" panose="02000600000000000000" pitchFamily="50" charset="-128"/>
            </a:endParaRPr>
          </a:p>
        </p:txBody>
      </p:sp>
      <p:sp>
        <p:nvSpPr>
          <p:cNvPr id="7" name="テキスト ボックス 6"/>
          <p:cNvSpPr txBox="1"/>
          <p:nvPr/>
        </p:nvSpPr>
        <p:spPr>
          <a:xfrm>
            <a:off x="961901" y="1446204"/>
            <a:ext cx="2321861" cy="461665"/>
          </a:xfrm>
          <a:prstGeom prst="rect">
            <a:avLst/>
          </a:prstGeom>
          <a:noFill/>
        </p:spPr>
        <p:txBody>
          <a:bodyPr wrap="square" rtlCol="0">
            <a:spAutoFit/>
          </a:bodyPr>
          <a:lstStyle/>
          <a:p>
            <a:r>
              <a:rPr kumimoji="1" lang="ja-JP" altLang="en-US" sz="2400" dirty="0">
                <a:latin typeface="チェックポイント．（ピリオド）" panose="02000600000000000000" pitchFamily="50" charset="-128"/>
                <a:ea typeface="チェックポイント．（ピリオド）" panose="02000600000000000000" pitchFamily="50" charset="-128"/>
              </a:rPr>
              <a:t>三竦みについて</a:t>
            </a:r>
          </a:p>
        </p:txBody>
      </p:sp>
      <p:sp>
        <p:nvSpPr>
          <p:cNvPr id="8" name="テキスト ボックス 7"/>
          <p:cNvSpPr txBox="1"/>
          <p:nvPr/>
        </p:nvSpPr>
        <p:spPr>
          <a:xfrm>
            <a:off x="961901" y="2384531"/>
            <a:ext cx="8095124" cy="4247317"/>
          </a:xfrm>
          <a:prstGeom prst="rect">
            <a:avLst/>
          </a:prstGeom>
          <a:noFill/>
        </p:spPr>
        <p:txBody>
          <a:bodyPr wrap="square" rtlCol="0">
            <a:spAutoFit/>
          </a:bodyPr>
          <a:lstStyle/>
          <a:p>
            <a:r>
              <a:rPr kumimoji="1" lang="ja-JP" altLang="en-US" dirty="0">
                <a:latin typeface="チェックポイント．（ピリオド）" panose="02000600000000000000" pitchFamily="50" charset="-128"/>
                <a:ea typeface="チェックポイント．（ピリオド）" panose="02000600000000000000" pitchFamily="50" charset="-128"/>
              </a:rPr>
              <a:t>ポッドやミサイルには属性があり</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属性によって有利不利があります。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に強く</a:t>
            </a:r>
            <a:r>
              <a:rPr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latin typeface="チェックポイント．（ピリオド）" panose="02000600000000000000" pitchFamily="50" charset="-128"/>
                <a:ea typeface="チェックポイント．（ピリオド）" panose="02000600000000000000" pitchFamily="50" charset="-128"/>
              </a:rPr>
              <a:t>は</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に強い、</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lang="ja-JP" altLang="en-US" dirty="0">
                <a:latin typeface="チェックポイント．（ピリオド）" panose="02000600000000000000" pitchFamily="50" charset="-128"/>
                <a:ea typeface="チェックポイント．（ピリオド）" panose="02000600000000000000" pitchFamily="50" charset="-128"/>
              </a:rPr>
              <a:t>そして</a:t>
            </a:r>
            <a:r>
              <a:rPr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lang="ja-JP" altLang="en-US" dirty="0">
                <a:latin typeface="チェックポイント．（ピリオド）" panose="02000600000000000000" pitchFamily="50" charset="-128"/>
                <a:ea typeface="チェックポイント．（ピリオド）" panose="02000600000000000000" pitchFamily="50" charset="-128"/>
              </a:rPr>
              <a:t>は</a:t>
            </a:r>
            <a:r>
              <a:rPr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lang="ja-JP" altLang="en-US" dirty="0">
                <a:latin typeface="チェックポイント．（ピリオド）" panose="02000600000000000000" pitchFamily="50" charset="-128"/>
                <a:ea typeface="チェックポイント．（ピリオド）" panose="02000600000000000000" pitchFamily="50" charset="-128"/>
              </a:rPr>
              <a:t>に強い関係になっています。</a:t>
            </a:r>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白は属性を持つポッドに対して有利をとれますが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ミサイルに対して弱いです。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ミサイルは</a:t>
            </a:r>
            <a:r>
              <a:rPr kumimoji="1" lang="ja-JP" altLang="en-US" dirty="0">
                <a:solidFill>
                  <a:srgbClr val="FF0000"/>
                </a:solidFill>
                <a:latin typeface="チェックポイント．（ピリオド）" panose="02000600000000000000" pitchFamily="50" charset="-128"/>
                <a:ea typeface="チェックポイント．（ピリオド）" panose="02000600000000000000" pitchFamily="50" charset="-128"/>
              </a:rPr>
              <a:t>赤</a:t>
            </a:r>
            <a:r>
              <a:rPr kumimoji="1" lang="ja-JP" altLang="en-US" dirty="0">
                <a:solidFill>
                  <a:srgbClr val="0070C0"/>
                </a:solidFill>
                <a:latin typeface="チェックポイント．（ピリオド）" panose="02000600000000000000" pitchFamily="50" charset="-128"/>
                <a:ea typeface="チェックポイント．（ピリオド）" panose="02000600000000000000" pitchFamily="50" charset="-128"/>
              </a:rPr>
              <a:t>青</a:t>
            </a:r>
            <a:r>
              <a:rPr kumimoji="1" lang="ja-JP" altLang="en-US" dirty="0">
                <a:solidFill>
                  <a:srgbClr val="00B050"/>
                </a:solidFill>
                <a:latin typeface="チェックポイント．（ピリオド）" panose="02000600000000000000" pitchFamily="50" charset="-128"/>
                <a:ea typeface="チェックポイント．（ピリオド）" panose="02000600000000000000" pitchFamily="50" charset="-128"/>
              </a:rPr>
              <a:t>緑</a:t>
            </a:r>
            <a:r>
              <a:rPr kumimoji="1" lang="ja-JP" altLang="en-US" dirty="0">
                <a:latin typeface="チェックポイント．（ピリオド）" panose="02000600000000000000" pitchFamily="50" charset="-128"/>
                <a:ea typeface="チェックポイント．（ピリオド）" panose="02000600000000000000" pitchFamily="50" charset="-128"/>
              </a:rPr>
              <a:t>のポッドに対して少ししか</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ダメージを与えることができませんが</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r>
              <a:rPr kumimoji="1" lang="ja-JP" altLang="en-US" dirty="0">
                <a:latin typeface="チェックポイント．（ピリオド）" panose="02000600000000000000" pitchFamily="50" charset="-128"/>
                <a:ea typeface="チェックポイント．（ピリオド）" panose="02000600000000000000" pitchFamily="50" charset="-128"/>
              </a:rPr>
              <a:t>白ポッドに対して大ダメージを与えることができます。</a:t>
            </a:r>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a:p>
            <a:endParaRPr lang="en-US" altLang="ja-JP" dirty="0">
              <a:latin typeface="チェックポイント．（ピリオド）" panose="02000600000000000000" pitchFamily="50" charset="-128"/>
              <a:ea typeface="チェックポイント．（ピリオド）" panose="02000600000000000000" pitchFamily="50" charset="-128"/>
            </a:endParaRPr>
          </a:p>
          <a:p>
            <a:endParaRPr kumimoji="1" lang="en-US" altLang="ja-JP" dirty="0">
              <a:latin typeface="チェックポイント．（ピリオド）" panose="02000600000000000000" pitchFamily="50" charset="-128"/>
              <a:ea typeface="チェックポイント．（ピリオド）" panose="02000600000000000000" pitchFamily="50" charset="-128"/>
            </a:endParaRPr>
          </a:p>
        </p:txBody>
      </p:sp>
      <p:pic>
        <p:nvPicPr>
          <p:cNvPr id="3" name="図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7848" y="1405933"/>
            <a:ext cx="6266214" cy="4862916"/>
          </a:xfrm>
          <a:prstGeom prst="rect">
            <a:avLst/>
          </a:prstGeom>
        </p:spPr>
      </p:pic>
    </p:spTree>
    <p:extLst>
      <p:ext uri="{BB962C8B-B14F-4D97-AF65-F5344CB8AC3E}">
        <p14:creationId xmlns:p14="http://schemas.microsoft.com/office/powerpoint/2010/main" val="143271590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1385</TotalTime>
  <Words>1179</Words>
  <Application>Microsoft Office PowerPoint</Application>
  <PresentationFormat>ワイド画面</PresentationFormat>
  <Paragraphs>159</Paragraphs>
  <Slides>14</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ＭＳ Ｐゴシック</vt:lpstr>
      <vt:lpstr>チェックポイント．（ピリオド）</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GA2B</cp:lastModifiedBy>
  <cp:revision>96</cp:revision>
  <dcterms:created xsi:type="dcterms:W3CDTF">2019-05-24T01:32:43Z</dcterms:created>
  <dcterms:modified xsi:type="dcterms:W3CDTF">2019-08-20T06:47:03Z</dcterms:modified>
</cp:coreProperties>
</file>