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17757-E664-4BB3-B78C-0CBDD076F206}" type="datetimeFigureOut">
              <a:rPr kumimoji="1" lang="ja-JP" altLang="en-US" smtClean="0"/>
              <a:t>2019/7/24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25F18-E9C8-4CF5-AEFE-8868BD40D51E}" type="slidenum">
              <a:rPr kumimoji="1" lang="ja-JP" altLang="en-US" smtClean="0"/>
              <a:t>‹#›</a:t>
            </a:fld>
            <a:endParaRPr kumimoji="1" lang="ja-JP" altLang="en-US"/>
          </a:p>
        </p:txBody>
      </p:sp>
    </p:spTree>
    <p:extLst>
      <p:ext uri="{BB962C8B-B14F-4D97-AF65-F5344CB8AC3E}">
        <p14:creationId xmlns:p14="http://schemas.microsoft.com/office/powerpoint/2010/main" val="27697626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2019/7/24</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816607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2019/7/24</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376818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2019/7/24</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92757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2019/7/24</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422405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2019/7/24</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912554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2019/7/24</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223721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F2BA968-46FA-4915-82D5-53748CAAB103}" type="datetimeFigureOut">
              <a:rPr kumimoji="1" lang="ja-JP" altLang="en-US" smtClean="0"/>
              <a:t>2019/7/24</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3624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8F2BA968-46FA-4915-82D5-53748CAAB103}" type="datetimeFigureOut">
              <a:rPr kumimoji="1" lang="ja-JP" altLang="en-US" smtClean="0"/>
              <a:t>2019/7/24</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109387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F2BA968-46FA-4915-82D5-53748CAAB103}" type="datetimeFigureOut">
              <a:rPr kumimoji="1" lang="ja-JP" altLang="en-US" smtClean="0"/>
              <a:t>2019/7/24</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67384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2019/7/24</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430916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2019/7/24</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40949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BA968-46FA-4915-82D5-53748CAAB103}" type="datetimeFigureOut">
              <a:rPr kumimoji="1" lang="ja-JP" altLang="en-US" smtClean="0"/>
              <a:t>2019/7/24</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89919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スクリーンショット が含まれている画像&#10;&#10;自動的に生成された説明">
            <a:extLst>
              <a:ext uri="{FF2B5EF4-FFF2-40B4-BE49-F238E27FC236}">
                <a16:creationId xmlns:a16="http://schemas.microsoft.com/office/drawing/2014/main" id="{48282D74-7C89-4D68-8F6E-D62AC9485402}"/>
              </a:ext>
            </a:extLst>
          </p:cNvPr>
          <p:cNvPicPr>
            <a:picLocks noChangeAspect="1"/>
          </p:cNvPicPr>
          <p:nvPr/>
        </p:nvPicPr>
        <p:blipFill rotWithShape="1">
          <a:blip r:embed="rId2">
            <a:extLst>
              <a:ext uri="{28A0092B-C50C-407E-A947-70E740481C1C}">
                <a14:useLocalDpi xmlns:a14="http://schemas.microsoft.com/office/drawing/2010/main" val="0"/>
              </a:ext>
            </a:extLst>
          </a:blip>
          <a:srcRect l="8124" t="49475" b="5421"/>
          <a:stretch/>
        </p:blipFill>
        <p:spPr>
          <a:xfrm>
            <a:off x="1145218" y="1811046"/>
            <a:ext cx="10413969" cy="3560212"/>
          </a:xfrm>
          <a:prstGeom prst="rect">
            <a:avLst/>
          </a:prstGeom>
        </p:spPr>
      </p:pic>
      <p:sp>
        <p:nvSpPr>
          <p:cNvPr id="22" name="四角形吹き出し 21"/>
          <p:cNvSpPr/>
          <p:nvPr/>
        </p:nvSpPr>
        <p:spPr>
          <a:xfrm>
            <a:off x="8143899" y="5595807"/>
            <a:ext cx="3938610" cy="1182293"/>
          </a:xfrm>
          <a:prstGeom prst="wedgeRectCallout">
            <a:avLst>
              <a:gd name="adj1" fmla="val 21325"/>
              <a:gd name="adj2" fmla="val -12700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倉庫</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ここをクリックすると倉庫が開ける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3" name="四角形吹き出し 22"/>
          <p:cNvSpPr/>
          <p:nvPr/>
        </p:nvSpPr>
        <p:spPr>
          <a:xfrm>
            <a:off x="147555" y="5595806"/>
            <a:ext cx="4181384" cy="1182293"/>
          </a:xfrm>
          <a:prstGeom prst="wedgeRectCallout">
            <a:avLst>
              <a:gd name="adj1" fmla="val -19425"/>
              <a:gd name="adj2" fmla="val -11309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ここをクリックすると研究所が開ける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4" name="四角形吹き出し 23"/>
          <p:cNvSpPr/>
          <p:nvPr/>
        </p:nvSpPr>
        <p:spPr>
          <a:xfrm>
            <a:off x="4285013" y="5595808"/>
            <a:ext cx="3858886" cy="1182293"/>
          </a:xfrm>
          <a:prstGeom prst="wedgeRectCallout">
            <a:avLst>
              <a:gd name="adj1" fmla="val -21239"/>
              <a:gd name="adj2" fmla="val -15942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兵舎</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ここをクリックすると兵舎が開ける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5" name="テキスト ボックス 24"/>
          <p:cNvSpPr txBox="1"/>
          <p:nvPr/>
        </p:nvSpPr>
        <p:spPr>
          <a:xfrm>
            <a:off x="3351071" y="628753"/>
            <a:ext cx="5371106" cy="830997"/>
          </a:xfrm>
          <a:prstGeom prst="rect">
            <a:avLst/>
          </a:prstGeom>
          <a:solidFill>
            <a:schemeClr val="accent4"/>
          </a:solidFill>
        </p:spPr>
        <p:txBody>
          <a:bodyPr wrap="square" rtlCol="0">
            <a:spAutoFit/>
          </a:bodyPr>
          <a:lstStyle/>
          <a:p>
            <a:pPr algn="ctr"/>
            <a:r>
              <a:rPr lang="ja-JP" altLang="en-US" sz="4800" dirty="0">
                <a:latin typeface="チェックポイント．（ピリオド）" panose="02000600000000000000" pitchFamily="50" charset="-128"/>
                <a:ea typeface="チェックポイント．（ピリオド）" panose="02000600000000000000" pitchFamily="50" charset="-128"/>
              </a:rPr>
              <a:t>ヘルプ：育成画面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6" name="正方形/長方形 5">
            <a:extLst>
              <a:ext uri="{FF2B5EF4-FFF2-40B4-BE49-F238E27FC236}">
                <a16:creationId xmlns:a16="http://schemas.microsoft.com/office/drawing/2014/main" id="{E239D52D-8A0E-45C2-9D76-49681F4F3023}"/>
              </a:ext>
            </a:extLst>
          </p:cNvPr>
          <p:cNvSpPr/>
          <p:nvPr/>
        </p:nvSpPr>
        <p:spPr>
          <a:xfrm>
            <a:off x="1145218" y="2068497"/>
            <a:ext cx="1500328" cy="27254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4B16076-58F3-411C-BA21-CC2F6BFDF2CA}"/>
              </a:ext>
            </a:extLst>
          </p:cNvPr>
          <p:cNvSpPr/>
          <p:nvPr/>
        </p:nvSpPr>
        <p:spPr>
          <a:xfrm>
            <a:off x="4386855" y="2602467"/>
            <a:ext cx="2173742" cy="16676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8971A5D-F76B-4813-83D2-2D825B6A3202}"/>
              </a:ext>
            </a:extLst>
          </p:cNvPr>
          <p:cNvSpPr/>
          <p:nvPr/>
        </p:nvSpPr>
        <p:spPr>
          <a:xfrm>
            <a:off x="8309727" y="3089429"/>
            <a:ext cx="3249459" cy="15639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55460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41C563A-40AB-403A-8661-FE9944DE17B5}"/>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5" name="テキスト ボックス 4">
            <a:extLst>
              <a:ext uri="{FF2B5EF4-FFF2-40B4-BE49-F238E27FC236}">
                <a16:creationId xmlns:a16="http://schemas.microsoft.com/office/drawing/2014/main" id="{4942987D-E9F9-4BC9-8090-7DA7D48916EF}"/>
              </a:ext>
            </a:extLst>
          </p:cNvPr>
          <p:cNvSpPr txBox="1"/>
          <p:nvPr/>
        </p:nvSpPr>
        <p:spPr>
          <a:xfrm>
            <a:off x="2065536" y="1226438"/>
            <a:ext cx="8060926" cy="400110"/>
          </a:xfrm>
          <a:prstGeom prst="rect">
            <a:avLst/>
          </a:prstGeom>
          <a:noFill/>
        </p:spPr>
        <p:txBody>
          <a:bodyPr wrap="square" rtlCol="0">
            <a:spAutoFit/>
          </a:bodyPr>
          <a:lstStyle/>
          <a:p>
            <a:r>
              <a:rPr kumimoji="1" lang="ja-JP" altLang="en-US" sz="2000" dirty="0">
                <a:latin typeface="チェックポイント．（ピリオド）" panose="02000600000000000000" pitchFamily="50" charset="-128"/>
                <a:ea typeface="チェックポイント．（ピリオド）" panose="02000600000000000000" pitchFamily="50" charset="-128"/>
              </a:rPr>
              <a:t>戦闘は基本的にマウスもしくは、キーボードで行うことができます。</a:t>
            </a:r>
          </a:p>
        </p:txBody>
      </p:sp>
      <p:sp>
        <p:nvSpPr>
          <p:cNvPr id="40" name="テキスト ボックス 39">
            <a:extLst>
              <a:ext uri="{FF2B5EF4-FFF2-40B4-BE49-F238E27FC236}">
                <a16:creationId xmlns:a16="http://schemas.microsoft.com/office/drawing/2014/main" id="{F1EA6A6B-D4D0-463A-A599-CE219946A74B}"/>
              </a:ext>
            </a:extLst>
          </p:cNvPr>
          <p:cNvSpPr txBox="1"/>
          <p:nvPr/>
        </p:nvSpPr>
        <p:spPr>
          <a:xfrm>
            <a:off x="2182579" y="4006218"/>
            <a:ext cx="7826839" cy="2585323"/>
          </a:xfrm>
          <a:prstGeom prst="rect">
            <a:avLst/>
          </a:prstGeom>
          <a:noFill/>
        </p:spPr>
        <p:txBody>
          <a:bodyPr wrap="square" rtlCol="0">
            <a:spAutoFit/>
          </a:bodyPr>
          <a:lstStyle/>
          <a:p>
            <a:r>
              <a:rPr kumimoji="1" lang="en-US" altLang="ja-JP" dirty="0">
                <a:latin typeface="チェックポイント．（ピリオド）" panose="02000600000000000000" pitchFamily="50" charset="-128"/>
                <a:ea typeface="チェックポイント．（ピリオド）" panose="02000600000000000000" pitchFamily="50" charset="-128"/>
              </a:rPr>
              <a:t>1</a:t>
            </a:r>
            <a:r>
              <a:rPr kumimoji="1" lang="ja-JP" altLang="en-US" dirty="0">
                <a:latin typeface="チェックポイント．（ピリオド）" panose="02000600000000000000" pitchFamily="50" charset="-128"/>
                <a:ea typeface="チェックポイント．（ピリオド）" panose="02000600000000000000" pitchFamily="50" charset="-128"/>
              </a:rPr>
              <a:t>を押す</a:t>
            </a:r>
            <a:r>
              <a:rPr lang="ja-JP" altLang="en-US" dirty="0">
                <a:latin typeface="チェックポイント．（ピリオド）" panose="02000600000000000000" pitchFamily="50" charset="-128"/>
                <a:ea typeface="チェックポイント．（ピリオド）" panose="02000600000000000000" pitchFamily="50" charset="-128"/>
              </a:rPr>
              <a:t>または、ミサイルボタンをクリックすると</a:t>
            </a:r>
            <a:r>
              <a:rPr kumimoji="1" lang="ja-JP" altLang="en-US" dirty="0">
                <a:latin typeface="チェックポイント．（ピリオド）" panose="02000600000000000000" pitchFamily="50" charset="-128"/>
                <a:ea typeface="チェックポイント．（ピリオド）" panose="02000600000000000000" pitchFamily="50" charset="-128"/>
              </a:rPr>
              <a:t>ミサイルが出撃します。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latin typeface="チェックポイント．（ピリオド）" panose="02000600000000000000" pitchFamily="50" charset="-128"/>
                <a:ea typeface="チェックポイント．（ピリオド）" panose="02000600000000000000" pitchFamily="50" charset="-128"/>
              </a:rPr>
              <a:t>2</a:t>
            </a:r>
            <a:r>
              <a:rPr lang="ja-JP" altLang="en-US" dirty="0">
                <a:latin typeface="チェックポイント．（ピリオド）" panose="02000600000000000000" pitchFamily="50" charset="-128"/>
                <a:ea typeface="チェックポイント．（ピリオド）" panose="02000600000000000000" pitchFamily="50" charset="-128"/>
              </a:rPr>
              <a:t>を押すまたは、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赤ポッド</a:t>
            </a:r>
            <a:r>
              <a:rPr lang="ja-JP" altLang="en-US" dirty="0">
                <a:latin typeface="チェックポイント．（ピリオド）" panose="02000600000000000000" pitchFamily="50" charset="-128"/>
                <a:ea typeface="チェックポイント．（ピリオド）" panose="02000600000000000000" pitchFamily="50" charset="-128"/>
              </a:rPr>
              <a:t>が出撃します。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en-US" altLang="ja-JP" dirty="0">
                <a:latin typeface="チェックポイント．（ピリオド）" panose="02000600000000000000" pitchFamily="50" charset="-128"/>
                <a:ea typeface="チェックポイント．（ピリオド）" panose="02000600000000000000" pitchFamily="50" charset="-128"/>
              </a:rPr>
              <a:t>3</a:t>
            </a:r>
            <a:r>
              <a:rPr kumimoji="1" lang="ja-JP" altLang="en-US" dirty="0">
                <a:latin typeface="チェックポイント．（ピリオド）" panose="02000600000000000000" pitchFamily="50" charset="-128"/>
                <a:ea typeface="チェックポイント．（ピリオド）" panose="02000600000000000000" pitchFamily="50" charset="-128"/>
              </a:rPr>
              <a:t>を押す</a:t>
            </a:r>
            <a:r>
              <a:rPr lang="ja-JP" altLang="en-US" dirty="0">
                <a:latin typeface="チェックポイント．（ピリオド）" panose="02000600000000000000" pitchFamily="50" charset="-128"/>
                <a:ea typeface="チェックポイント．（ピリオド）" panose="02000600000000000000" pitchFamily="50" charset="-128"/>
              </a:rPr>
              <a:t>または、</a:t>
            </a:r>
            <a:r>
              <a:rPr lang="ja-JP" altLang="en-US" dirty="0">
                <a:solidFill>
                  <a:srgbClr val="5B9BD5"/>
                </a:solidFill>
                <a:latin typeface="チェックポイント．（ピリオド）" panose="02000600000000000000" pitchFamily="50" charset="-128"/>
                <a:ea typeface="チェックポイント．（ピリオド）" panose="02000600000000000000" pitchFamily="50" charset="-128"/>
              </a:rPr>
              <a:t>青ポッドボタン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rgbClr val="5B9BD5"/>
                </a:solidFill>
                <a:latin typeface="チェックポイント．（ピリオド）" panose="02000600000000000000" pitchFamily="50" charset="-128"/>
                <a:ea typeface="チェックポイント．（ピリオド）" panose="02000600000000000000" pitchFamily="50" charset="-128"/>
              </a:rPr>
              <a:t>青ポッド</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latin typeface="チェックポイント．（ピリオド）" panose="02000600000000000000" pitchFamily="50" charset="-128"/>
                <a:ea typeface="チェックポイント．（ピリオド）" panose="02000600000000000000" pitchFamily="50" charset="-128"/>
              </a:rPr>
              <a:t>4</a:t>
            </a:r>
            <a:r>
              <a:rPr lang="ja-JP" altLang="en-US" dirty="0">
                <a:latin typeface="チェックポイント．（ピリオド）" panose="02000600000000000000" pitchFamily="50" charset="-128"/>
                <a:ea typeface="チェックポイント．（ピリオド）" panose="02000600000000000000" pitchFamily="50" charset="-128"/>
              </a:rPr>
              <a:t>を押すまたは、</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緑ポッド</a:t>
            </a:r>
            <a:r>
              <a:rPr lang="ja-JP" altLang="en-US" dirty="0">
                <a:latin typeface="チェックポイント．（ピリオド）" panose="02000600000000000000" pitchFamily="50" charset="-128"/>
                <a:ea typeface="チェックポイント．（ピリオド）" panose="02000600000000000000" pitchFamily="50" charset="-128"/>
              </a:rPr>
              <a:t>が出撃します。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en-US" altLang="ja-JP" dirty="0">
                <a:latin typeface="チェックポイント．（ピリオド）" panose="02000600000000000000" pitchFamily="50" charset="-128"/>
                <a:ea typeface="チェックポイント．（ピリオド）" panose="02000600000000000000" pitchFamily="50" charset="-128"/>
              </a:rPr>
              <a:t>5</a:t>
            </a:r>
            <a:r>
              <a:rPr kumimoji="1" lang="ja-JP" altLang="en-US" dirty="0">
                <a:latin typeface="チェックポイント．（ピリオド）" panose="02000600000000000000" pitchFamily="50" charset="-128"/>
                <a:ea typeface="チェックポイント．（ピリオド）" panose="02000600000000000000" pitchFamily="50" charset="-128"/>
              </a:rPr>
              <a:t>を押すまたは、白</a:t>
            </a:r>
            <a:r>
              <a:rPr lang="ja-JP" altLang="en-US" dirty="0">
                <a:latin typeface="チェックポイント．（ピリオド）" panose="02000600000000000000" pitchFamily="50" charset="-128"/>
                <a:ea typeface="チェックポイント．（ピリオド）" panose="02000600000000000000" pitchFamily="50" charset="-128"/>
              </a:rPr>
              <a:t>ポッドボタンをクリックすると</a:t>
            </a:r>
            <a:r>
              <a:rPr kumimoji="1" lang="ja-JP" altLang="en-US" dirty="0">
                <a:latin typeface="チェックポイント．（ピリオド）" panose="02000600000000000000" pitchFamily="50" charset="-128"/>
                <a:ea typeface="チェックポイント．（ピリオド）" panose="02000600000000000000" pitchFamily="50" charset="-128"/>
              </a:rPr>
              <a:t>白ポッドが出撃します。</a:t>
            </a:r>
          </a:p>
        </p:txBody>
      </p:sp>
      <p:grpSp>
        <p:nvGrpSpPr>
          <p:cNvPr id="47" name="グループ化 46">
            <a:extLst>
              <a:ext uri="{FF2B5EF4-FFF2-40B4-BE49-F238E27FC236}">
                <a16:creationId xmlns:a16="http://schemas.microsoft.com/office/drawing/2014/main" id="{3CB0CBD5-C2FE-46AB-9EAF-C9949E68FDD5}"/>
              </a:ext>
            </a:extLst>
          </p:cNvPr>
          <p:cNvGrpSpPr/>
          <p:nvPr/>
        </p:nvGrpSpPr>
        <p:grpSpPr>
          <a:xfrm>
            <a:off x="2749940" y="2145643"/>
            <a:ext cx="6692115" cy="1673604"/>
            <a:chOff x="2198256" y="2154521"/>
            <a:chExt cx="6692115" cy="1673604"/>
          </a:xfrm>
        </p:grpSpPr>
        <p:grpSp>
          <p:nvGrpSpPr>
            <p:cNvPr id="22" name="グループ化 21">
              <a:extLst>
                <a:ext uri="{FF2B5EF4-FFF2-40B4-BE49-F238E27FC236}">
                  <a16:creationId xmlns:a16="http://schemas.microsoft.com/office/drawing/2014/main" id="{2B78E3B8-6F86-4761-8FD3-82445D0604CC}"/>
                </a:ext>
              </a:extLst>
            </p:cNvPr>
            <p:cNvGrpSpPr/>
            <p:nvPr/>
          </p:nvGrpSpPr>
          <p:grpSpPr>
            <a:xfrm>
              <a:off x="5100779" y="2518823"/>
              <a:ext cx="1085283" cy="1293448"/>
              <a:chOff x="3651813" y="1678331"/>
              <a:chExt cx="1140874" cy="1611706"/>
            </a:xfrm>
          </p:grpSpPr>
          <p:pic>
            <p:nvPicPr>
              <p:cNvPr id="38" name="図 37" descr="物体 が含まれている画像&#10;&#10;自動的に生成された説明">
                <a:extLst>
                  <a:ext uri="{FF2B5EF4-FFF2-40B4-BE49-F238E27FC236}">
                    <a16:creationId xmlns:a16="http://schemas.microsoft.com/office/drawing/2014/main" id="{479B4DDF-7427-437E-87B7-7994E26E72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39" name="テキスト ボックス 38">
                <a:extLst>
                  <a:ext uri="{FF2B5EF4-FFF2-40B4-BE49-F238E27FC236}">
                    <a16:creationId xmlns:a16="http://schemas.microsoft.com/office/drawing/2014/main" id="{9774E31A-0063-4CE0-A9A1-D45BBB05A9C8}"/>
                  </a:ext>
                </a:extLst>
              </p:cNvPr>
              <p:cNvSpPr txBox="1"/>
              <p:nvPr/>
            </p:nvSpPr>
            <p:spPr>
              <a:xfrm>
                <a:off x="3945705" y="2829829"/>
                <a:ext cx="361950"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23" name="グループ化 22">
              <a:extLst>
                <a:ext uri="{FF2B5EF4-FFF2-40B4-BE49-F238E27FC236}">
                  <a16:creationId xmlns:a16="http://schemas.microsoft.com/office/drawing/2014/main" id="{8CEB5C1D-B949-4327-B495-5272910D5F87}"/>
                </a:ext>
              </a:extLst>
            </p:cNvPr>
            <p:cNvGrpSpPr/>
            <p:nvPr/>
          </p:nvGrpSpPr>
          <p:grpSpPr>
            <a:xfrm>
              <a:off x="3767106" y="2598463"/>
              <a:ext cx="1085283" cy="1213371"/>
              <a:chOff x="4889474" y="1678418"/>
              <a:chExt cx="1140874" cy="1511926"/>
            </a:xfrm>
          </p:grpSpPr>
          <p:pic>
            <p:nvPicPr>
              <p:cNvPr id="36" name="図 35" descr="物体 が含まれている画像&#10;&#10;自動的に生成された説明">
                <a:extLst>
                  <a:ext uri="{FF2B5EF4-FFF2-40B4-BE49-F238E27FC236}">
                    <a16:creationId xmlns:a16="http://schemas.microsoft.com/office/drawing/2014/main" id="{FB1C4056-473E-4E06-A623-40D4081C4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37" name="テキスト ボックス 36">
                <a:extLst>
                  <a:ext uri="{FF2B5EF4-FFF2-40B4-BE49-F238E27FC236}">
                    <a16:creationId xmlns:a16="http://schemas.microsoft.com/office/drawing/2014/main" id="{A9417AE6-E050-4A1B-991F-46A51E57761E}"/>
                  </a:ext>
                </a:extLst>
              </p:cNvPr>
              <p:cNvSpPr txBox="1"/>
              <p:nvPr/>
            </p:nvSpPr>
            <p:spPr>
              <a:xfrm>
                <a:off x="5243682" y="2730136"/>
                <a:ext cx="361951"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24" name="グループ化 23">
              <a:extLst>
                <a:ext uri="{FF2B5EF4-FFF2-40B4-BE49-F238E27FC236}">
                  <a16:creationId xmlns:a16="http://schemas.microsoft.com/office/drawing/2014/main" id="{9400590E-D727-4D03-98FF-0ACD12EBC352}"/>
                </a:ext>
              </a:extLst>
            </p:cNvPr>
            <p:cNvGrpSpPr/>
            <p:nvPr/>
          </p:nvGrpSpPr>
          <p:grpSpPr>
            <a:xfrm>
              <a:off x="6481387" y="2523853"/>
              <a:ext cx="1085284" cy="1271191"/>
              <a:chOff x="6122245" y="1669741"/>
              <a:chExt cx="1140875" cy="1583973"/>
            </a:xfrm>
          </p:grpSpPr>
          <p:pic>
            <p:nvPicPr>
              <p:cNvPr id="34" name="図 33" descr="物体, 腕時計 が含まれている画像&#10;&#10;自動的に生成された説明">
                <a:extLst>
                  <a:ext uri="{FF2B5EF4-FFF2-40B4-BE49-F238E27FC236}">
                    <a16:creationId xmlns:a16="http://schemas.microsoft.com/office/drawing/2014/main" id="{734930D0-5E47-475F-948D-174F652567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35" name="テキスト ボックス 34">
                <a:extLst>
                  <a:ext uri="{FF2B5EF4-FFF2-40B4-BE49-F238E27FC236}">
                    <a16:creationId xmlns:a16="http://schemas.microsoft.com/office/drawing/2014/main" id="{99360FF1-7996-43C2-A24E-1DB68F403FE0}"/>
                  </a:ext>
                </a:extLst>
              </p:cNvPr>
              <p:cNvSpPr txBox="1"/>
              <p:nvPr/>
            </p:nvSpPr>
            <p:spPr>
              <a:xfrm>
                <a:off x="6485460" y="2793506"/>
                <a:ext cx="361950"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25" name="グループ化 24">
              <a:extLst>
                <a:ext uri="{FF2B5EF4-FFF2-40B4-BE49-F238E27FC236}">
                  <a16:creationId xmlns:a16="http://schemas.microsoft.com/office/drawing/2014/main" id="{2DC9847F-77D2-4405-8121-1FE5585768EA}"/>
                </a:ext>
              </a:extLst>
            </p:cNvPr>
            <p:cNvGrpSpPr/>
            <p:nvPr/>
          </p:nvGrpSpPr>
          <p:grpSpPr>
            <a:xfrm>
              <a:off x="7805087" y="2553830"/>
              <a:ext cx="1085284" cy="1241214"/>
              <a:chOff x="7236873" y="1678331"/>
              <a:chExt cx="1140875" cy="1546620"/>
            </a:xfrm>
          </p:grpSpPr>
          <p:pic>
            <p:nvPicPr>
              <p:cNvPr id="32" name="図 31" descr="物体 が含まれている画像&#10;&#10;自動的に生成された説明">
                <a:extLst>
                  <a:ext uri="{FF2B5EF4-FFF2-40B4-BE49-F238E27FC236}">
                    <a16:creationId xmlns:a16="http://schemas.microsoft.com/office/drawing/2014/main" id="{275FE74A-218C-4A15-9492-6A63781312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33" name="テキスト ボックス 32">
                <a:extLst>
                  <a:ext uri="{FF2B5EF4-FFF2-40B4-BE49-F238E27FC236}">
                    <a16:creationId xmlns:a16="http://schemas.microsoft.com/office/drawing/2014/main" id="{7FEA8835-C677-4EFC-9624-2596C7E0A572}"/>
                  </a:ext>
                </a:extLst>
              </p:cNvPr>
              <p:cNvSpPr txBox="1"/>
              <p:nvPr/>
            </p:nvSpPr>
            <p:spPr>
              <a:xfrm>
                <a:off x="7573962" y="2764743"/>
                <a:ext cx="361950" cy="460208"/>
              </a:xfrm>
              <a:prstGeom prst="rect">
                <a:avLst/>
              </a:prstGeom>
              <a:noFill/>
            </p:spPr>
            <p:txBody>
              <a:bodyPr wrap="square" rtlCol="0">
                <a:spAutoFit/>
              </a:bodyPr>
              <a:lstStyle/>
              <a:p>
                <a:pPr algn="ctr"/>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pic>
          <p:nvPicPr>
            <p:cNvPr id="11" name="図 10">
              <a:extLst>
                <a:ext uri="{FF2B5EF4-FFF2-40B4-BE49-F238E27FC236}">
                  <a16:creationId xmlns:a16="http://schemas.microsoft.com/office/drawing/2014/main" id="{49264E83-2EAE-4079-9AD2-AC2D699F0D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867647">
              <a:off x="2308060" y="2355233"/>
              <a:ext cx="1184910" cy="1404518"/>
            </a:xfrm>
            <a:prstGeom prst="rect">
              <a:avLst/>
            </a:prstGeom>
          </p:spPr>
        </p:pic>
        <p:sp>
          <p:nvSpPr>
            <p:cNvPr id="41" name="テキスト ボックス 40">
              <a:extLst>
                <a:ext uri="{FF2B5EF4-FFF2-40B4-BE49-F238E27FC236}">
                  <a16:creationId xmlns:a16="http://schemas.microsoft.com/office/drawing/2014/main" id="{68F9DCC6-82FB-4A75-8F93-BCDF64FFBEFA}"/>
                </a:ext>
              </a:extLst>
            </p:cNvPr>
            <p:cNvSpPr txBox="1"/>
            <p:nvPr/>
          </p:nvSpPr>
          <p:spPr>
            <a:xfrm>
              <a:off x="2705206" y="2154521"/>
              <a:ext cx="390617" cy="369332"/>
            </a:xfrm>
            <a:prstGeom prst="rect">
              <a:avLst/>
            </a:prstGeom>
            <a:solidFill>
              <a:schemeClr val="tx1"/>
            </a:solidFill>
          </p:spPr>
          <p:txBody>
            <a:bodyPr wrap="square" rtlCol="0">
              <a:spAutoFit/>
            </a:bodyPr>
            <a:lstStyle/>
            <a:p>
              <a:pPr algn="ctr"/>
              <a:r>
                <a:rPr kumimoji="1" lang="en-US" altLang="ja-JP" dirty="0">
                  <a:solidFill>
                    <a:schemeClr val="bg1"/>
                  </a:solidFill>
                  <a:latin typeface="チェックポイント．（ピリオド）" panose="02000600000000000000" pitchFamily="50" charset="-128"/>
                  <a:ea typeface="チェックポイント．（ピリオド）" panose="02000600000000000000" pitchFamily="50" charset="-128"/>
                </a:rPr>
                <a:t>1</a:t>
              </a:r>
              <a:endParaRPr kumimoji="1" lang="ja-JP" altLang="en-US" dirty="0">
                <a:solidFill>
                  <a:schemeClr val="bg1"/>
                </a:solidFill>
                <a:latin typeface="チェックポイント．（ピリオド）" panose="02000600000000000000" pitchFamily="50" charset="-128"/>
                <a:ea typeface="チェックポイント．（ピリオド）" panose="02000600000000000000" pitchFamily="50" charset="-128"/>
              </a:endParaRPr>
            </a:p>
          </p:txBody>
        </p:sp>
        <p:sp>
          <p:nvSpPr>
            <p:cNvPr id="42" name="テキスト ボックス 41">
              <a:extLst>
                <a:ext uri="{FF2B5EF4-FFF2-40B4-BE49-F238E27FC236}">
                  <a16:creationId xmlns:a16="http://schemas.microsoft.com/office/drawing/2014/main" id="{5855B3EB-4794-4741-B048-C249D299391F}"/>
                </a:ext>
              </a:extLst>
            </p:cNvPr>
            <p:cNvSpPr txBox="1"/>
            <p:nvPr/>
          </p:nvSpPr>
          <p:spPr>
            <a:xfrm>
              <a:off x="4080904" y="2175318"/>
              <a:ext cx="390617" cy="369332"/>
            </a:xfrm>
            <a:prstGeom prst="rect">
              <a:avLst/>
            </a:prstGeom>
            <a:solidFill>
              <a:srgbClr val="FF0000"/>
            </a:solidFill>
          </p:spPr>
          <p:txBody>
            <a:bodyPr wrap="square" rtlCol="0">
              <a:spAutoFit/>
            </a:bodyPr>
            <a:lstStyle/>
            <a:p>
              <a:pPr algn="ctr"/>
              <a:r>
                <a:rPr lang="en-US" altLang="ja-JP" dirty="0">
                  <a:solidFill>
                    <a:schemeClr val="bg1"/>
                  </a:solidFill>
                  <a:latin typeface="チェックポイント．（ピリオド）" panose="02000600000000000000" pitchFamily="50" charset="-128"/>
                  <a:ea typeface="チェックポイント．（ピリオド）" panose="02000600000000000000" pitchFamily="50" charset="-128"/>
                </a:rPr>
                <a:t>2</a:t>
              </a:r>
              <a:endParaRPr kumimoji="1" lang="ja-JP" altLang="en-US" dirty="0">
                <a:solidFill>
                  <a:schemeClr val="bg1"/>
                </a:solidFill>
                <a:latin typeface="チェックポイント．（ピリオド）" panose="02000600000000000000" pitchFamily="50" charset="-128"/>
                <a:ea typeface="チェックポイント．（ピリオド）" panose="02000600000000000000" pitchFamily="50" charset="-128"/>
              </a:endParaRPr>
            </a:p>
          </p:txBody>
        </p:sp>
        <p:sp>
          <p:nvSpPr>
            <p:cNvPr id="43" name="テキスト ボックス 42">
              <a:extLst>
                <a:ext uri="{FF2B5EF4-FFF2-40B4-BE49-F238E27FC236}">
                  <a16:creationId xmlns:a16="http://schemas.microsoft.com/office/drawing/2014/main" id="{1789448E-9185-4B19-84FC-F56FFD1737E2}"/>
                </a:ext>
              </a:extLst>
            </p:cNvPr>
            <p:cNvSpPr txBox="1"/>
            <p:nvPr/>
          </p:nvSpPr>
          <p:spPr>
            <a:xfrm>
              <a:off x="5361781" y="2157116"/>
              <a:ext cx="390617" cy="369332"/>
            </a:xfrm>
            <a:prstGeom prst="rect">
              <a:avLst/>
            </a:prstGeom>
            <a:solidFill>
              <a:srgbClr val="5B9BD5"/>
            </a:solidFill>
          </p:spPr>
          <p:txBody>
            <a:bodyPr wrap="square" rtlCol="0">
              <a:spAutoFit/>
            </a:bodyPr>
            <a:lstStyle/>
            <a:p>
              <a:pPr algn="ctr"/>
              <a:r>
                <a:rPr lang="en-US" altLang="ja-JP" dirty="0">
                  <a:solidFill>
                    <a:schemeClr val="bg1"/>
                  </a:solidFill>
                  <a:latin typeface="チェックポイント．（ピリオド）" panose="02000600000000000000" pitchFamily="50" charset="-128"/>
                  <a:ea typeface="チェックポイント．（ピリオド）" panose="02000600000000000000" pitchFamily="50" charset="-128"/>
                </a:rPr>
                <a:t>3</a:t>
              </a:r>
              <a:endParaRPr kumimoji="1" lang="ja-JP" altLang="en-US" dirty="0">
                <a:solidFill>
                  <a:schemeClr val="bg1"/>
                </a:solidFill>
                <a:latin typeface="チェックポイント．（ピリオド）" panose="02000600000000000000" pitchFamily="50" charset="-128"/>
                <a:ea typeface="チェックポイント．（ピリオド）" panose="02000600000000000000" pitchFamily="50" charset="-128"/>
              </a:endParaRPr>
            </a:p>
          </p:txBody>
        </p:sp>
        <p:sp>
          <p:nvSpPr>
            <p:cNvPr id="44" name="テキスト ボックス 43">
              <a:extLst>
                <a:ext uri="{FF2B5EF4-FFF2-40B4-BE49-F238E27FC236}">
                  <a16:creationId xmlns:a16="http://schemas.microsoft.com/office/drawing/2014/main" id="{3618E5BF-EA6E-4335-8AE7-B40D785FD078}"/>
                </a:ext>
              </a:extLst>
            </p:cNvPr>
            <p:cNvSpPr txBox="1"/>
            <p:nvPr/>
          </p:nvSpPr>
          <p:spPr>
            <a:xfrm>
              <a:off x="6762764" y="2155506"/>
              <a:ext cx="390617" cy="369332"/>
            </a:xfrm>
            <a:prstGeom prst="rect">
              <a:avLst/>
            </a:prstGeom>
            <a:solidFill>
              <a:srgbClr val="00B050"/>
            </a:solidFill>
          </p:spPr>
          <p:txBody>
            <a:bodyPr wrap="square" rtlCol="0">
              <a:spAutoFit/>
            </a:bodyPr>
            <a:lstStyle/>
            <a:p>
              <a:pPr algn="ctr"/>
              <a:r>
                <a:rPr lang="en-US" altLang="ja-JP" dirty="0">
                  <a:solidFill>
                    <a:schemeClr val="bg1"/>
                  </a:solidFill>
                  <a:latin typeface="チェックポイント．（ピリオド）" panose="02000600000000000000" pitchFamily="50" charset="-128"/>
                  <a:ea typeface="チェックポイント．（ピリオド）" panose="02000600000000000000" pitchFamily="50" charset="-128"/>
                </a:rPr>
                <a:t>4</a:t>
              </a:r>
              <a:endParaRPr kumimoji="1" lang="ja-JP" altLang="en-US" dirty="0">
                <a:solidFill>
                  <a:schemeClr val="bg1"/>
                </a:solidFill>
                <a:latin typeface="チェックポイント．（ピリオド）" panose="02000600000000000000" pitchFamily="50" charset="-128"/>
                <a:ea typeface="チェックポイント．（ピリオド）" panose="02000600000000000000" pitchFamily="50" charset="-128"/>
              </a:endParaRPr>
            </a:p>
          </p:txBody>
        </p:sp>
        <p:sp>
          <p:nvSpPr>
            <p:cNvPr id="45" name="テキスト ボックス 44">
              <a:extLst>
                <a:ext uri="{FF2B5EF4-FFF2-40B4-BE49-F238E27FC236}">
                  <a16:creationId xmlns:a16="http://schemas.microsoft.com/office/drawing/2014/main" id="{861DFEC4-87A7-46BD-A2AA-F24D1B417E3F}"/>
                </a:ext>
              </a:extLst>
            </p:cNvPr>
            <p:cNvSpPr txBox="1"/>
            <p:nvPr/>
          </p:nvSpPr>
          <p:spPr>
            <a:xfrm>
              <a:off x="8108346" y="2157116"/>
              <a:ext cx="390617" cy="369332"/>
            </a:xfrm>
            <a:prstGeom prst="rect">
              <a:avLst/>
            </a:prstGeom>
            <a:solidFill>
              <a:schemeClr val="bg1"/>
            </a:solidFill>
            <a:ln>
              <a:solidFill>
                <a:schemeClr val="tx1"/>
              </a:solidFill>
            </a:ln>
          </p:spPr>
          <p:txBody>
            <a:bodyPr wrap="square" rtlCol="0">
              <a:spAutoFit/>
            </a:bodyPr>
            <a:lstStyle/>
            <a:p>
              <a:pPr algn="ctr"/>
              <a:r>
                <a:rPr lang="en-US" altLang="ja-JP" dirty="0">
                  <a:latin typeface="チェックポイント．（ピリオド）" panose="02000600000000000000" pitchFamily="50" charset="-128"/>
                  <a:ea typeface="チェックポイント．（ピリオド）" panose="02000600000000000000" pitchFamily="50" charset="-128"/>
                </a:rPr>
                <a:t>5</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46" name="テキスト ボックス 45">
              <a:extLst>
                <a:ext uri="{FF2B5EF4-FFF2-40B4-BE49-F238E27FC236}">
                  <a16:creationId xmlns:a16="http://schemas.microsoft.com/office/drawing/2014/main" id="{B4B7A388-F763-4A3C-B6C2-124C99BC6F42}"/>
                </a:ext>
              </a:extLst>
            </p:cNvPr>
            <p:cNvSpPr txBox="1"/>
            <p:nvPr/>
          </p:nvSpPr>
          <p:spPr>
            <a:xfrm>
              <a:off x="2342376" y="3458793"/>
              <a:ext cx="1124874"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ミサイル</a:t>
              </a:r>
            </a:p>
          </p:txBody>
        </p:sp>
      </p:grpSp>
    </p:spTree>
    <p:extLst>
      <p:ext uri="{BB962C8B-B14F-4D97-AF65-F5344CB8AC3E}">
        <p14:creationId xmlns:p14="http://schemas.microsoft.com/office/powerpoint/2010/main" val="3322164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電子機器 が含まれている画像&#10;&#10;自動的に生成された説明">
            <a:extLst>
              <a:ext uri="{FF2B5EF4-FFF2-40B4-BE49-F238E27FC236}">
                <a16:creationId xmlns:a16="http://schemas.microsoft.com/office/drawing/2014/main" id="{6CB9A598-CED9-45A4-8DA9-B27BCA36CBEC}"/>
              </a:ext>
            </a:extLst>
          </p:cNvPr>
          <p:cNvPicPr>
            <a:picLocks noChangeAspect="1"/>
          </p:cNvPicPr>
          <p:nvPr/>
        </p:nvPicPr>
        <p:blipFill rotWithShape="1">
          <a:blip r:embed="rId2">
            <a:extLst>
              <a:ext uri="{28A0092B-C50C-407E-A947-70E740481C1C}">
                <a14:useLocalDpi xmlns:a14="http://schemas.microsoft.com/office/drawing/2010/main" val="0"/>
              </a:ext>
            </a:extLst>
          </a:blip>
          <a:srcRect t="4361"/>
          <a:stretch/>
        </p:blipFill>
        <p:spPr>
          <a:xfrm>
            <a:off x="1743466" y="1015322"/>
            <a:ext cx="8705067" cy="4827355"/>
          </a:xfrm>
          <a:prstGeom prst="rect">
            <a:avLst/>
          </a:prstGeom>
        </p:spPr>
      </p:pic>
      <p:sp>
        <p:nvSpPr>
          <p:cNvPr id="17" name="楕円 16">
            <a:extLst>
              <a:ext uri="{FF2B5EF4-FFF2-40B4-BE49-F238E27FC236}">
                <a16:creationId xmlns:a16="http://schemas.microsoft.com/office/drawing/2014/main" id="{787DCF27-FE5D-4F5F-93D9-6E5E3F66733B}"/>
              </a:ext>
            </a:extLst>
          </p:cNvPr>
          <p:cNvSpPr/>
          <p:nvPr/>
        </p:nvSpPr>
        <p:spPr>
          <a:xfrm>
            <a:off x="7679184" y="2612710"/>
            <a:ext cx="1857115" cy="189211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3833953A-B36A-4C17-AEC3-8ED45F7CC897}"/>
              </a:ext>
            </a:extLst>
          </p:cNvPr>
          <p:cNvSpPr/>
          <p:nvPr/>
        </p:nvSpPr>
        <p:spPr>
          <a:xfrm>
            <a:off x="1722752" y="1015322"/>
            <a:ext cx="1748417" cy="15041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0A0216B0-C84D-4309-9EC4-75086643960C}"/>
              </a:ext>
            </a:extLst>
          </p:cNvPr>
          <p:cNvSpPr/>
          <p:nvPr/>
        </p:nvSpPr>
        <p:spPr>
          <a:xfrm>
            <a:off x="5330046" y="1278383"/>
            <a:ext cx="1310452" cy="5803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EAC81C78-DEAA-491D-B85A-42AB767010AE}"/>
              </a:ext>
            </a:extLst>
          </p:cNvPr>
          <p:cNvSpPr/>
          <p:nvPr/>
        </p:nvSpPr>
        <p:spPr>
          <a:xfrm>
            <a:off x="2748634" y="4877109"/>
            <a:ext cx="6954659" cy="9655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35D99F0-6DC1-4BC2-88F1-81631344B7F9}"/>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吹き出し: 四角形 6">
            <a:extLst>
              <a:ext uri="{FF2B5EF4-FFF2-40B4-BE49-F238E27FC236}">
                <a16:creationId xmlns:a16="http://schemas.microsoft.com/office/drawing/2014/main" id="{BA75D2B1-3296-4A6C-97CF-CD76A284141D}"/>
              </a:ext>
            </a:extLst>
          </p:cNvPr>
          <p:cNvSpPr/>
          <p:nvPr/>
        </p:nvSpPr>
        <p:spPr>
          <a:xfrm>
            <a:off x="9433863" y="2324161"/>
            <a:ext cx="1117106" cy="390618"/>
          </a:xfrm>
          <a:prstGeom prst="wedgeRectCallout">
            <a:avLst>
              <a:gd name="adj1" fmla="val -54031"/>
              <a:gd name="adj2" fmla="val 919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味方惑星</a:t>
            </a:r>
          </a:p>
        </p:txBody>
      </p:sp>
      <p:sp>
        <p:nvSpPr>
          <p:cNvPr id="8" name="吹き出し: 四角形 7">
            <a:extLst>
              <a:ext uri="{FF2B5EF4-FFF2-40B4-BE49-F238E27FC236}">
                <a16:creationId xmlns:a16="http://schemas.microsoft.com/office/drawing/2014/main" id="{88AD402C-D557-4604-82F7-689D61968750}"/>
              </a:ext>
            </a:extLst>
          </p:cNvPr>
          <p:cNvSpPr/>
          <p:nvPr/>
        </p:nvSpPr>
        <p:spPr>
          <a:xfrm>
            <a:off x="1551653" y="3071674"/>
            <a:ext cx="1075679" cy="463119"/>
          </a:xfrm>
          <a:prstGeom prst="wedgeRectCallout">
            <a:avLst>
              <a:gd name="adj1" fmla="val 60139"/>
              <a:gd name="adj2" fmla="val 88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チェックポイント．（ピリオド）" panose="02000600000000000000" pitchFamily="50" charset="-128"/>
                <a:ea typeface="チェックポイント．（ピリオド）" panose="02000600000000000000" pitchFamily="50" charset="-128"/>
              </a:rPr>
              <a:t>敵</a:t>
            </a:r>
            <a:r>
              <a:rPr kumimoji="1" lang="ja-JP" altLang="en-US" dirty="0">
                <a:latin typeface="チェックポイント．（ピリオド）" panose="02000600000000000000" pitchFamily="50" charset="-128"/>
                <a:ea typeface="チェックポイント．（ピリオド）" panose="02000600000000000000" pitchFamily="50" charset="-128"/>
              </a:rPr>
              <a:t>惑星</a:t>
            </a:r>
          </a:p>
        </p:txBody>
      </p:sp>
      <p:sp>
        <p:nvSpPr>
          <p:cNvPr id="9" name="吹き出し: 四角形 8">
            <a:extLst>
              <a:ext uri="{FF2B5EF4-FFF2-40B4-BE49-F238E27FC236}">
                <a16:creationId xmlns:a16="http://schemas.microsoft.com/office/drawing/2014/main" id="{BF8E2C7C-205C-42CA-B382-A5D5630D39B2}"/>
              </a:ext>
            </a:extLst>
          </p:cNvPr>
          <p:cNvSpPr/>
          <p:nvPr/>
        </p:nvSpPr>
        <p:spPr>
          <a:xfrm>
            <a:off x="667787" y="463118"/>
            <a:ext cx="1075679" cy="470816"/>
          </a:xfrm>
          <a:prstGeom prst="wedgeRectCallout">
            <a:avLst>
              <a:gd name="adj1" fmla="val 37467"/>
              <a:gd name="adj2" fmla="val 751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チェックポイント．（ピリオド）" panose="02000600000000000000" pitchFamily="50" charset="-128"/>
                <a:ea typeface="チェックポイント．（ピリオド）" panose="02000600000000000000" pitchFamily="50" charset="-128"/>
              </a:rPr>
              <a:t>三竦み</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0" name="吹き出し: 四角形 9">
            <a:extLst>
              <a:ext uri="{FF2B5EF4-FFF2-40B4-BE49-F238E27FC236}">
                <a16:creationId xmlns:a16="http://schemas.microsoft.com/office/drawing/2014/main" id="{1E8E5AAD-2EFF-40AE-87B5-A62E3863DB06}"/>
              </a:ext>
            </a:extLst>
          </p:cNvPr>
          <p:cNvSpPr/>
          <p:nvPr/>
        </p:nvSpPr>
        <p:spPr>
          <a:xfrm>
            <a:off x="2772332" y="6014621"/>
            <a:ext cx="5324101" cy="843379"/>
          </a:xfrm>
          <a:prstGeom prst="wedgeRectCallout">
            <a:avLst>
              <a:gd name="adj1" fmla="val 17629"/>
              <a:gd name="adj2" fmla="val -659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ミサイルやポッドを出撃させるためのボタン</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latin typeface="チェックポイント．（ピリオド）" panose="02000600000000000000" pitchFamily="50" charset="-128"/>
                <a:ea typeface="チェックポイント．（ピリオド）" panose="02000600000000000000" pitchFamily="50" charset="-128"/>
              </a:rPr>
              <a:t>ボタンをクリックすると出撃させることができます</a:t>
            </a:r>
          </a:p>
        </p:txBody>
      </p:sp>
      <p:sp>
        <p:nvSpPr>
          <p:cNvPr id="11" name="吹き出し: 四角形 10">
            <a:extLst>
              <a:ext uri="{FF2B5EF4-FFF2-40B4-BE49-F238E27FC236}">
                <a16:creationId xmlns:a16="http://schemas.microsoft.com/office/drawing/2014/main" id="{0876C132-70D4-4EE9-A059-2EE9BBCFA5AC}"/>
              </a:ext>
            </a:extLst>
          </p:cNvPr>
          <p:cNvSpPr/>
          <p:nvPr/>
        </p:nvSpPr>
        <p:spPr>
          <a:xfrm>
            <a:off x="6885575" y="1284931"/>
            <a:ext cx="1555072" cy="431430"/>
          </a:xfrm>
          <a:prstGeom prst="wedgeRectCallout">
            <a:avLst>
              <a:gd name="adj1" fmla="val -57270"/>
              <a:gd name="adj2" fmla="val 172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戦闘終了時間</a:t>
            </a:r>
          </a:p>
        </p:txBody>
      </p:sp>
      <p:sp>
        <p:nvSpPr>
          <p:cNvPr id="12" name="吹き出し: 四角形 11">
            <a:extLst>
              <a:ext uri="{FF2B5EF4-FFF2-40B4-BE49-F238E27FC236}">
                <a16:creationId xmlns:a16="http://schemas.microsoft.com/office/drawing/2014/main" id="{30266963-E240-4012-99DE-6906E5DDC8E7}"/>
              </a:ext>
            </a:extLst>
          </p:cNvPr>
          <p:cNvSpPr/>
          <p:nvPr/>
        </p:nvSpPr>
        <p:spPr>
          <a:xfrm>
            <a:off x="8320610" y="4296816"/>
            <a:ext cx="3512597" cy="773389"/>
          </a:xfrm>
          <a:prstGeom prst="wedgeRectCallout">
            <a:avLst>
              <a:gd name="adj1" fmla="val -66522"/>
              <a:gd name="adj2" fmla="val -223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チェックポイント．（ピリオド）" panose="02000600000000000000" pitchFamily="50" charset="-128"/>
                <a:ea typeface="チェックポイント．（ピリオド）" panose="02000600000000000000" pitchFamily="50" charset="-128"/>
              </a:rPr>
              <a:t>レーン</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pPr algn="ctr"/>
            <a:r>
              <a:rPr lang="ja-JP" altLang="en-US" sz="1600" dirty="0">
                <a:latin typeface="チェックポイント．（ピリオド）" panose="02000600000000000000" pitchFamily="50" charset="-128"/>
                <a:ea typeface="チェックポイント．（ピリオド）" panose="02000600000000000000" pitchFamily="50" charset="-128"/>
              </a:rPr>
              <a:t>レーンはマウスもしくは</a:t>
            </a:r>
            <a:endParaRPr lang="en-US" altLang="ja-JP" sz="1600" dirty="0">
              <a:latin typeface="チェックポイント．（ピリオド）" panose="02000600000000000000" pitchFamily="50" charset="-128"/>
              <a:ea typeface="チェックポイント．（ピリオド）" panose="02000600000000000000" pitchFamily="50" charset="-128"/>
            </a:endParaRPr>
          </a:p>
          <a:p>
            <a:pPr algn="ctr"/>
            <a:r>
              <a:rPr lang="ja-JP" altLang="en-US" sz="1600" dirty="0">
                <a:latin typeface="チェックポイント．（ピリオド）" panose="02000600000000000000" pitchFamily="50" charset="-128"/>
                <a:ea typeface="チェックポイント．（ピリオド）" panose="02000600000000000000" pitchFamily="50" charset="-128"/>
              </a:rPr>
              <a:t>十字キーで選択することができます</a:t>
            </a:r>
            <a:endParaRPr kumimoji="1" lang="ja-JP" altLang="en-US" sz="1600" dirty="0">
              <a:latin typeface="チェックポイント．（ピリオド）" panose="02000600000000000000" pitchFamily="50" charset="-128"/>
              <a:ea typeface="チェックポイント．（ピリオド）" panose="02000600000000000000" pitchFamily="50" charset="-128"/>
            </a:endParaRPr>
          </a:p>
        </p:txBody>
      </p:sp>
      <p:sp>
        <p:nvSpPr>
          <p:cNvPr id="13" name="正方形/長方形 12">
            <a:extLst>
              <a:ext uri="{FF2B5EF4-FFF2-40B4-BE49-F238E27FC236}">
                <a16:creationId xmlns:a16="http://schemas.microsoft.com/office/drawing/2014/main" id="{C5B52C5E-840D-45E5-8E3C-3E2AD99D4E85}"/>
              </a:ext>
            </a:extLst>
          </p:cNvPr>
          <p:cNvSpPr/>
          <p:nvPr/>
        </p:nvSpPr>
        <p:spPr>
          <a:xfrm>
            <a:off x="4492101" y="2396971"/>
            <a:ext cx="3187083" cy="2308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85B86C3D-1D0B-4CA9-A09E-F9104FAC8E9A}"/>
              </a:ext>
            </a:extLst>
          </p:cNvPr>
          <p:cNvSpPr/>
          <p:nvPr/>
        </p:nvSpPr>
        <p:spPr>
          <a:xfrm>
            <a:off x="3025012" y="4285702"/>
            <a:ext cx="1109709" cy="27017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吹き出し: 四角形 18">
            <a:extLst>
              <a:ext uri="{FF2B5EF4-FFF2-40B4-BE49-F238E27FC236}">
                <a16:creationId xmlns:a16="http://schemas.microsoft.com/office/drawing/2014/main" id="{D2673875-651C-40E4-8256-1F77677989CB}"/>
              </a:ext>
            </a:extLst>
          </p:cNvPr>
          <p:cNvSpPr/>
          <p:nvPr/>
        </p:nvSpPr>
        <p:spPr>
          <a:xfrm>
            <a:off x="1743466" y="4461030"/>
            <a:ext cx="1075679" cy="334691"/>
          </a:xfrm>
          <a:prstGeom prst="wedgeRectCallout">
            <a:avLst>
              <a:gd name="adj1" fmla="val 69507"/>
              <a:gd name="adj2" fmla="val -62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チェックポイント．（ピリオド）" panose="02000600000000000000" pitchFamily="50" charset="-128"/>
                <a:ea typeface="チェックポイント．（ピリオド）" panose="02000600000000000000" pitchFamily="50" charset="-128"/>
              </a:rPr>
              <a:t>惑星</a:t>
            </a:r>
            <a:r>
              <a:rPr kumimoji="1" lang="en-US" altLang="ja-JP" sz="1600" dirty="0">
                <a:latin typeface="チェックポイント．（ピリオド）" panose="02000600000000000000" pitchFamily="50" charset="-128"/>
                <a:ea typeface="チェックポイント．（ピリオド）" panose="02000600000000000000" pitchFamily="50" charset="-128"/>
              </a:rPr>
              <a:t>HP</a:t>
            </a:r>
            <a:endParaRPr kumimoji="1" lang="ja-JP" altLang="en-US" sz="1600" dirty="0">
              <a:latin typeface="チェックポイント．（ピリオド）" panose="02000600000000000000" pitchFamily="50" charset="-128"/>
              <a:ea typeface="チェックポイント．（ピリオド）" panose="02000600000000000000" pitchFamily="50" charset="-128"/>
            </a:endParaRPr>
          </a:p>
        </p:txBody>
      </p:sp>
    </p:spTree>
    <p:extLst>
      <p:ext uri="{BB962C8B-B14F-4D97-AF65-F5344CB8AC3E}">
        <p14:creationId xmlns:p14="http://schemas.microsoft.com/office/powerpoint/2010/main" val="1975795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83D9254C-066B-4A30-984B-189E5281BB91}"/>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ヘルプ：戦闘デメリット</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a:extLst>
              <a:ext uri="{FF2B5EF4-FFF2-40B4-BE49-F238E27FC236}">
                <a16:creationId xmlns:a16="http://schemas.microsoft.com/office/drawing/2014/main" id="{A3B678AB-5F6D-47A2-AC3D-C9904D8B3FE5}"/>
              </a:ext>
            </a:extLst>
          </p:cNvPr>
          <p:cNvSpPr txBox="1"/>
          <p:nvPr/>
        </p:nvSpPr>
        <p:spPr>
          <a:xfrm>
            <a:off x="3278590" y="1217513"/>
            <a:ext cx="5347775" cy="461665"/>
          </a:xfrm>
          <a:prstGeom prst="rect">
            <a:avLst/>
          </a:prstGeom>
          <a:noFill/>
        </p:spPr>
        <p:txBody>
          <a:bodyPr wrap="square" rtlCol="0">
            <a:spAutoFit/>
          </a:bodyPr>
          <a:lstStyle/>
          <a:p>
            <a:pPr algn="ctr"/>
            <a:r>
              <a:rPr kumimoji="1" lang="ja-JP" altLang="en-US" sz="2400" dirty="0">
                <a:highlight>
                  <a:srgbClr val="00FF00"/>
                </a:highlight>
                <a:latin typeface="チェックポイント．（ピリオド）" panose="02000600000000000000" pitchFamily="50" charset="-128"/>
                <a:ea typeface="チェックポイント．（ピリオド）" panose="02000600000000000000" pitchFamily="50" charset="-128"/>
              </a:rPr>
              <a:t>戦闘中のデメリットが発生する条件</a:t>
            </a:r>
          </a:p>
        </p:txBody>
      </p:sp>
      <p:sp>
        <p:nvSpPr>
          <p:cNvPr id="8" name="テキスト ボックス 7">
            <a:extLst>
              <a:ext uri="{FF2B5EF4-FFF2-40B4-BE49-F238E27FC236}">
                <a16:creationId xmlns:a16="http://schemas.microsoft.com/office/drawing/2014/main" id="{81F92070-255F-4692-ABB1-F5486542D8FF}"/>
              </a:ext>
            </a:extLst>
          </p:cNvPr>
          <p:cNvSpPr txBox="1"/>
          <p:nvPr/>
        </p:nvSpPr>
        <p:spPr>
          <a:xfrm>
            <a:off x="381740" y="2469357"/>
            <a:ext cx="11141477" cy="1200329"/>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戦闘中同じレーンでポッドやミサイルを打ち続けると、レーンが徐々に</a:t>
            </a:r>
            <a:r>
              <a:rPr lang="ja-JP" altLang="en-US" dirty="0">
                <a:latin typeface="チェックポイント．（ピリオド）" panose="02000600000000000000" pitchFamily="50" charset="-128"/>
                <a:ea typeface="チェックポイント．（ピリオド）" panose="02000600000000000000" pitchFamily="50" charset="-128"/>
              </a:rPr>
              <a:t>赤色に染まっていきます。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赤色になっていくにつれて住民がオーバーワークになりポッドにコスモパワーを十分に補給できなくなり、ポッドの攻撃力が下がってしまいます。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p>
        </p:txBody>
      </p:sp>
      <p:sp>
        <p:nvSpPr>
          <p:cNvPr id="10" name="テキスト ボックス 9">
            <a:extLst>
              <a:ext uri="{FF2B5EF4-FFF2-40B4-BE49-F238E27FC236}">
                <a16:creationId xmlns:a16="http://schemas.microsoft.com/office/drawing/2014/main" id="{946FF0DF-B758-41C2-85D3-67DA048E99B2}"/>
              </a:ext>
            </a:extLst>
          </p:cNvPr>
          <p:cNvSpPr txBox="1"/>
          <p:nvPr/>
        </p:nvSpPr>
        <p:spPr>
          <a:xfrm>
            <a:off x="2135079" y="3998200"/>
            <a:ext cx="7921840" cy="923330"/>
          </a:xfrm>
          <a:prstGeom prst="rect">
            <a:avLst/>
          </a:prstGeom>
          <a:noFill/>
        </p:spPr>
        <p:txBody>
          <a:bodyPr wrap="square" rtlCol="0">
            <a:spAutoFit/>
          </a:bodyP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レーンが赤色から色をもとに戻す方法</a:t>
            </a:r>
          </a:p>
          <a:p>
            <a:pPr algn="ctr"/>
            <a:endParaRPr kumimoji="1" lang="en-US" altLang="ja-JP" dirty="0">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latin typeface="チェックポイント．（ピリオド）" panose="02000600000000000000" pitchFamily="50" charset="-128"/>
                <a:ea typeface="チェックポイント．（ピリオド）" panose="02000600000000000000" pitchFamily="50" charset="-128"/>
              </a:rPr>
              <a:t>一定数ほかのレーンでポッドを出撃させることにより回復していきます。</a:t>
            </a:r>
          </a:p>
        </p:txBody>
      </p:sp>
    </p:spTree>
    <p:extLst>
      <p:ext uri="{BB962C8B-B14F-4D97-AF65-F5344CB8AC3E}">
        <p14:creationId xmlns:p14="http://schemas.microsoft.com/office/powerpoint/2010/main" val="3804024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図 2" descr="物体 が含まれている画像&#10;&#10;自動的に生成された説明">
            <a:extLst>
              <a:ext uri="{FF2B5EF4-FFF2-40B4-BE49-F238E27FC236}">
                <a16:creationId xmlns:a16="http://schemas.microsoft.com/office/drawing/2014/main" id="{69BA893B-4907-48D5-8940-A23E267BFE4C}"/>
              </a:ext>
            </a:extLst>
          </p:cNvPr>
          <p:cNvPicPr>
            <a:picLocks noChangeAspect="1"/>
          </p:cNvPicPr>
          <p:nvPr/>
        </p:nvPicPr>
        <p:blipFill rotWithShape="1">
          <a:blip r:embed="rId2">
            <a:extLst>
              <a:ext uri="{28A0092B-C50C-407E-A947-70E740481C1C}">
                <a14:useLocalDpi xmlns:a14="http://schemas.microsoft.com/office/drawing/2010/main" val="0"/>
              </a:ext>
            </a:extLst>
          </a:blip>
          <a:srcRect l="4913" t="12552" r="4467" b="4377"/>
          <a:stretch/>
        </p:blipFill>
        <p:spPr>
          <a:xfrm>
            <a:off x="2441358" y="1570960"/>
            <a:ext cx="6995605" cy="3718376"/>
          </a:xfrm>
          <a:prstGeom prst="rect">
            <a:avLst/>
          </a:prstGeom>
        </p:spPr>
      </p:pic>
      <p:sp>
        <p:nvSpPr>
          <p:cNvPr id="8" name="四角形吹き出し 7"/>
          <p:cNvSpPr/>
          <p:nvPr/>
        </p:nvSpPr>
        <p:spPr>
          <a:xfrm>
            <a:off x="0" y="-11877"/>
            <a:ext cx="3320249" cy="1461476"/>
          </a:xfrm>
          <a:prstGeom prst="wedgeRectCallout">
            <a:avLst>
              <a:gd name="adj1" fmla="val 35309"/>
              <a:gd name="adj2" fmla="val 729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今所持している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資材を確認することができる</a:t>
            </a:r>
          </a:p>
        </p:txBody>
      </p:sp>
      <p:sp>
        <p:nvSpPr>
          <p:cNvPr id="9" name="四角形吹き出し 8"/>
          <p:cNvSpPr/>
          <p:nvPr/>
        </p:nvSpPr>
        <p:spPr>
          <a:xfrm>
            <a:off x="0" y="5617029"/>
            <a:ext cx="4296792" cy="1240971"/>
          </a:xfrm>
          <a:prstGeom prst="wedgeRectCallout">
            <a:avLst>
              <a:gd name="adj1" fmla="val 27916"/>
              <a:gd name="adj2" fmla="val -8291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ここをクリックすると今所持している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スペシャル技を確認することができる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rPr>
              <a:t>※</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ここでスペシャル技変更不可</a:t>
            </a:r>
          </a:p>
        </p:txBody>
      </p:sp>
      <p:sp>
        <p:nvSpPr>
          <p:cNvPr id="10" name="四角形吹き出し 9"/>
          <p:cNvSpPr/>
          <p:nvPr/>
        </p:nvSpPr>
        <p:spPr>
          <a:xfrm>
            <a:off x="7895208" y="5532058"/>
            <a:ext cx="4296791" cy="1324099"/>
          </a:xfrm>
          <a:prstGeom prst="wedgeRectCallout">
            <a:avLst>
              <a:gd name="adj1" fmla="val -25274"/>
              <a:gd name="adj2" fmla="val -7364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ここをクリックすると今装備している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武器によるステータス補正値を</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1" name="四角形吹き出し 10"/>
          <p:cNvSpPr/>
          <p:nvPr/>
        </p:nvSpPr>
        <p:spPr>
          <a:xfrm>
            <a:off x="8320645" y="232379"/>
            <a:ext cx="3871355" cy="1217220"/>
          </a:xfrm>
          <a:prstGeom prst="wedgeRectCallout">
            <a:avLst>
              <a:gd name="adj1" fmla="val -30335"/>
              <a:gd name="adj2" fmla="val 8047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ここをクリックすると今住んでいる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住人のステータス補正値を</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2" name="テキスト ボックス 11"/>
          <p:cNvSpPr txBox="1"/>
          <p:nvPr/>
        </p:nvSpPr>
        <p:spPr>
          <a:xfrm>
            <a:off x="3649201" y="310446"/>
            <a:ext cx="4579917" cy="830997"/>
          </a:xfrm>
          <a:prstGeom prst="rect">
            <a:avLst/>
          </a:prstGeom>
          <a:solidFill>
            <a:schemeClr val="accent4"/>
          </a:solidFill>
        </p:spPr>
        <p:txBody>
          <a:bodyPr wrap="square" rtlCol="0">
            <a:spAutoFit/>
          </a:bodyPr>
          <a:lstStyle/>
          <a:p>
            <a:pPr algn="ctr"/>
            <a:r>
              <a:rPr lang="ja-JP" altLang="en-US" sz="4800" dirty="0">
                <a:latin typeface="チェックポイント．（ピリオド）" panose="02000600000000000000" pitchFamily="50" charset="-128"/>
                <a:ea typeface="チェックポイント．（ピリオド）" panose="02000600000000000000" pitchFamily="50" charset="-128"/>
              </a:rPr>
              <a:t>ヘルプ：倉庫</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3" name="正方形/長方形 12">
            <a:extLst>
              <a:ext uri="{FF2B5EF4-FFF2-40B4-BE49-F238E27FC236}">
                <a16:creationId xmlns:a16="http://schemas.microsoft.com/office/drawing/2014/main" id="{A37BEE43-2066-46D6-8830-D8556B22304D}"/>
              </a:ext>
            </a:extLst>
          </p:cNvPr>
          <p:cNvSpPr/>
          <p:nvPr/>
        </p:nvSpPr>
        <p:spPr>
          <a:xfrm>
            <a:off x="2687782" y="1879116"/>
            <a:ext cx="3343562" cy="16508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BA56A8B8-81E8-409C-8A37-384626294E40}"/>
              </a:ext>
            </a:extLst>
          </p:cNvPr>
          <p:cNvSpPr/>
          <p:nvPr/>
        </p:nvSpPr>
        <p:spPr>
          <a:xfrm>
            <a:off x="2687782" y="3528911"/>
            <a:ext cx="3343562" cy="16508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AF0DEFD2-0EA7-416C-9349-A86003C1114B}"/>
              </a:ext>
            </a:extLst>
          </p:cNvPr>
          <p:cNvSpPr/>
          <p:nvPr/>
        </p:nvSpPr>
        <p:spPr>
          <a:xfrm>
            <a:off x="6031344" y="1881188"/>
            <a:ext cx="3343562" cy="16487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DFCE669F-B98A-49D5-9CD8-578BB88718CC}"/>
              </a:ext>
            </a:extLst>
          </p:cNvPr>
          <p:cNvSpPr/>
          <p:nvPr/>
        </p:nvSpPr>
        <p:spPr>
          <a:xfrm>
            <a:off x="6031344" y="3530983"/>
            <a:ext cx="3343562" cy="16487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24284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 スコアボード, 屋外, 標識 が含まれている画像&#10;&#10;自動的に生成された説明">
            <a:extLst>
              <a:ext uri="{FF2B5EF4-FFF2-40B4-BE49-F238E27FC236}">
                <a16:creationId xmlns:a16="http://schemas.microsoft.com/office/drawing/2014/main" id="{D1EC1C6B-8E37-484B-BC32-54F28F2C22FE}"/>
              </a:ext>
            </a:extLst>
          </p:cNvPr>
          <p:cNvPicPr>
            <a:picLocks noChangeAspect="1"/>
          </p:cNvPicPr>
          <p:nvPr/>
        </p:nvPicPr>
        <p:blipFill rotWithShape="1">
          <a:blip r:embed="rId2">
            <a:extLst>
              <a:ext uri="{28A0092B-C50C-407E-A947-70E740481C1C}">
                <a14:useLocalDpi xmlns:a14="http://schemas.microsoft.com/office/drawing/2010/main" val="0"/>
              </a:ext>
            </a:extLst>
          </a:blip>
          <a:srcRect l="3501" t="10193" r="2829"/>
          <a:stretch/>
        </p:blipFill>
        <p:spPr>
          <a:xfrm>
            <a:off x="67952" y="1155700"/>
            <a:ext cx="7658880" cy="4743111"/>
          </a:xfrm>
          <a:prstGeom prst="rect">
            <a:avLst/>
          </a:prstGeom>
        </p:spPr>
      </p:pic>
      <p:sp>
        <p:nvSpPr>
          <p:cNvPr id="5" name="四角形吹き出し 4"/>
          <p:cNvSpPr/>
          <p:nvPr/>
        </p:nvSpPr>
        <p:spPr>
          <a:xfrm>
            <a:off x="7988298" y="1484306"/>
            <a:ext cx="4203701" cy="1056904"/>
          </a:xfrm>
          <a:prstGeom prst="wedgeRectCallout">
            <a:avLst>
              <a:gd name="adj1" fmla="val -56029"/>
              <a:gd name="adj2" fmla="val -1025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住人を振り分けすることができる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振り分けることで</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研究所でできることが増える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6" name="四角形吹き出し 5"/>
          <p:cNvSpPr/>
          <p:nvPr/>
        </p:nvSpPr>
        <p:spPr>
          <a:xfrm>
            <a:off x="7988300" y="3227418"/>
            <a:ext cx="4203700" cy="1056904"/>
          </a:xfrm>
          <a:prstGeom prst="wedgeRectCallout">
            <a:avLst>
              <a:gd name="adj1" fmla="val -56815"/>
              <a:gd name="adj2" fmla="val -1897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ミサイルのリキャストタイムと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次のレベルアップまでの条件が</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確認できる</a:t>
            </a:r>
          </a:p>
        </p:txBody>
      </p:sp>
      <p:sp>
        <p:nvSpPr>
          <p:cNvPr id="7" name="四角形吹き出し 6"/>
          <p:cNvSpPr/>
          <p:nvPr/>
        </p:nvSpPr>
        <p:spPr>
          <a:xfrm>
            <a:off x="7988299" y="4587136"/>
            <a:ext cx="4203699" cy="1280264"/>
          </a:xfrm>
          <a:prstGeom prst="wedgeRectCallout">
            <a:avLst>
              <a:gd name="adj1" fmla="val -55587"/>
              <a:gd name="adj2" fmla="val -222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クリックするとコアやポッドの作成と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作成に必要な資材を</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コアを装備することなどできる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8" name="四角形吹き出し 7"/>
          <p:cNvSpPr/>
          <p:nvPr/>
        </p:nvSpPr>
        <p:spPr>
          <a:xfrm>
            <a:off x="-3" y="6010659"/>
            <a:ext cx="12192001" cy="850764"/>
          </a:xfrm>
          <a:prstGeom prst="wedgeRectCallout">
            <a:avLst>
              <a:gd name="adj1" fmla="val -37457"/>
              <a:gd name="adj2" fmla="val -616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ここでは研究所全体のレベルアップができたり次のレベルアップまでの条件を確認することができる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研究所をレベルアップすることにより武器の作成条件達成や</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ミサイルのリキャストタイムが早くなったりポッドの耐久力が上がる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テキスト ボックス 8"/>
          <p:cNvSpPr txBox="1"/>
          <p:nvPr/>
        </p:nvSpPr>
        <p:spPr>
          <a:xfrm>
            <a:off x="3572493" y="95725"/>
            <a:ext cx="5047013"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ヘルプ：研究所</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0" name="正方形/長方形 9">
            <a:extLst>
              <a:ext uri="{FF2B5EF4-FFF2-40B4-BE49-F238E27FC236}">
                <a16:creationId xmlns:a16="http://schemas.microsoft.com/office/drawing/2014/main" id="{6FFE011D-710D-4A4F-9825-141048483DC9}"/>
              </a:ext>
            </a:extLst>
          </p:cNvPr>
          <p:cNvSpPr/>
          <p:nvPr/>
        </p:nvSpPr>
        <p:spPr>
          <a:xfrm>
            <a:off x="3149600" y="1155699"/>
            <a:ext cx="4577232" cy="20701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E20945F6-E8A3-4843-8AA8-C3CA375AAF01}"/>
              </a:ext>
            </a:extLst>
          </p:cNvPr>
          <p:cNvSpPr/>
          <p:nvPr/>
        </p:nvSpPr>
        <p:spPr>
          <a:xfrm>
            <a:off x="3149600" y="3225800"/>
            <a:ext cx="4577232" cy="1320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7A027602-FE49-443B-B979-695A16DF3603}"/>
              </a:ext>
            </a:extLst>
          </p:cNvPr>
          <p:cNvSpPr/>
          <p:nvPr/>
        </p:nvSpPr>
        <p:spPr>
          <a:xfrm>
            <a:off x="3149600" y="4546600"/>
            <a:ext cx="4577232" cy="1320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6D5653B2-A431-4E41-A84C-D2D0A59D8FFF}"/>
              </a:ext>
            </a:extLst>
          </p:cNvPr>
          <p:cNvSpPr/>
          <p:nvPr/>
        </p:nvSpPr>
        <p:spPr>
          <a:xfrm>
            <a:off x="55252" y="3454060"/>
            <a:ext cx="2967348" cy="24133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E0E6CB0D-AD4F-4358-8DF1-ECAD7B65F9F5}"/>
              </a:ext>
            </a:extLst>
          </p:cNvPr>
          <p:cNvSpPr/>
          <p:nvPr/>
        </p:nvSpPr>
        <p:spPr>
          <a:xfrm>
            <a:off x="459426" y="1641813"/>
            <a:ext cx="2298700" cy="66306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吹き出し 4">
            <a:extLst>
              <a:ext uri="{FF2B5EF4-FFF2-40B4-BE49-F238E27FC236}">
                <a16:creationId xmlns:a16="http://schemas.microsoft.com/office/drawing/2014/main" id="{63DDAF72-AE4E-4AAC-AC6F-2CCD1ADC7265}"/>
              </a:ext>
            </a:extLst>
          </p:cNvPr>
          <p:cNvSpPr/>
          <p:nvPr/>
        </p:nvSpPr>
        <p:spPr>
          <a:xfrm>
            <a:off x="380998" y="157418"/>
            <a:ext cx="2641602" cy="886434"/>
          </a:xfrm>
          <a:prstGeom prst="wedgeRectCallout">
            <a:avLst>
              <a:gd name="adj1" fmla="val 17529"/>
              <a:gd name="adj2" fmla="val 1145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研究所の現在のレベル</a:t>
            </a:r>
          </a:p>
        </p:txBody>
      </p:sp>
    </p:spTree>
    <p:extLst>
      <p:ext uri="{BB962C8B-B14F-4D97-AF65-F5344CB8AC3E}">
        <p14:creationId xmlns:p14="http://schemas.microsoft.com/office/powerpoint/2010/main" val="3618480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 標識, 通り, 屋外 が含まれている画像&#10;&#10;自動的に生成された説明">
            <a:extLst>
              <a:ext uri="{FF2B5EF4-FFF2-40B4-BE49-F238E27FC236}">
                <a16:creationId xmlns:a16="http://schemas.microsoft.com/office/drawing/2014/main" id="{EB877469-AC96-48FE-9472-8035C84EFB97}"/>
              </a:ext>
            </a:extLst>
          </p:cNvPr>
          <p:cNvPicPr>
            <a:picLocks noChangeAspect="1"/>
          </p:cNvPicPr>
          <p:nvPr/>
        </p:nvPicPr>
        <p:blipFill rotWithShape="1">
          <a:blip r:embed="rId2">
            <a:extLst>
              <a:ext uri="{28A0092B-C50C-407E-A947-70E740481C1C}">
                <a14:useLocalDpi xmlns:a14="http://schemas.microsoft.com/office/drawing/2010/main" val="0"/>
              </a:ext>
            </a:extLst>
          </a:blip>
          <a:srcRect l="3391" t="9807" r="4509" b="1690"/>
          <a:stretch/>
        </p:blipFill>
        <p:spPr>
          <a:xfrm>
            <a:off x="203201" y="1041399"/>
            <a:ext cx="8039100" cy="4479207"/>
          </a:xfrm>
          <a:prstGeom prst="rect">
            <a:avLst/>
          </a:prstGeom>
        </p:spPr>
      </p:pic>
      <p:sp>
        <p:nvSpPr>
          <p:cNvPr id="6" name="四角形吹き出し 5"/>
          <p:cNvSpPr/>
          <p:nvPr/>
        </p:nvSpPr>
        <p:spPr>
          <a:xfrm>
            <a:off x="8383979" y="1749383"/>
            <a:ext cx="3808022" cy="2997035"/>
          </a:xfrm>
          <a:prstGeom prst="wedgeRectCallout">
            <a:avLst>
              <a:gd name="adj1" fmla="val -52964"/>
              <a:gd name="adj2" fmla="val 1529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ここでは好きなように</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住人を配置することができる</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配置することによって</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バトル中の</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ポット出撃可能数が増える</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rPr>
              <a:t>※</a:t>
            </a: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バトルに出撃し</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攻撃した分だけ</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住人の数が減ってるので注意</a:t>
            </a:r>
            <a:endPar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四角形吹き出し 8"/>
          <p:cNvSpPr/>
          <p:nvPr/>
        </p:nvSpPr>
        <p:spPr>
          <a:xfrm>
            <a:off x="692477" y="5794224"/>
            <a:ext cx="10335987" cy="1050966"/>
          </a:xfrm>
          <a:prstGeom prst="wedgeRectCallout">
            <a:avLst>
              <a:gd name="adj1" fmla="val -32249"/>
              <a:gd name="adj2" fmla="val -7509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ここでは兵舎全体のレベルアップができたり次のレベルアップまでの条件を確認することができる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兵舎をレベルアップすることによりポッドの攻撃力がアップする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1" name="テキスト ボックス 10"/>
          <p:cNvSpPr txBox="1"/>
          <p:nvPr/>
        </p:nvSpPr>
        <p:spPr>
          <a:xfrm>
            <a:off x="3336965" y="95278"/>
            <a:ext cx="5047013"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ヘルプ：兵舎</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8" name="正方形/長方形 7">
            <a:extLst>
              <a:ext uri="{FF2B5EF4-FFF2-40B4-BE49-F238E27FC236}">
                <a16:creationId xmlns:a16="http://schemas.microsoft.com/office/drawing/2014/main" id="{F7BE2C32-C21E-4467-87D2-8052D2B5FDA7}"/>
              </a:ext>
            </a:extLst>
          </p:cNvPr>
          <p:cNvSpPr/>
          <p:nvPr/>
        </p:nvSpPr>
        <p:spPr>
          <a:xfrm>
            <a:off x="3336965" y="1638300"/>
            <a:ext cx="4905336" cy="31081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0ABF9C2-DF54-4877-A01A-A46FE482F6B4}"/>
              </a:ext>
            </a:extLst>
          </p:cNvPr>
          <p:cNvSpPr/>
          <p:nvPr/>
        </p:nvSpPr>
        <p:spPr>
          <a:xfrm>
            <a:off x="203201" y="3225800"/>
            <a:ext cx="3133764" cy="22922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04C836FE-EE43-45CD-B4BE-F7E0ABEE0088}"/>
              </a:ext>
            </a:extLst>
          </p:cNvPr>
          <p:cNvSpPr/>
          <p:nvPr/>
        </p:nvSpPr>
        <p:spPr>
          <a:xfrm>
            <a:off x="5362536" y="4940244"/>
            <a:ext cx="2879766" cy="5778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吹き出し: 四角形 15">
            <a:extLst>
              <a:ext uri="{FF2B5EF4-FFF2-40B4-BE49-F238E27FC236}">
                <a16:creationId xmlns:a16="http://schemas.microsoft.com/office/drawing/2014/main" id="{3ECE61CD-6BC4-463C-897C-903CC3F098F0}"/>
              </a:ext>
            </a:extLst>
          </p:cNvPr>
          <p:cNvSpPr/>
          <p:nvPr/>
        </p:nvSpPr>
        <p:spPr>
          <a:xfrm>
            <a:off x="8383978" y="4960491"/>
            <a:ext cx="3325422" cy="514926"/>
          </a:xfrm>
          <a:prstGeom prst="wedgeRectCallout">
            <a:avLst>
              <a:gd name="adj1" fmla="val -52913"/>
              <a:gd name="adj2" fmla="val -1642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現在の残り住人数</a:t>
            </a:r>
          </a:p>
        </p:txBody>
      </p:sp>
    </p:spTree>
    <p:extLst>
      <p:ext uri="{BB962C8B-B14F-4D97-AF65-F5344CB8AC3E}">
        <p14:creationId xmlns:p14="http://schemas.microsoft.com/office/powerpoint/2010/main" val="2652714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165CE0B9-374D-46A3-97C1-E7AFAFB5DEDF}"/>
              </a:ext>
            </a:extLst>
          </p:cNvPr>
          <p:cNvPicPr>
            <a:picLocks noChangeAspect="1"/>
          </p:cNvPicPr>
          <p:nvPr/>
        </p:nvPicPr>
        <p:blipFill rotWithShape="1">
          <a:blip r:embed="rId2">
            <a:extLst>
              <a:ext uri="{28A0092B-C50C-407E-A947-70E740481C1C}">
                <a14:useLocalDpi xmlns:a14="http://schemas.microsoft.com/office/drawing/2010/main" val="0"/>
              </a:ext>
            </a:extLst>
          </a:blip>
          <a:srcRect l="22315" t="14250" r="20954" b="45911"/>
          <a:stretch/>
        </p:blipFill>
        <p:spPr>
          <a:xfrm>
            <a:off x="3089697" y="1269134"/>
            <a:ext cx="6012604" cy="2448208"/>
          </a:xfrm>
          <a:prstGeom prst="rect">
            <a:avLst/>
          </a:prstGeom>
        </p:spPr>
      </p:pic>
      <p:sp>
        <p:nvSpPr>
          <p:cNvPr id="6" name="テキスト ボックス 5">
            <a:extLst>
              <a:ext uri="{FF2B5EF4-FFF2-40B4-BE49-F238E27FC236}">
                <a16:creationId xmlns:a16="http://schemas.microsoft.com/office/drawing/2014/main" id="{EEBBDC81-60E0-49FD-9EFB-874F038CCD29}"/>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コアについて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12" name="グループ化 11">
            <a:extLst>
              <a:ext uri="{FF2B5EF4-FFF2-40B4-BE49-F238E27FC236}">
                <a16:creationId xmlns:a16="http://schemas.microsoft.com/office/drawing/2014/main" id="{797C4648-EAB3-4303-9BBE-4050E32CDCAC}"/>
              </a:ext>
            </a:extLst>
          </p:cNvPr>
          <p:cNvGrpSpPr/>
          <p:nvPr/>
        </p:nvGrpSpPr>
        <p:grpSpPr>
          <a:xfrm>
            <a:off x="304800" y="5540342"/>
            <a:ext cx="7277100" cy="1169551"/>
            <a:chOff x="381846" y="5121893"/>
            <a:chExt cx="7277100" cy="1169551"/>
          </a:xfrm>
        </p:grpSpPr>
        <p:sp>
          <p:nvSpPr>
            <p:cNvPr id="8" name="テキスト ボックス 7">
              <a:extLst>
                <a:ext uri="{FF2B5EF4-FFF2-40B4-BE49-F238E27FC236}">
                  <a16:creationId xmlns:a16="http://schemas.microsoft.com/office/drawing/2014/main" id="{732F859C-017C-4DF8-8D5C-BAFB7C322941}"/>
                </a:ext>
              </a:extLst>
            </p:cNvPr>
            <p:cNvSpPr txBox="1"/>
            <p:nvPr/>
          </p:nvSpPr>
          <p:spPr>
            <a:xfrm>
              <a:off x="381846" y="5121893"/>
              <a:ext cx="5904654"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コアのレベルを上げるメリット</a:t>
              </a:r>
            </a:p>
          </p:txBody>
        </p:sp>
        <p:sp>
          <p:nvSpPr>
            <p:cNvPr id="9" name="テキスト ボックス 8">
              <a:extLst>
                <a:ext uri="{FF2B5EF4-FFF2-40B4-BE49-F238E27FC236}">
                  <a16:creationId xmlns:a16="http://schemas.microsoft.com/office/drawing/2014/main" id="{8712CBD0-DD3F-4A86-9652-7FFA75AD120B}"/>
                </a:ext>
              </a:extLst>
            </p:cNvPr>
            <p:cNvSpPr txBox="1"/>
            <p:nvPr/>
          </p:nvSpPr>
          <p:spPr>
            <a:xfrm>
              <a:off x="577850" y="5645113"/>
              <a:ext cx="7081096" cy="64633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コアのレベルを上げることで</a:t>
              </a:r>
              <a:r>
                <a:rPr lang="ja-JP" altLang="en-US" dirty="0">
                  <a:latin typeface="チェックポイント．（ピリオド）" panose="02000600000000000000" pitchFamily="50" charset="-128"/>
                  <a:ea typeface="チェックポイント．（ピリオド）" panose="02000600000000000000" pitchFamily="50" charset="-128"/>
                </a:rPr>
                <a:t>攻撃力を上げることが出来ます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コアは四種類あり各属性のレベルを上げて戦闘を有利に進めよう</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grpSp>
        <p:nvGrpSpPr>
          <p:cNvPr id="13" name="グループ化 12">
            <a:extLst>
              <a:ext uri="{FF2B5EF4-FFF2-40B4-BE49-F238E27FC236}">
                <a16:creationId xmlns:a16="http://schemas.microsoft.com/office/drawing/2014/main" id="{DED0F105-29CA-4D82-BF68-6B4A196F19AA}"/>
              </a:ext>
            </a:extLst>
          </p:cNvPr>
          <p:cNvGrpSpPr/>
          <p:nvPr/>
        </p:nvGrpSpPr>
        <p:grpSpPr>
          <a:xfrm>
            <a:off x="304800" y="3978952"/>
            <a:ext cx="11887200" cy="2073357"/>
            <a:chOff x="304800" y="3723372"/>
            <a:chExt cx="11887200" cy="2073357"/>
          </a:xfrm>
        </p:grpSpPr>
        <p:sp>
          <p:nvSpPr>
            <p:cNvPr id="7" name="テキスト ボックス 6">
              <a:extLst>
                <a:ext uri="{FF2B5EF4-FFF2-40B4-BE49-F238E27FC236}">
                  <a16:creationId xmlns:a16="http://schemas.microsoft.com/office/drawing/2014/main" id="{54618E3D-3C8D-4D29-8362-5B6918855191}"/>
                </a:ext>
              </a:extLst>
            </p:cNvPr>
            <p:cNvSpPr txBox="1"/>
            <p:nvPr/>
          </p:nvSpPr>
          <p:spPr>
            <a:xfrm>
              <a:off x="304800" y="3723372"/>
              <a:ext cx="4664075"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コアについての説明</a:t>
              </a:r>
            </a:p>
          </p:txBody>
        </p:sp>
        <p:sp>
          <p:nvSpPr>
            <p:cNvPr id="11" name="テキスト ボックス 10">
              <a:extLst>
                <a:ext uri="{FF2B5EF4-FFF2-40B4-BE49-F238E27FC236}">
                  <a16:creationId xmlns:a16="http://schemas.microsoft.com/office/drawing/2014/main" id="{6825228E-EBCE-401A-B0BC-7661792A6F00}"/>
                </a:ext>
              </a:extLst>
            </p:cNvPr>
            <p:cNvSpPr txBox="1"/>
            <p:nvPr/>
          </p:nvSpPr>
          <p:spPr>
            <a:xfrm>
              <a:off x="500804" y="4319401"/>
              <a:ext cx="11691196" cy="1477328"/>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コアにはコスモパワーと、呼ばれているエネルギーが蓄積されています。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コアは、ポッドのエンジンとして使われています。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コアは、コスモパワーを燃料に</a:t>
              </a:r>
              <a:r>
                <a:rPr lang="ja-JP" altLang="en-US" dirty="0">
                  <a:latin typeface="チェックポイント．（ピリオド）" panose="02000600000000000000" pitchFamily="50" charset="-128"/>
                  <a:ea typeface="チェックポイント．（ピリオド）" panose="02000600000000000000" pitchFamily="50" charset="-128"/>
                </a:rPr>
                <a:t>変換し</a:t>
              </a:r>
              <a:r>
                <a:rPr kumimoji="1" lang="ja-JP" altLang="en-US" dirty="0">
                  <a:latin typeface="チェックポイント．（ピリオド）" panose="02000600000000000000" pitchFamily="50" charset="-128"/>
                  <a:ea typeface="チェックポイント．（ピリオド）" panose="02000600000000000000" pitchFamily="50" charset="-128"/>
                </a:rPr>
                <a:t>宇宙を飛行したり攻撃する際のエネルギー弾にするなどの機能があります。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Tree>
    <p:extLst>
      <p:ext uri="{BB962C8B-B14F-4D97-AF65-F5344CB8AC3E}">
        <p14:creationId xmlns:p14="http://schemas.microsoft.com/office/powerpoint/2010/main" val="2154421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84E4BD2B-BD98-4D0D-BD92-46FAC62B133A}"/>
              </a:ext>
            </a:extLst>
          </p:cNvPr>
          <p:cNvPicPr>
            <a:picLocks noChangeAspect="1"/>
          </p:cNvPicPr>
          <p:nvPr/>
        </p:nvPicPr>
        <p:blipFill rotWithShape="1">
          <a:blip r:embed="rId2">
            <a:extLst>
              <a:ext uri="{28A0092B-C50C-407E-A947-70E740481C1C}">
                <a14:useLocalDpi xmlns:a14="http://schemas.microsoft.com/office/drawing/2010/main" val="0"/>
              </a:ext>
            </a:extLst>
          </a:blip>
          <a:srcRect l="78269" t="17579" r="9153" b="46714"/>
          <a:stretch/>
        </p:blipFill>
        <p:spPr>
          <a:xfrm>
            <a:off x="881661" y="1586253"/>
            <a:ext cx="1597024" cy="1805786"/>
          </a:xfrm>
          <a:prstGeom prst="rect">
            <a:avLst/>
          </a:prstGeom>
        </p:spPr>
      </p:pic>
      <p:sp>
        <p:nvSpPr>
          <p:cNvPr id="5" name="テキスト ボックス 4">
            <a:extLst>
              <a:ext uri="{FF2B5EF4-FFF2-40B4-BE49-F238E27FC236}">
                <a16:creationId xmlns:a16="http://schemas.microsoft.com/office/drawing/2014/main" id="{3EEDA683-E7C7-4A3A-9045-88BF1220584E}"/>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ヘルプ：ポッド</a:t>
            </a:r>
            <a:r>
              <a:rPr lang="ja-JP" altLang="en-US" sz="4800" dirty="0">
                <a:latin typeface="チェックポイント．（ピリオド）" panose="02000600000000000000" pitchFamily="50" charset="-128"/>
                <a:ea typeface="チェックポイント．（ピリオド）" panose="02000600000000000000" pitchFamily="50" charset="-128"/>
              </a:rPr>
              <a:t>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6" name="テキスト ボックス 5">
            <a:extLst>
              <a:ext uri="{FF2B5EF4-FFF2-40B4-BE49-F238E27FC236}">
                <a16:creationId xmlns:a16="http://schemas.microsoft.com/office/drawing/2014/main" id="{C9FCE914-94E5-4B3F-B2D2-96FDE0E6E9D8}"/>
              </a:ext>
            </a:extLst>
          </p:cNvPr>
          <p:cNvSpPr txBox="1"/>
          <p:nvPr/>
        </p:nvSpPr>
        <p:spPr>
          <a:xfrm>
            <a:off x="463949" y="3959004"/>
            <a:ext cx="5108573"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ポッドについての詳しい説明</a:t>
            </a:r>
          </a:p>
        </p:txBody>
      </p:sp>
      <p:sp>
        <p:nvSpPr>
          <p:cNvPr id="7" name="テキスト ボックス 6">
            <a:extLst>
              <a:ext uri="{FF2B5EF4-FFF2-40B4-BE49-F238E27FC236}">
                <a16:creationId xmlns:a16="http://schemas.microsoft.com/office/drawing/2014/main" id="{1A509F0D-124D-47C4-B5CD-4B9B8064082C}"/>
              </a:ext>
            </a:extLst>
          </p:cNvPr>
          <p:cNvSpPr txBox="1"/>
          <p:nvPr/>
        </p:nvSpPr>
        <p:spPr>
          <a:xfrm>
            <a:off x="463949" y="5258611"/>
            <a:ext cx="6070600" cy="523220"/>
          </a:xfrm>
          <a:prstGeom prst="rect">
            <a:avLst/>
          </a:prstGeom>
          <a:noFill/>
        </p:spPr>
        <p:txBody>
          <a:bodyPr wrap="square" rtlCol="0">
            <a:spAutoFit/>
          </a:bodyPr>
          <a:lstStyle/>
          <a:p>
            <a:r>
              <a:rPr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ポッド</a:t>
            </a:r>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のレベルを上げるメリット</a:t>
            </a:r>
          </a:p>
        </p:txBody>
      </p:sp>
      <p:sp>
        <p:nvSpPr>
          <p:cNvPr id="8" name="テキスト ボックス 7">
            <a:extLst>
              <a:ext uri="{FF2B5EF4-FFF2-40B4-BE49-F238E27FC236}">
                <a16:creationId xmlns:a16="http://schemas.microsoft.com/office/drawing/2014/main" id="{5F463387-8D23-460A-80ED-50E81FAAF3D9}"/>
              </a:ext>
            </a:extLst>
          </p:cNvPr>
          <p:cNvSpPr txBox="1"/>
          <p:nvPr/>
        </p:nvSpPr>
        <p:spPr>
          <a:xfrm>
            <a:off x="826622" y="5780958"/>
            <a:ext cx="7207248" cy="923330"/>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ポッドのレベルを上げることでポッドの装甲が強化されて</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戦闘時、敵に破壊されにくくなります。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9" name="テキスト ボックス 8">
            <a:extLst>
              <a:ext uri="{FF2B5EF4-FFF2-40B4-BE49-F238E27FC236}">
                <a16:creationId xmlns:a16="http://schemas.microsoft.com/office/drawing/2014/main" id="{3E1D3977-A1EE-4011-94E0-9B60C81CA553}"/>
              </a:ext>
            </a:extLst>
          </p:cNvPr>
          <p:cNvSpPr txBox="1"/>
          <p:nvPr/>
        </p:nvSpPr>
        <p:spPr>
          <a:xfrm>
            <a:off x="827443" y="4482224"/>
            <a:ext cx="8197848" cy="646331"/>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ポッドは戦闘時に住人を</a:t>
            </a:r>
            <a:r>
              <a:rPr lang="en-US" altLang="ja-JP" dirty="0">
                <a:latin typeface="チェックポイント．（ピリオド）" panose="02000600000000000000" pitchFamily="50" charset="-128"/>
                <a:ea typeface="チェックポイント．（ピリオド）" panose="02000600000000000000" pitchFamily="50" charset="-128"/>
              </a:rPr>
              <a:t>100</a:t>
            </a:r>
            <a:r>
              <a:rPr lang="ja-JP" altLang="en-US" dirty="0">
                <a:latin typeface="チェックポイント．（ピリオド）" panose="02000600000000000000" pitchFamily="50" charset="-128"/>
                <a:ea typeface="チェックポイント．（ピリオド）" panose="02000600000000000000" pitchFamily="50" charset="-128"/>
              </a:rPr>
              <a:t>人単位で乗せ発射されます。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ポッドは搭載しているコアによって</a:t>
            </a:r>
            <a:r>
              <a:rPr lang="ja-JP" altLang="en-US" dirty="0">
                <a:latin typeface="チェックポイント．（ピリオド）" panose="02000600000000000000" pitchFamily="50" charset="-128"/>
                <a:ea typeface="チェックポイント．（ピリオド）" panose="02000600000000000000" pitchFamily="50" charset="-128"/>
              </a:rPr>
              <a:t>属性が変わり見た目の色も変更されます。</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41" name="グループ化 40">
            <a:extLst>
              <a:ext uri="{FF2B5EF4-FFF2-40B4-BE49-F238E27FC236}">
                <a16:creationId xmlns:a16="http://schemas.microsoft.com/office/drawing/2014/main" id="{C42471E9-CEF7-4DD0-B2B9-A37027252951}"/>
              </a:ext>
            </a:extLst>
          </p:cNvPr>
          <p:cNvGrpSpPr/>
          <p:nvPr/>
        </p:nvGrpSpPr>
        <p:grpSpPr>
          <a:xfrm>
            <a:off x="3108852" y="1651876"/>
            <a:ext cx="5949859" cy="1706674"/>
            <a:chOff x="3739456" y="1722326"/>
            <a:chExt cx="5949859" cy="1706674"/>
          </a:xfrm>
        </p:grpSpPr>
        <p:grpSp>
          <p:nvGrpSpPr>
            <p:cNvPr id="22" name="グループ化 21">
              <a:extLst>
                <a:ext uri="{FF2B5EF4-FFF2-40B4-BE49-F238E27FC236}">
                  <a16:creationId xmlns:a16="http://schemas.microsoft.com/office/drawing/2014/main" id="{7D6E456E-2E26-4492-9279-169842641548}"/>
                </a:ext>
              </a:extLst>
            </p:cNvPr>
            <p:cNvGrpSpPr/>
            <p:nvPr/>
          </p:nvGrpSpPr>
          <p:grpSpPr>
            <a:xfrm>
              <a:off x="3739456" y="1722326"/>
              <a:ext cx="1140874" cy="1520830"/>
              <a:chOff x="3651813" y="1678331"/>
              <a:chExt cx="1140874" cy="1520830"/>
            </a:xfrm>
          </p:grpSpPr>
          <p:pic>
            <p:nvPicPr>
              <p:cNvPr id="11" name="図 10" descr="物体 が含まれている画像&#10;&#10;自動的に生成された説明">
                <a:extLst>
                  <a:ext uri="{FF2B5EF4-FFF2-40B4-BE49-F238E27FC236}">
                    <a16:creationId xmlns:a16="http://schemas.microsoft.com/office/drawing/2014/main" id="{9E2F2156-5A3C-4670-A7BB-42FF8EF7E4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18" name="テキスト ボックス 17">
                <a:extLst>
                  <a:ext uri="{FF2B5EF4-FFF2-40B4-BE49-F238E27FC236}">
                    <a16:creationId xmlns:a16="http://schemas.microsoft.com/office/drawing/2014/main" id="{85DB17C7-0CA8-4460-8B6A-1BBCF3C5CA75}"/>
                  </a:ext>
                </a:extLst>
              </p:cNvPr>
              <p:cNvSpPr txBox="1"/>
              <p:nvPr/>
            </p:nvSpPr>
            <p:spPr>
              <a:xfrm>
                <a:off x="3945705" y="2829829"/>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23" name="グループ化 22">
              <a:extLst>
                <a:ext uri="{FF2B5EF4-FFF2-40B4-BE49-F238E27FC236}">
                  <a16:creationId xmlns:a16="http://schemas.microsoft.com/office/drawing/2014/main" id="{8FA97864-B0AC-4C37-AB57-3F511EE9B20A}"/>
                </a:ext>
              </a:extLst>
            </p:cNvPr>
            <p:cNvGrpSpPr/>
            <p:nvPr/>
          </p:nvGrpSpPr>
          <p:grpSpPr>
            <a:xfrm>
              <a:off x="5268431" y="1722326"/>
              <a:ext cx="1140874" cy="1520743"/>
              <a:chOff x="4889474" y="1678418"/>
              <a:chExt cx="1140874" cy="1520743"/>
            </a:xfrm>
          </p:grpSpPr>
          <p:pic>
            <p:nvPicPr>
              <p:cNvPr id="13" name="図 12" descr="物体 が含まれている画像&#10;&#10;自動的に生成された説明">
                <a:extLst>
                  <a:ext uri="{FF2B5EF4-FFF2-40B4-BE49-F238E27FC236}">
                    <a16:creationId xmlns:a16="http://schemas.microsoft.com/office/drawing/2014/main" id="{539F0BC8-41E3-4ADD-9459-BE0E2D7ABA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19" name="テキスト ボックス 18">
                <a:extLst>
                  <a:ext uri="{FF2B5EF4-FFF2-40B4-BE49-F238E27FC236}">
                    <a16:creationId xmlns:a16="http://schemas.microsoft.com/office/drawing/2014/main" id="{9D08D78F-597A-41C6-9E61-E721135C20D1}"/>
                  </a:ext>
                </a:extLst>
              </p:cNvPr>
              <p:cNvSpPr txBox="1"/>
              <p:nvPr/>
            </p:nvSpPr>
            <p:spPr>
              <a:xfrm>
                <a:off x="5178014" y="2829829"/>
                <a:ext cx="361951"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25" name="グループ化 24">
              <a:extLst>
                <a:ext uri="{FF2B5EF4-FFF2-40B4-BE49-F238E27FC236}">
                  <a16:creationId xmlns:a16="http://schemas.microsoft.com/office/drawing/2014/main" id="{8F6624A7-F895-493A-8055-873B48C8C19C}"/>
                </a:ext>
              </a:extLst>
            </p:cNvPr>
            <p:cNvGrpSpPr/>
            <p:nvPr/>
          </p:nvGrpSpPr>
          <p:grpSpPr>
            <a:xfrm>
              <a:off x="6746394" y="1722326"/>
              <a:ext cx="1140875" cy="1493097"/>
              <a:chOff x="6122245" y="1669741"/>
              <a:chExt cx="1140875" cy="1493097"/>
            </a:xfrm>
          </p:grpSpPr>
          <p:pic>
            <p:nvPicPr>
              <p:cNvPr id="15" name="図 14" descr="物体, 腕時計 が含まれている画像&#10;&#10;自動的に生成された説明">
                <a:extLst>
                  <a:ext uri="{FF2B5EF4-FFF2-40B4-BE49-F238E27FC236}">
                    <a16:creationId xmlns:a16="http://schemas.microsoft.com/office/drawing/2014/main" id="{53299244-26D0-4173-ACC6-BD241C7688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20" name="テキスト ボックス 19">
                <a:extLst>
                  <a:ext uri="{FF2B5EF4-FFF2-40B4-BE49-F238E27FC236}">
                    <a16:creationId xmlns:a16="http://schemas.microsoft.com/office/drawing/2014/main" id="{BF9D5B9B-9876-443A-BE29-B4828D0A5D74}"/>
                  </a:ext>
                </a:extLst>
              </p:cNvPr>
              <p:cNvSpPr txBox="1"/>
              <p:nvPr/>
            </p:nvSpPr>
            <p:spPr>
              <a:xfrm>
                <a:off x="6485460" y="2793506"/>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26" name="グループ化 25">
              <a:extLst>
                <a:ext uri="{FF2B5EF4-FFF2-40B4-BE49-F238E27FC236}">
                  <a16:creationId xmlns:a16="http://schemas.microsoft.com/office/drawing/2014/main" id="{D317981A-38A9-4594-9159-8C77F7F6D8B4}"/>
                </a:ext>
              </a:extLst>
            </p:cNvPr>
            <p:cNvGrpSpPr/>
            <p:nvPr/>
          </p:nvGrpSpPr>
          <p:grpSpPr>
            <a:xfrm>
              <a:off x="8548440" y="1741303"/>
              <a:ext cx="1140875" cy="1455744"/>
              <a:chOff x="7236873" y="1678331"/>
              <a:chExt cx="1140875" cy="1455744"/>
            </a:xfrm>
          </p:grpSpPr>
          <p:pic>
            <p:nvPicPr>
              <p:cNvPr id="17" name="図 16" descr="物体 が含まれている画像&#10;&#10;自動的に生成された説明">
                <a:extLst>
                  <a:ext uri="{FF2B5EF4-FFF2-40B4-BE49-F238E27FC236}">
                    <a16:creationId xmlns:a16="http://schemas.microsoft.com/office/drawing/2014/main" id="{93CD3867-4A7C-4138-9F28-8B9071FCE1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21" name="テキスト ボックス 20">
                <a:extLst>
                  <a:ext uri="{FF2B5EF4-FFF2-40B4-BE49-F238E27FC236}">
                    <a16:creationId xmlns:a16="http://schemas.microsoft.com/office/drawing/2014/main" id="{C3C71671-55D6-4E40-BC27-288FCF91D2BB}"/>
                  </a:ext>
                </a:extLst>
              </p:cNvPr>
              <p:cNvSpPr txBox="1"/>
              <p:nvPr/>
            </p:nvSpPr>
            <p:spPr>
              <a:xfrm>
                <a:off x="7573962" y="2764743"/>
                <a:ext cx="361950"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cxnSp>
          <p:nvCxnSpPr>
            <p:cNvPr id="28" name="直線矢印コネクタ 27">
              <a:extLst>
                <a:ext uri="{FF2B5EF4-FFF2-40B4-BE49-F238E27FC236}">
                  <a16:creationId xmlns:a16="http://schemas.microsoft.com/office/drawing/2014/main" id="{A84A16DD-57C4-4761-A446-249187106E51}"/>
                </a:ext>
              </a:extLst>
            </p:cNvPr>
            <p:cNvCxnSpPr>
              <a:cxnSpLocks/>
            </p:cNvCxnSpPr>
            <p:nvPr/>
          </p:nvCxnSpPr>
          <p:spPr>
            <a:xfrm>
              <a:off x="4880330"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CE867472-33BD-4771-A53A-412FDCEAB859}"/>
                </a:ext>
              </a:extLst>
            </p:cNvPr>
            <p:cNvCxnSpPr>
              <a:cxnSpLocks/>
            </p:cNvCxnSpPr>
            <p:nvPr/>
          </p:nvCxnSpPr>
          <p:spPr>
            <a:xfrm>
              <a:off x="6409305"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2F760955-CE29-4903-BDF0-C0EF1A34CD6F}"/>
                </a:ext>
              </a:extLst>
            </p:cNvPr>
            <p:cNvCxnSpPr>
              <a:cxnSpLocks/>
            </p:cNvCxnSpPr>
            <p:nvPr/>
          </p:nvCxnSpPr>
          <p:spPr>
            <a:xfrm rot="10800000">
              <a:off x="4880330" y="2092738"/>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96E14F16-9B67-48C7-9985-746717E7D2CE}"/>
                </a:ext>
              </a:extLst>
            </p:cNvPr>
            <p:cNvCxnSpPr>
              <a:cxnSpLocks/>
            </p:cNvCxnSpPr>
            <p:nvPr/>
          </p:nvCxnSpPr>
          <p:spPr>
            <a:xfrm rot="10800000">
              <a:off x="6409304" y="2092737"/>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6ADAFCEE-C028-416D-B257-90B41E02042A}"/>
                </a:ext>
              </a:extLst>
            </p:cNvPr>
            <p:cNvSpPr/>
            <p:nvPr/>
          </p:nvSpPr>
          <p:spPr>
            <a:xfrm>
              <a:off x="3739456" y="1741303"/>
              <a:ext cx="4223444" cy="1687697"/>
            </a:xfrm>
            <a:prstGeom prst="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a:extLst>
                <a:ext uri="{FF2B5EF4-FFF2-40B4-BE49-F238E27FC236}">
                  <a16:creationId xmlns:a16="http://schemas.microsoft.com/office/drawing/2014/main" id="{A2A6B62C-1E0E-432C-9BEC-393C34A1C94C}"/>
                </a:ext>
              </a:extLst>
            </p:cNvPr>
            <p:cNvCxnSpPr>
              <a:cxnSpLocks/>
            </p:cNvCxnSpPr>
            <p:nvPr/>
          </p:nvCxnSpPr>
          <p:spPr>
            <a:xfrm rot="10800000">
              <a:off x="8057130" y="2625254"/>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グループ化 43">
            <a:extLst>
              <a:ext uri="{FF2B5EF4-FFF2-40B4-BE49-F238E27FC236}">
                <a16:creationId xmlns:a16="http://schemas.microsoft.com/office/drawing/2014/main" id="{7EEE5686-B5B9-4B20-8993-381AFDACF9AB}"/>
              </a:ext>
            </a:extLst>
          </p:cNvPr>
          <p:cNvGrpSpPr/>
          <p:nvPr/>
        </p:nvGrpSpPr>
        <p:grpSpPr>
          <a:xfrm>
            <a:off x="9790429" y="2096050"/>
            <a:ext cx="1824039" cy="917508"/>
            <a:chOff x="9883732" y="1911384"/>
            <a:chExt cx="1824039" cy="917508"/>
          </a:xfrm>
        </p:grpSpPr>
        <p:grpSp>
          <p:nvGrpSpPr>
            <p:cNvPr id="40" name="グループ化 39">
              <a:extLst>
                <a:ext uri="{FF2B5EF4-FFF2-40B4-BE49-F238E27FC236}">
                  <a16:creationId xmlns:a16="http://schemas.microsoft.com/office/drawing/2014/main" id="{80B432E5-1E61-4A1C-BB38-CE56CD67DAEC}"/>
                </a:ext>
              </a:extLst>
            </p:cNvPr>
            <p:cNvGrpSpPr/>
            <p:nvPr/>
          </p:nvGrpSpPr>
          <p:grpSpPr>
            <a:xfrm>
              <a:off x="10011300" y="1974116"/>
              <a:ext cx="1696471" cy="765354"/>
              <a:chOff x="10124054" y="1537861"/>
              <a:chExt cx="1696471" cy="765354"/>
            </a:xfrm>
          </p:grpSpPr>
          <p:cxnSp>
            <p:nvCxnSpPr>
              <p:cNvPr id="36" name="直線矢印コネクタ 35">
                <a:extLst>
                  <a:ext uri="{FF2B5EF4-FFF2-40B4-BE49-F238E27FC236}">
                    <a16:creationId xmlns:a16="http://schemas.microsoft.com/office/drawing/2014/main" id="{555429FE-F091-46AD-84F7-1B4256D762AB}"/>
                  </a:ext>
                </a:extLst>
              </p:cNvPr>
              <p:cNvCxnSpPr>
                <a:cxnSpLocks/>
              </p:cNvCxnSpPr>
              <p:nvPr/>
            </p:nvCxnSpPr>
            <p:spPr>
              <a:xfrm>
                <a:off x="10124055" y="2118549"/>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5030B8C7-7BED-40F6-B6D5-A7CD124D67A9}"/>
                  </a:ext>
                </a:extLst>
              </p:cNvPr>
              <p:cNvCxnSpPr>
                <a:cxnSpLocks/>
              </p:cNvCxnSpPr>
              <p:nvPr/>
            </p:nvCxnSpPr>
            <p:spPr>
              <a:xfrm rot="10800000">
                <a:off x="10124054" y="1708973"/>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1BB9FF26-C1AD-43FF-B1A3-3D220E4BC3AA}"/>
                  </a:ext>
                </a:extLst>
              </p:cNvPr>
              <p:cNvSpPr txBox="1"/>
              <p:nvPr/>
            </p:nvSpPr>
            <p:spPr>
              <a:xfrm>
                <a:off x="10763250" y="1537861"/>
                <a:ext cx="1057275"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不利</a:t>
                </a:r>
              </a:p>
            </p:txBody>
          </p:sp>
          <p:sp>
            <p:nvSpPr>
              <p:cNvPr id="39" name="テキスト ボックス 38">
                <a:extLst>
                  <a:ext uri="{FF2B5EF4-FFF2-40B4-BE49-F238E27FC236}">
                    <a16:creationId xmlns:a16="http://schemas.microsoft.com/office/drawing/2014/main" id="{127090C9-FA03-47A3-B8E5-5AC843148C0C}"/>
                  </a:ext>
                </a:extLst>
              </p:cNvPr>
              <p:cNvSpPr txBox="1"/>
              <p:nvPr/>
            </p:nvSpPr>
            <p:spPr>
              <a:xfrm>
                <a:off x="10763249" y="1933883"/>
                <a:ext cx="1057275"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有利</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
          <p:nvSpPr>
            <p:cNvPr id="42" name="正方形/長方形 41">
              <a:extLst>
                <a:ext uri="{FF2B5EF4-FFF2-40B4-BE49-F238E27FC236}">
                  <a16:creationId xmlns:a16="http://schemas.microsoft.com/office/drawing/2014/main" id="{974D7591-C374-4FE7-98C6-F63D715B2F46}"/>
                </a:ext>
              </a:extLst>
            </p:cNvPr>
            <p:cNvSpPr/>
            <p:nvPr/>
          </p:nvSpPr>
          <p:spPr>
            <a:xfrm>
              <a:off x="9883732" y="1911384"/>
              <a:ext cx="1533525" cy="917508"/>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 name="正方形/長方形 42">
            <a:extLst>
              <a:ext uri="{FF2B5EF4-FFF2-40B4-BE49-F238E27FC236}">
                <a16:creationId xmlns:a16="http://schemas.microsoft.com/office/drawing/2014/main" id="{A98ECFFF-731C-4C54-95F1-02A8CC15EA71}"/>
              </a:ext>
            </a:extLst>
          </p:cNvPr>
          <p:cNvSpPr/>
          <p:nvPr/>
        </p:nvSpPr>
        <p:spPr>
          <a:xfrm>
            <a:off x="7917836" y="1656164"/>
            <a:ext cx="1140875" cy="16845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77193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テキスト が含まれている画像&#10;&#10;自動的に生成された説明">
            <a:extLst>
              <a:ext uri="{FF2B5EF4-FFF2-40B4-BE49-F238E27FC236}">
                <a16:creationId xmlns:a16="http://schemas.microsoft.com/office/drawing/2014/main" id="{F72D7A55-A732-4D03-A156-3A4E7C065D7A}"/>
              </a:ext>
            </a:extLst>
          </p:cNvPr>
          <p:cNvPicPr>
            <a:picLocks noChangeAspect="1"/>
          </p:cNvPicPr>
          <p:nvPr/>
        </p:nvPicPr>
        <p:blipFill rotWithShape="1">
          <a:blip r:embed="rId2">
            <a:extLst>
              <a:ext uri="{28A0092B-C50C-407E-A947-70E740481C1C}">
                <a14:useLocalDpi xmlns:a14="http://schemas.microsoft.com/office/drawing/2010/main" val="0"/>
              </a:ext>
            </a:extLst>
          </a:blip>
          <a:srcRect t="4493"/>
          <a:stretch/>
        </p:blipFill>
        <p:spPr>
          <a:xfrm>
            <a:off x="352424" y="1143001"/>
            <a:ext cx="7848600" cy="4346410"/>
          </a:xfrm>
          <a:prstGeom prst="rect">
            <a:avLst/>
          </a:prstGeom>
        </p:spPr>
      </p:pic>
      <p:sp>
        <p:nvSpPr>
          <p:cNvPr id="10" name="テキスト ボックス 9">
            <a:extLst>
              <a:ext uri="{FF2B5EF4-FFF2-40B4-BE49-F238E27FC236}">
                <a16:creationId xmlns:a16="http://schemas.microsoft.com/office/drawing/2014/main" id="{D5807289-5F94-4ABF-BB19-A244DE39AAB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ヘルプ：準備画面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1" name="テキスト ボックス 10">
            <a:extLst>
              <a:ext uri="{FF2B5EF4-FFF2-40B4-BE49-F238E27FC236}">
                <a16:creationId xmlns:a16="http://schemas.microsoft.com/office/drawing/2014/main" id="{6D354EB7-7F73-4490-964D-300A57A3D0C5}"/>
              </a:ext>
            </a:extLst>
          </p:cNvPr>
          <p:cNvSpPr txBox="1"/>
          <p:nvPr/>
        </p:nvSpPr>
        <p:spPr>
          <a:xfrm>
            <a:off x="8353425" y="1064753"/>
            <a:ext cx="3009900" cy="64633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この画面では戦闘前に敵を確認などの準備ができます</a:t>
            </a:r>
          </a:p>
        </p:txBody>
      </p:sp>
      <p:sp>
        <p:nvSpPr>
          <p:cNvPr id="12" name="楕円 11">
            <a:extLst>
              <a:ext uri="{FF2B5EF4-FFF2-40B4-BE49-F238E27FC236}">
                <a16:creationId xmlns:a16="http://schemas.microsoft.com/office/drawing/2014/main" id="{27BE146F-8491-400F-AB07-2E26102463F2}"/>
              </a:ext>
            </a:extLst>
          </p:cNvPr>
          <p:cNvSpPr/>
          <p:nvPr/>
        </p:nvSpPr>
        <p:spPr>
          <a:xfrm>
            <a:off x="1247775" y="2295525"/>
            <a:ext cx="1562100" cy="14573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AC13EDC5-A927-451C-A8C6-2F68A75D9DB9}"/>
              </a:ext>
            </a:extLst>
          </p:cNvPr>
          <p:cNvSpPr/>
          <p:nvPr/>
        </p:nvSpPr>
        <p:spPr>
          <a:xfrm>
            <a:off x="3181350" y="1996855"/>
            <a:ext cx="895351" cy="105590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A70D7407-0728-49A8-BDE2-7434759F1455}"/>
              </a:ext>
            </a:extLst>
          </p:cNvPr>
          <p:cNvSpPr/>
          <p:nvPr/>
        </p:nvSpPr>
        <p:spPr>
          <a:xfrm>
            <a:off x="5172075" y="1996855"/>
            <a:ext cx="1562100" cy="14573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BA8A41E3-4961-4217-9C31-D8A81A9809A9}"/>
              </a:ext>
            </a:extLst>
          </p:cNvPr>
          <p:cNvSpPr/>
          <p:nvPr/>
        </p:nvSpPr>
        <p:spPr>
          <a:xfrm>
            <a:off x="6267450" y="4029076"/>
            <a:ext cx="1666876" cy="1581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FBBAA09C-4BEB-47EA-BC7F-480BCC2226F1}"/>
              </a:ext>
            </a:extLst>
          </p:cNvPr>
          <p:cNvSpPr txBox="1"/>
          <p:nvPr/>
        </p:nvSpPr>
        <p:spPr>
          <a:xfrm>
            <a:off x="8201024" y="1886837"/>
            <a:ext cx="3962400" cy="1754326"/>
          </a:xfrm>
          <a:prstGeom prst="rect">
            <a:avLst/>
          </a:prstGeom>
          <a:noFill/>
          <a:ln w="38100">
            <a:solidFill>
              <a:srgbClr val="FF0000"/>
            </a:solidFill>
          </a:ln>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赤枠で囲っているのが敵惑星です。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この中のどれかから</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敵を選び戦うことができ、</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敵惑星にカーソルを合わせると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敵惑星の情報を</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確認することができます。</a:t>
            </a:r>
          </a:p>
        </p:txBody>
      </p:sp>
      <p:sp>
        <p:nvSpPr>
          <p:cNvPr id="17" name="正方形/長方形 16">
            <a:extLst>
              <a:ext uri="{FF2B5EF4-FFF2-40B4-BE49-F238E27FC236}">
                <a16:creationId xmlns:a16="http://schemas.microsoft.com/office/drawing/2014/main" id="{A2CF4C31-1025-4708-B374-7F8887320A14}"/>
              </a:ext>
            </a:extLst>
          </p:cNvPr>
          <p:cNvSpPr/>
          <p:nvPr/>
        </p:nvSpPr>
        <p:spPr>
          <a:xfrm>
            <a:off x="1371600" y="1223523"/>
            <a:ext cx="5657850" cy="56580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594DFF38-A0BF-4052-92A8-115900A7F03B}"/>
              </a:ext>
            </a:extLst>
          </p:cNvPr>
          <p:cNvSpPr txBox="1"/>
          <p:nvPr/>
        </p:nvSpPr>
        <p:spPr>
          <a:xfrm>
            <a:off x="8220073" y="3752850"/>
            <a:ext cx="3962400" cy="1477328"/>
          </a:xfrm>
          <a:prstGeom prst="rect">
            <a:avLst/>
          </a:prstGeom>
          <a:noFill/>
          <a:ln w="38100">
            <a:solidFill>
              <a:srgbClr val="5B9BD5"/>
            </a:solidFill>
          </a:ln>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青</a:t>
            </a:r>
            <a:r>
              <a:rPr kumimoji="1" lang="ja-JP" altLang="en-US" dirty="0">
                <a:latin typeface="チェックポイント．（ピリオド）" panose="02000600000000000000" pitchFamily="50" charset="-128"/>
                <a:ea typeface="チェックポイント．（ピリオド）" panose="02000600000000000000" pitchFamily="50" charset="-128"/>
              </a:rPr>
              <a:t>枠で囲っているのが強大な惑星が来るまでのカウントダウンです。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敵惑星を倒すと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カウントが減っていき０になると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強大な惑星が襲い掛かってきます。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p:txBody>
      </p:sp>
      <p:sp>
        <p:nvSpPr>
          <p:cNvPr id="19" name="正方形/長方形 18">
            <a:extLst>
              <a:ext uri="{FF2B5EF4-FFF2-40B4-BE49-F238E27FC236}">
                <a16:creationId xmlns:a16="http://schemas.microsoft.com/office/drawing/2014/main" id="{41DDEDAD-B76F-42FC-BD36-C4B4086365F3}"/>
              </a:ext>
            </a:extLst>
          </p:cNvPr>
          <p:cNvSpPr/>
          <p:nvPr/>
        </p:nvSpPr>
        <p:spPr>
          <a:xfrm>
            <a:off x="2627332" y="4259044"/>
            <a:ext cx="3449617" cy="123036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B89D4E7D-0660-4D0D-912D-DF225C66A1D6}"/>
              </a:ext>
            </a:extLst>
          </p:cNvPr>
          <p:cNvSpPr/>
          <p:nvPr/>
        </p:nvSpPr>
        <p:spPr>
          <a:xfrm>
            <a:off x="6543675" y="5488914"/>
            <a:ext cx="1114425" cy="2426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4588D88C-0F6C-4A95-9191-7AC444B35B14}"/>
              </a:ext>
            </a:extLst>
          </p:cNvPr>
          <p:cNvSpPr txBox="1"/>
          <p:nvPr/>
        </p:nvSpPr>
        <p:spPr>
          <a:xfrm>
            <a:off x="47624" y="5739290"/>
            <a:ext cx="12096750" cy="1077218"/>
          </a:xfrm>
          <a:prstGeom prst="rect">
            <a:avLst/>
          </a:prstGeom>
          <a:noFill/>
          <a:ln w="38100">
            <a:solidFill>
              <a:srgbClr val="92D050"/>
            </a:solidFill>
          </a:ln>
        </p:spPr>
        <p:txBody>
          <a:bodyPr wrap="square" rtlCol="0">
            <a:spAutoFit/>
          </a:bodyPr>
          <a:lstStyle/>
          <a:p>
            <a:r>
              <a:rPr kumimoji="1" lang="ja-JP" altLang="en-US" sz="1600" dirty="0">
                <a:latin typeface="チェックポイント．（ピリオド）" panose="02000600000000000000" pitchFamily="50" charset="-128"/>
                <a:ea typeface="チェックポイント．（ピリオド）" panose="02000600000000000000" pitchFamily="50" charset="-128"/>
              </a:rPr>
              <a:t>緑枠で囲っているのがスペシャル技を選択する場所です。</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r>
              <a:rPr lang="ja-JP" altLang="en-US" sz="1600" dirty="0">
                <a:latin typeface="チェックポイント．（ピリオド）" panose="02000600000000000000" pitchFamily="50" charset="-128"/>
                <a:ea typeface="チェックポイント．（ピリオド）" panose="02000600000000000000" pitchFamily="50" charset="-128"/>
              </a:rPr>
              <a:t>今所持していないスペシャル技は、黒く塗りつぶされます。</a:t>
            </a:r>
            <a:endParaRPr lang="en-US" altLang="ja-JP" sz="1600" dirty="0">
              <a:latin typeface="チェックポイント．（ピリオド）" panose="02000600000000000000" pitchFamily="50" charset="-128"/>
              <a:ea typeface="チェックポイント．（ピリオド）" panose="02000600000000000000" pitchFamily="50" charset="-128"/>
            </a:endParaRPr>
          </a:p>
          <a:p>
            <a:r>
              <a:rPr kumimoji="1" lang="ja-JP" altLang="en-US" sz="1600" dirty="0">
                <a:latin typeface="チェックポイント．（ピリオド）" panose="02000600000000000000" pitchFamily="50" charset="-128"/>
                <a:ea typeface="チェックポイント．（ピリオド）" panose="02000600000000000000" pitchFamily="50" charset="-128"/>
              </a:rPr>
              <a:t>スペシャル技を装備したい場合は装備したい技のアイコンをクリックしてください。</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r>
              <a:rPr lang="ja-JP" altLang="en-US" sz="1600" dirty="0">
                <a:latin typeface="チェックポイント．（ピリオド）" panose="02000600000000000000" pitchFamily="50" charset="-128"/>
                <a:ea typeface="チェックポイント．（ピリオド）" panose="02000600000000000000" pitchFamily="50" charset="-128"/>
              </a:rPr>
              <a:t>装備を解除したい場合はほかのスペシャル技アイコンをクリックするか装備しているスペシャル技をクリックしてください。</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p:txBody>
      </p:sp>
    </p:spTree>
    <p:extLst>
      <p:ext uri="{BB962C8B-B14F-4D97-AF65-F5344CB8AC3E}">
        <p14:creationId xmlns:p14="http://schemas.microsoft.com/office/powerpoint/2010/main" val="472075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物体 が含まれている画像&#10;&#10;自動的に生成された説明">
            <a:extLst>
              <a:ext uri="{FF2B5EF4-FFF2-40B4-BE49-F238E27FC236}">
                <a16:creationId xmlns:a16="http://schemas.microsoft.com/office/drawing/2014/main" id="{A8B95791-F64F-423D-B8A7-2C86F56DDB1D}"/>
              </a:ext>
            </a:extLst>
          </p:cNvPr>
          <p:cNvPicPr>
            <a:picLocks noChangeAspect="1"/>
          </p:cNvPicPr>
          <p:nvPr/>
        </p:nvPicPr>
        <p:blipFill rotWithShape="1">
          <a:blip r:embed="rId2">
            <a:extLst>
              <a:ext uri="{28A0092B-C50C-407E-A947-70E740481C1C}">
                <a14:useLocalDpi xmlns:a14="http://schemas.microsoft.com/office/drawing/2010/main" val="0"/>
              </a:ext>
            </a:extLst>
          </a:blip>
          <a:srcRect l="5462" t="13624" r="5042" b="3913"/>
          <a:stretch/>
        </p:blipFill>
        <p:spPr>
          <a:xfrm>
            <a:off x="36360" y="1042988"/>
            <a:ext cx="7541238" cy="4029074"/>
          </a:xfrm>
          <a:prstGeom prst="rect">
            <a:avLst/>
          </a:prstGeom>
        </p:spPr>
      </p:pic>
      <p:sp>
        <p:nvSpPr>
          <p:cNvPr id="6" name="テキスト ボックス 5">
            <a:extLst>
              <a:ext uri="{FF2B5EF4-FFF2-40B4-BE49-F238E27FC236}">
                <a16:creationId xmlns:a16="http://schemas.microsoft.com/office/drawing/2014/main" id="{8305E55F-CE22-4A88-A8D4-3E4958510FE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ヘルプ：ミサイル画面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吹き出し: 四角形 6">
            <a:extLst>
              <a:ext uri="{FF2B5EF4-FFF2-40B4-BE49-F238E27FC236}">
                <a16:creationId xmlns:a16="http://schemas.microsoft.com/office/drawing/2014/main" id="{EC8402AE-3480-4CC7-905A-0776A28352DA}"/>
              </a:ext>
            </a:extLst>
          </p:cNvPr>
          <p:cNvSpPr/>
          <p:nvPr/>
        </p:nvSpPr>
        <p:spPr>
          <a:xfrm>
            <a:off x="7788888" y="1666875"/>
            <a:ext cx="4206569" cy="1143000"/>
          </a:xfrm>
          <a:prstGeom prst="wedgeRectCallout">
            <a:avLst>
              <a:gd name="adj1" fmla="val -48099"/>
              <a:gd name="adj2" fmla="val -6666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ここは今配置されている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研究員の人数が表示されています。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8" name="吹き出し: 四角形 7">
            <a:extLst>
              <a:ext uri="{FF2B5EF4-FFF2-40B4-BE49-F238E27FC236}">
                <a16:creationId xmlns:a16="http://schemas.microsoft.com/office/drawing/2014/main" id="{12F0A826-4C99-48A7-B36D-03DBE2118E07}"/>
              </a:ext>
            </a:extLst>
          </p:cNvPr>
          <p:cNvSpPr/>
          <p:nvPr/>
        </p:nvSpPr>
        <p:spPr>
          <a:xfrm>
            <a:off x="7577598" y="3057525"/>
            <a:ext cx="4629150" cy="1143000"/>
          </a:xfrm>
          <a:prstGeom prst="wedgeRectCallout">
            <a:avLst>
              <a:gd name="adj1" fmla="val -48617"/>
              <a:gd name="adj2" fmla="val -6416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ここは現在のミサイルの</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リキャストタイムが表示されています。</a:t>
            </a:r>
          </a:p>
        </p:txBody>
      </p:sp>
      <p:sp>
        <p:nvSpPr>
          <p:cNvPr id="9" name="吹き出し: 四角形 8">
            <a:extLst>
              <a:ext uri="{FF2B5EF4-FFF2-40B4-BE49-F238E27FC236}">
                <a16:creationId xmlns:a16="http://schemas.microsoft.com/office/drawing/2014/main" id="{B25F11CC-0810-44FB-85E5-6AFA2E713B6D}"/>
              </a:ext>
            </a:extLst>
          </p:cNvPr>
          <p:cNvSpPr/>
          <p:nvPr/>
        </p:nvSpPr>
        <p:spPr>
          <a:xfrm>
            <a:off x="1805447" y="5319712"/>
            <a:ext cx="5772151" cy="1143000"/>
          </a:xfrm>
          <a:prstGeom prst="wedgeRectCallout">
            <a:avLst>
              <a:gd name="adj1" fmla="val -13615"/>
              <a:gd name="adj2" fmla="val -7416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ここは次のレベルアップ条件と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レベルアップした際の</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リキャストタイムが表示されています。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Tree>
    <p:extLst>
      <p:ext uri="{BB962C8B-B14F-4D97-AF65-F5344CB8AC3E}">
        <p14:creationId xmlns:p14="http://schemas.microsoft.com/office/powerpoint/2010/main" val="2766439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D5807289-5F94-4ABF-BB19-A244DE39AAB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三竦み</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p:cNvSpPr txBox="1"/>
          <p:nvPr/>
        </p:nvSpPr>
        <p:spPr>
          <a:xfrm>
            <a:off x="305471" y="1405933"/>
            <a:ext cx="2605345" cy="461665"/>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三竦みについて</a:t>
            </a:r>
          </a:p>
        </p:txBody>
      </p:sp>
      <p:sp>
        <p:nvSpPr>
          <p:cNvPr id="8" name="テキスト ボックス 7"/>
          <p:cNvSpPr txBox="1"/>
          <p:nvPr/>
        </p:nvSpPr>
        <p:spPr>
          <a:xfrm>
            <a:off x="139798" y="4091245"/>
            <a:ext cx="8751554" cy="313932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ポッドやミサイルには属性があり</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属性によって有利不利があります。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kumimoji="1" lang="ja-JP" altLang="en-US" dirty="0">
                <a:latin typeface="チェックポイント．（ピリオド）" panose="02000600000000000000" pitchFamily="50" charset="-128"/>
                <a:ea typeface="チェックポイント．（ピリオド）" panose="02000600000000000000" pitchFamily="50" charset="-128"/>
              </a:rPr>
              <a:t>は</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latin typeface="チェックポイント．（ピリオド）" panose="02000600000000000000" pitchFamily="50" charset="-128"/>
                <a:ea typeface="チェックポイント．（ピリオド）" panose="02000600000000000000" pitchFamily="50" charset="-128"/>
              </a:rPr>
              <a:t>に強く</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latin typeface="チェックポイント．（ピリオド）" panose="02000600000000000000" pitchFamily="50" charset="-128"/>
                <a:ea typeface="チェックポイント．（ピリオド）" panose="02000600000000000000" pitchFamily="50" charset="-128"/>
              </a:rPr>
              <a:t>は</a:t>
            </a:r>
            <a:r>
              <a:rPr kumimoji="1"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kumimoji="1" lang="ja-JP" altLang="en-US" dirty="0">
                <a:latin typeface="チェックポイント．（ピリオド）" panose="02000600000000000000" pitchFamily="50" charset="-128"/>
                <a:ea typeface="チェックポイント．（ピリオド）" panose="02000600000000000000" pitchFamily="50" charset="-128"/>
              </a:rPr>
              <a:t>に強い、</a:t>
            </a:r>
            <a:r>
              <a:rPr lang="ja-JP" altLang="en-US" dirty="0">
                <a:latin typeface="チェックポイント．（ピリオド）" panose="02000600000000000000" pitchFamily="50" charset="-128"/>
                <a:ea typeface="チェックポイント．（ピリオド）" panose="02000600000000000000" pitchFamily="50" charset="-128"/>
              </a:rPr>
              <a:t>そして</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lang="ja-JP" altLang="en-US" dirty="0">
                <a:latin typeface="チェックポイント．（ピリオド）" panose="02000600000000000000" pitchFamily="50" charset="-128"/>
                <a:ea typeface="チェックポイント．（ピリオド）" panose="02000600000000000000" pitchFamily="50" charset="-128"/>
              </a:rPr>
              <a:t>は</a:t>
            </a:r>
            <a:r>
              <a:rPr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lang="ja-JP" altLang="en-US" dirty="0">
                <a:latin typeface="チェックポイント．（ピリオド）" panose="02000600000000000000" pitchFamily="50" charset="-128"/>
                <a:ea typeface="チェックポイント．（ピリオド）" panose="02000600000000000000" pitchFamily="50" charset="-128"/>
              </a:rPr>
              <a:t>に強い関係になっています。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白は属性を持つポッドに対して有利をとれますがミサイルに対して弱いです。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ミサイルは</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kumimoji="1"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kumimoji="1" lang="ja-JP" altLang="en-US" dirty="0">
                <a:latin typeface="チェックポイント．（ピリオド）" panose="02000600000000000000" pitchFamily="50" charset="-128"/>
                <a:ea typeface="チェックポイント．（ピリオド）" panose="02000600000000000000" pitchFamily="50" charset="-128"/>
              </a:rPr>
              <a:t>のポッドに対して少ししかダメージを与えることができませんが白ポッドに対して大ダメージを与えることができます。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p:txBody>
      </p:sp>
      <p:grpSp>
        <p:nvGrpSpPr>
          <p:cNvPr id="54" name="グループ化 53"/>
          <p:cNvGrpSpPr/>
          <p:nvPr/>
        </p:nvGrpSpPr>
        <p:grpSpPr>
          <a:xfrm>
            <a:off x="3651719" y="1405933"/>
            <a:ext cx="8091163" cy="3126334"/>
            <a:chOff x="3856997" y="1973986"/>
            <a:chExt cx="8505616" cy="3895582"/>
          </a:xfrm>
        </p:grpSpPr>
        <p:grpSp>
          <p:nvGrpSpPr>
            <p:cNvPr id="36" name="グループ化 35"/>
            <p:cNvGrpSpPr/>
            <p:nvPr/>
          </p:nvGrpSpPr>
          <p:grpSpPr>
            <a:xfrm>
              <a:off x="3856997" y="1973986"/>
              <a:ext cx="8505616" cy="1706674"/>
              <a:chOff x="3963875" y="3884859"/>
              <a:chExt cx="8505616" cy="1706674"/>
            </a:xfrm>
          </p:grpSpPr>
          <p:grpSp>
            <p:nvGrpSpPr>
              <p:cNvPr id="9" name="グループ化 8">
                <a:extLst>
                  <a:ext uri="{FF2B5EF4-FFF2-40B4-BE49-F238E27FC236}">
                    <a16:creationId xmlns:a16="http://schemas.microsoft.com/office/drawing/2014/main" id="{C42471E9-CEF7-4DD0-B2B9-A37027252951}"/>
                  </a:ext>
                </a:extLst>
              </p:cNvPr>
              <p:cNvGrpSpPr/>
              <p:nvPr/>
            </p:nvGrpSpPr>
            <p:grpSpPr>
              <a:xfrm>
                <a:off x="3963875" y="3884859"/>
                <a:ext cx="5949859" cy="1706674"/>
                <a:chOff x="3739456" y="1722326"/>
                <a:chExt cx="5949859" cy="1706674"/>
              </a:xfrm>
            </p:grpSpPr>
            <p:grpSp>
              <p:nvGrpSpPr>
                <p:cNvPr id="10" name="グループ化 9">
                  <a:extLst>
                    <a:ext uri="{FF2B5EF4-FFF2-40B4-BE49-F238E27FC236}">
                      <a16:creationId xmlns:a16="http://schemas.microsoft.com/office/drawing/2014/main" id="{7D6E456E-2E26-4492-9279-169842641548}"/>
                    </a:ext>
                  </a:extLst>
                </p:cNvPr>
                <p:cNvGrpSpPr/>
                <p:nvPr/>
              </p:nvGrpSpPr>
              <p:grpSpPr>
                <a:xfrm>
                  <a:off x="3739456" y="1722326"/>
                  <a:ext cx="1140874" cy="1520830"/>
                  <a:chOff x="3651813" y="1678331"/>
                  <a:chExt cx="1140874" cy="1520830"/>
                </a:xfrm>
              </p:grpSpPr>
              <p:pic>
                <p:nvPicPr>
                  <p:cNvPr id="26" name="図 25" descr="物体 が含まれている画像&#10;&#10;自動的に生成された説明">
                    <a:extLst>
                      <a:ext uri="{FF2B5EF4-FFF2-40B4-BE49-F238E27FC236}">
                        <a16:creationId xmlns:a16="http://schemas.microsoft.com/office/drawing/2014/main" id="{9E2F2156-5A3C-4670-A7BB-42FF8EF7E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27" name="テキスト ボックス 26">
                    <a:extLst>
                      <a:ext uri="{FF2B5EF4-FFF2-40B4-BE49-F238E27FC236}">
                        <a16:creationId xmlns:a16="http://schemas.microsoft.com/office/drawing/2014/main" id="{85DB17C7-0CA8-4460-8B6A-1BBCF3C5CA75}"/>
                      </a:ext>
                    </a:extLst>
                  </p:cNvPr>
                  <p:cNvSpPr txBox="1"/>
                  <p:nvPr/>
                </p:nvSpPr>
                <p:spPr>
                  <a:xfrm>
                    <a:off x="3945705" y="2829829"/>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11" name="グループ化 10">
                  <a:extLst>
                    <a:ext uri="{FF2B5EF4-FFF2-40B4-BE49-F238E27FC236}">
                      <a16:creationId xmlns:a16="http://schemas.microsoft.com/office/drawing/2014/main" id="{8FA97864-B0AC-4C37-AB57-3F511EE9B20A}"/>
                    </a:ext>
                  </a:extLst>
                </p:cNvPr>
                <p:cNvGrpSpPr/>
                <p:nvPr/>
              </p:nvGrpSpPr>
              <p:grpSpPr>
                <a:xfrm>
                  <a:off x="5268431" y="1722326"/>
                  <a:ext cx="1140874" cy="1520743"/>
                  <a:chOff x="4889474" y="1678418"/>
                  <a:chExt cx="1140874" cy="1520743"/>
                </a:xfrm>
              </p:grpSpPr>
              <p:pic>
                <p:nvPicPr>
                  <p:cNvPr id="24" name="図 23" descr="物体 が含まれている画像&#10;&#10;自動的に生成された説明">
                    <a:extLst>
                      <a:ext uri="{FF2B5EF4-FFF2-40B4-BE49-F238E27FC236}">
                        <a16:creationId xmlns:a16="http://schemas.microsoft.com/office/drawing/2014/main" id="{539F0BC8-41E3-4ADD-9459-BE0E2D7ABA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25" name="テキスト ボックス 24">
                    <a:extLst>
                      <a:ext uri="{FF2B5EF4-FFF2-40B4-BE49-F238E27FC236}">
                        <a16:creationId xmlns:a16="http://schemas.microsoft.com/office/drawing/2014/main" id="{9D08D78F-597A-41C6-9E61-E721135C20D1}"/>
                      </a:ext>
                    </a:extLst>
                  </p:cNvPr>
                  <p:cNvSpPr txBox="1"/>
                  <p:nvPr/>
                </p:nvSpPr>
                <p:spPr>
                  <a:xfrm>
                    <a:off x="5178014" y="2829829"/>
                    <a:ext cx="361951"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12" name="グループ化 11">
                  <a:extLst>
                    <a:ext uri="{FF2B5EF4-FFF2-40B4-BE49-F238E27FC236}">
                      <a16:creationId xmlns:a16="http://schemas.microsoft.com/office/drawing/2014/main" id="{8F6624A7-F895-493A-8055-873B48C8C19C}"/>
                    </a:ext>
                  </a:extLst>
                </p:cNvPr>
                <p:cNvGrpSpPr/>
                <p:nvPr/>
              </p:nvGrpSpPr>
              <p:grpSpPr>
                <a:xfrm>
                  <a:off x="6746394" y="1722326"/>
                  <a:ext cx="1140875" cy="1493097"/>
                  <a:chOff x="6122245" y="1669741"/>
                  <a:chExt cx="1140875" cy="1493097"/>
                </a:xfrm>
              </p:grpSpPr>
              <p:pic>
                <p:nvPicPr>
                  <p:cNvPr id="22" name="図 21" descr="物体, 腕時計 が含まれている画像&#10;&#10;自動的に生成された説明">
                    <a:extLst>
                      <a:ext uri="{FF2B5EF4-FFF2-40B4-BE49-F238E27FC236}">
                        <a16:creationId xmlns:a16="http://schemas.microsoft.com/office/drawing/2014/main" id="{53299244-26D0-4173-ACC6-BD241C7688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23" name="テキスト ボックス 22">
                    <a:extLst>
                      <a:ext uri="{FF2B5EF4-FFF2-40B4-BE49-F238E27FC236}">
                        <a16:creationId xmlns:a16="http://schemas.microsoft.com/office/drawing/2014/main" id="{BF9D5B9B-9876-443A-BE29-B4828D0A5D74}"/>
                      </a:ext>
                    </a:extLst>
                  </p:cNvPr>
                  <p:cNvSpPr txBox="1"/>
                  <p:nvPr/>
                </p:nvSpPr>
                <p:spPr>
                  <a:xfrm>
                    <a:off x="6485460" y="2793506"/>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13" name="グループ化 12">
                  <a:extLst>
                    <a:ext uri="{FF2B5EF4-FFF2-40B4-BE49-F238E27FC236}">
                      <a16:creationId xmlns:a16="http://schemas.microsoft.com/office/drawing/2014/main" id="{D317981A-38A9-4594-9159-8C77F7F6D8B4}"/>
                    </a:ext>
                  </a:extLst>
                </p:cNvPr>
                <p:cNvGrpSpPr/>
                <p:nvPr/>
              </p:nvGrpSpPr>
              <p:grpSpPr>
                <a:xfrm>
                  <a:off x="8548440" y="1741303"/>
                  <a:ext cx="1140875" cy="1455744"/>
                  <a:chOff x="7236873" y="1678331"/>
                  <a:chExt cx="1140875" cy="1455744"/>
                </a:xfrm>
              </p:grpSpPr>
              <p:pic>
                <p:nvPicPr>
                  <p:cNvPr id="20" name="図 19" descr="物体 が含まれている画像&#10;&#10;自動的に生成された説明">
                    <a:extLst>
                      <a:ext uri="{FF2B5EF4-FFF2-40B4-BE49-F238E27FC236}">
                        <a16:creationId xmlns:a16="http://schemas.microsoft.com/office/drawing/2014/main" id="{93CD3867-4A7C-4138-9F28-8B9071FCE1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21" name="テキスト ボックス 20">
                    <a:extLst>
                      <a:ext uri="{FF2B5EF4-FFF2-40B4-BE49-F238E27FC236}">
                        <a16:creationId xmlns:a16="http://schemas.microsoft.com/office/drawing/2014/main" id="{C3C71671-55D6-4E40-BC27-288FCF91D2BB}"/>
                      </a:ext>
                    </a:extLst>
                  </p:cNvPr>
                  <p:cNvSpPr txBox="1"/>
                  <p:nvPr/>
                </p:nvSpPr>
                <p:spPr>
                  <a:xfrm>
                    <a:off x="7573962" y="2764743"/>
                    <a:ext cx="361950"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cxnSp>
              <p:nvCxnSpPr>
                <p:cNvPr id="14" name="直線矢印コネクタ 13">
                  <a:extLst>
                    <a:ext uri="{FF2B5EF4-FFF2-40B4-BE49-F238E27FC236}">
                      <a16:creationId xmlns:a16="http://schemas.microsoft.com/office/drawing/2014/main" id="{A84A16DD-57C4-4761-A446-249187106E51}"/>
                    </a:ext>
                  </a:extLst>
                </p:cNvPr>
                <p:cNvCxnSpPr>
                  <a:cxnSpLocks/>
                </p:cNvCxnSpPr>
                <p:nvPr/>
              </p:nvCxnSpPr>
              <p:spPr>
                <a:xfrm>
                  <a:off x="4880330"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CE867472-33BD-4771-A53A-412FDCEAB859}"/>
                    </a:ext>
                  </a:extLst>
                </p:cNvPr>
                <p:cNvCxnSpPr>
                  <a:cxnSpLocks/>
                </p:cNvCxnSpPr>
                <p:nvPr/>
              </p:nvCxnSpPr>
              <p:spPr>
                <a:xfrm>
                  <a:off x="6409305"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2F760955-CE29-4903-BDF0-C0EF1A34CD6F}"/>
                    </a:ext>
                  </a:extLst>
                </p:cNvPr>
                <p:cNvCxnSpPr>
                  <a:cxnSpLocks/>
                </p:cNvCxnSpPr>
                <p:nvPr/>
              </p:nvCxnSpPr>
              <p:spPr>
                <a:xfrm rot="10800000">
                  <a:off x="4880330" y="2092738"/>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96E14F16-9B67-48C7-9985-746717E7D2CE}"/>
                    </a:ext>
                  </a:extLst>
                </p:cNvPr>
                <p:cNvCxnSpPr>
                  <a:cxnSpLocks/>
                </p:cNvCxnSpPr>
                <p:nvPr/>
              </p:nvCxnSpPr>
              <p:spPr>
                <a:xfrm rot="10800000">
                  <a:off x="6409304" y="2092737"/>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6ADAFCEE-C028-416D-B257-90B41E02042A}"/>
                    </a:ext>
                  </a:extLst>
                </p:cNvPr>
                <p:cNvSpPr/>
                <p:nvPr/>
              </p:nvSpPr>
              <p:spPr>
                <a:xfrm>
                  <a:off x="3739456" y="1741303"/>
                  <a:ext cx="4223444" cy="1687697"/>
                </a:xfrm>
                <a:prstGeom prst="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A2A6B62C-1E0E-432C-9BEC-393C34A1C94C}"/>
                    </a:ext>
                  </a:extLst>
                </p:cNvPr>
                <p:cNvCxnSpPr>
                  <a:cxnSpLocks/>
                </p:cNvCxnSpPr>
                <p:nvPr/>
              </p:nvCxnSpPr>
              <p:spPr>
                <a:xfrm rot="10800000">
                  <a:off x="8057130" y="2625254"/>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グループ化 27">
                <a:extLst>
                  <a:ext uri="{FF2B5EF4-FFF2-40B4-BE49-F238E27FC236}">
                    <a16:creationId xmlns:a16="http://schemas.microsoft.com/office/drawing/2014/main" id="{7EEE5686-B5B9-4B20-8993-381AFDACF9AB}"/>
                  </a:ext>
                </a:extLst>
              </p:cNvPr>
              <p:cNvGrpSpPr/>
              <p:nvPr/>
            </p:nvGrpSpPr>
            <p:grpSpPr>
              <a:xfrm>
                <a:off x="10645452" y="4346838"/>
                <a:ext cx="1824039" cy="917508"/>
                <a:chOff x="9883732" y="1911384"/>
                <a:chExt cx="1824039" cy="917508"/>
              </a:xfrm>
            </p:grpSpPr>
            <p:grpSp>
              <p:nvGrpSpPr>
                <p:cNvPr id="29" name="グループ化 28">
                  <a:extLst>
                    <a:ext uri="{FF2B5EF4-FFF2-40B4-BE49-F238E27FC236}">
                      <a16:creationId xmlns:a16="http://schemas.microsoft.com/office/drawing/2014/main" id="{80B432E5-1E61-4A1C-BB38-CE56CD67DAEC}"/>
                    </a:ext>
                  </a:extLst>
                </p:cNvPr>
                <p:cNvGrpSpPr/>
                <p:nvPr/>
              </p:nvGrpSpPr>
              <p:grpSpPr>
                <a:xfrm>
                  <a:off x="10011300" y="1974116"/>
                  <a:ext cx="1696471" cy="765354"/>
                  <a:chOff x="10124054" y="1537861"/>
                  <a:chExt cx="1696471" cy="765354"/>
                </a:xfrm>
              </p:grpSpPr>
              <p:cxnSp>
                <p:nvCxnSpPr>
                  <p:cNvPr id="31" name="直線矢印コネクタ 30">
                    <a:extLst>
                      <a:ext uri="{FF2B5EF4-FFF2-40B4-BE49-F238E27FC236}">
                        <a16:creationId xmlns:a16="http://schemas.microsoft.com/office/drawing/2014/main" id="{555429FE-F091-46AD-84F7-1B4256D762AB}"/>
                      </a:ext>
                    </a:extLst>
                  </p:cNvPr>
                  <p:cNvCxnSpPr>
                    <a:cxnSpLocks/>
                  </p:cNvCxnSpPr>
                  <p:nvPr/>
                </p:nvCxnSpPr>
                <p:spPr>
                  <a:xfrm>
                    <a:off x="10124055" y="2118549"/>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5030B8C7-7BED-40F6-B6D5-A7CD124D67A9}"/>
                      </a:ext>
                    </a:extLst>
                  </p:cNvPr>
                  <p:cNvCxnSpPr>
                    <a:cxnSpLocks/>
                  </p:cNvCxnSpPr>
                  <p:nvPr/>
                </p:nvCxnSpPr>
                <p:spPr>
                  <a:xfrm rot="10800000">
                    <a:off x="10124054" y="1708973"/>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1BB9FF26-C1AD-43FF-B1A3-3D220E4BC3AA}"/>
                      </a:ext>
                    </a:extLst>
                  </p:cNvPr>
                  <p:cNvSpPr txBox="1"/>
                  <p:nvPr/>
                </p:nvSpPr>
                <p:spPr>
                  <a:xfrm>
                    <a:off x="10763250" y="1537861"/>
                    <a:ext cx="1057275"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不利</a:t>
                    </a:r>
                  </a:p>
                </p:txBody>
              </p:sp>
              <p:sp>
                <p:nvSpPr>
                  <p:cNvPr id="34" name="テキスト ボックス 33">
                    <a:extLst>
                      <a:ext uri="{FF2B5EF4-FFF2-40B4-BE49-F238E27FC236}">
                        <a16:creationId xmlns:a16="http://schemas.microsoft.com/office/drawing/2014/main" id="{127090C9-FA03-47A3-B8E5-5AC843148C0C}"/>
                      </a:ext>
                    </a:extLst>
                  </p:cNvPr>
                  <p:cNvSpPr txBox="1"/>
                  <p:nvPr/>
                </p:nvSpPr>
                <p:spPr>
                  <a:xfrm>
                    <a:off x="10763249" y="1933883"/>
                    <a:ext cx="1057275"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有利</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
              <p:nvSpPr>
                <p:cNvPr id="30" name="正方形/長方形 29">
                  <a:extLst>
                    <a:ext uri="{FF2B5EF4-FFF2-40B4-BE49-F238E27FC236}">
                      <a16:creationId xmlns:a16="http://schemas.microsoft.com/office/drawing/2014/main" id="{974D7591-C374-4FE7-98C6-F63D715B2F46}"/>
                    </a:ext>
                  </a:extLst>
                </p:cNvPr>
                <p:cNvSpPr/>
                <p:nvPr/>
              </p:nvSpPr>
              <p:spPr>
                <a:xfrm>
                  <a:off x="9883732" y="1911384"/>
                  <a:ext cx="1533525" cy="917508"/>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5" name="正方形/長方形 34">
                <a:extLst>
                  <a:ext uri="{FF2B5EF4-FFF2-40B4-BE49-F238E27FC236}">
                    <a16:creationId xmlns:a16="http://schemas.microsoft.com/office/drawing/2014/main" id="{A98ECFFF-731C-4C54-95F1-02A8CC15EA71}"/>
                  </a:ext>
                </a:extLst>
              </p:cNvPr>
              <p:cNvSpPr/>
              <p:nvPr/>
            </p:nvSpPr>
            <p:spPr>
              <a:xfrm>
                <a:off x="8772859" y="3906952"/>
                <a:ext cx="1140875" cy="16845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9" name="グループ化 38"/>
            <p:cNvGrpSpPr/>
            <p:nvPr/>
          </p:nvGrpSpPr>
          <p:grpSpPr>
            <a:xfrm>
              <a:off x="6467236" y="4393106"/>
              <a:ext cx="2410691" cy="1476462"/>
              <a:chOff x="6562471" y="4111957"/>
              <a:chExt cx="2410691" cy="1476462"/>
            </a:xfrm>
          </p:grpSpPr>
          <p:pic>
            <p:nvPicPr>
              <p:cNvPr id="37" name="図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867647">
                <a:off x="7062260" y="4111957"/>
                <a:ext cx="1476462" cy="1476462"/>
              </a:xfrm>
              <a:prstGeom prst="rect">
                <a:avLst/>
              </a:prstGeom>
            </p:spPr>
          </p:pic>
          <p:sp>
            <p:nvSpPr>
              <p:cNvPr id="38" name="正方形/長方形 37"/>
              <p:cNvSpPr/>
              <p:nvPr/>
            </p:nvSpPr>
            <p:spPr>
              <a:xfrm>
                <a:off x="6562471" y="4305732"/>
                <a:ext cx="2410691" cy="108891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3" name="直線矢印コネクタ 42">
              <a:extLst>
                <a:ext uri="{FF2B5EF4-FFF2-40B4-BE49-F238E27FC236}">
                  <a16:creationId xmlns:a16="http://schemas.microsoft.com/office/drawing/2014/main" id="{A2A6B62C-1E0E-432C-9BEC-393C34A1C94C}"/>
                </a:ext>
              </a:extLst>
            </p:cNvPr>
            <p:cNvCxnSpPr>
              <a:cxnSpLocks/>
            </p:cNvCxnSpPr>
            <p:nvPr/>
          </p:nvCxnSpPr>
          <p:spPr>
            <a:xfrm rot="-1800000">
              <a:off x="7955932" y="4098472"/>
              <a:ext cx="1280486"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A2A6B62C-1E0E-432C-9BEC-393C34A1C94C}"/>
                </a:ext>
              </a:extLst>
            </p:cNvPr>
            <p:cNvCxnSpPr>
              <a:cxnSpLocks/>
            </p:cNvCxnSpPr>
            <p:nvPr/>
          </p:nvCxnSpPr>
          <p:spPr>
            <a:xfrm rot="1800000">
              <a:off x="6108744" y="4100220"/>
              <a:ext cx="1280486"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3271590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956</TotalTime>
  <Words>1031</Words>
  <Application>Microsoft Office PowerPoint</Application>
  <PresentationFormat>ワイド画面</PresentationFormat>
  <Paragraphs>147</Paragraphs>
  <Slides>12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チェックポイント．（ピリオド）</vt:lpstr>
      <vt:lpstr>游ゴシック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GA2B</dc:creator>
  <cp:lastModifiedBy>脇田 正樹</cp:lastModifiedBy>
  <cp:revision>63</cp:revision>
  <dcterms:created xsi:type="dcterms:W3CDTF">2019-05-24T01:32:43Z</dcterms:created>
  <dcterms:modified xsi:type="dcterms:W3CDTF">2019-07-23T16:12:39Z</dcterms:modified>
</cp:coreProperties>
</file>