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7" r:id="rId2"/>
    <p:sldId id="258" r:id="rId3"/>
    <p:sldId id="259" r:id="rId4"/>
    <p:sldId id="260" r:id="rId5"/>
    <p:sldId id="261" r:id="rId6"/>
    <p:sldId id="262" r:id="rId7"/>
    <p:sldId id="263" r:id="rId8"/>
    <p:sldId id="264" r:id="rId9"/>
    <p:sldId id="265" r:id="rId10"/>
    <p:sldId id="266" r:id="rId11"/>
    <p:sldId id="267" r:id="rId12"/>
    <p:sldId id="273" r:id="rId13"/>
    <p:sldId id="269" r:id="rId14"/>
    <p:sldId id="270" r:id="rId15"/>
    <p:sldId id="271" r:id="rId16"/>
    <p:sldId id="272" r:id="rId17"/>
    <p:sldId id="274" r:id="rId18"/>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B9B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719" autoAdjust="0"/>
    <p:restoredTop sz="94660"/>
  </p:normalViewPr>
  <p:slideViewPr>
    <p:cSldViewPr snapToGrid="0">
      <p:cViewPr>
        <p:scale>
          <a:sx n="50" d="100"/>
          <a:sy n="50" d="100"/>
        </p:scale>
        <p:origin x="1212" y="12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517757-E664-4BB3-B78C-0CBDD076F206}" type="datetimeFigureOut">
              <a:rPr kumimoji="1" lang="ja-JP" altLang="en-US" smtClean="0"/>
              <a:t>2019/9/6</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725F18-E9C8-4CF5-AEFE-8868BD40D51E}" type="slidenum">
              <a:rPr kumimoji="1" lang="ja-JP" altLang="en-US" smtClean="0"/>
              <a:t>‹#›</a:t>
            </a:fld>
            <a:endParaRPr kumimoji="1" lang="ja-JP" altLang="en-US"/>
          </a:p>
        </p:txBody>
      </p:sp>
    </p:spTree>
    <p:extLst>
      <p:ext uri="{BB962C8B-B14F-4D97-AF65-F5344CB8AC3E}">
        <p14:creationId xmlns:p14="http://schemas.microsoft.com/office/powerpoint/2010/main" val="276976269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2725F18-E9C8-4CF5-AEFE-8868BD40D51E}" type="slidenum">
              <a:rPr kumimoji="1" lang="ja-JP" altLang="en-US" smtClean="0"/>
              <a:t>9</a:t>
            </a:fld>
            <a:endParaRPr kumimoji="1" lang="ja-JP" altLang="en-US"/>
          </a:p>
        </p:txBody>
      </p:sp>
    </p:spTree>
    <p:extLst>
      <p:ext uri="{BB962C8B-B14F-4D97-AF65-F5344CB8AC3E}">
        <p14:creationId xmlns:p14="http://schemas.microsoft.com/office/powerpoint/2010/main" val="35428894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2725F18-E9C8-4CF5-AEFE-8868BD40D51E}" type="slidenum">
              <a:rPr kumimoji="1" lang="ja-JP" altLang="en-US" smtClean="0"/>
              <a:t>12</a:t>
            </a:fld>
            <a:endParaRPr kumimoji="1" lang="ja-JP" altLang="en-US"/>
          </a:p>
        </p:txBody>
      </p:sp>
    </p:spTree>
    <p:extLst>
      <p:ext uri="{BB962C8B-B14F-4D97-AF65-F5344CB8AC3E}">
        <p14:creationId xmlns:p14="http://schemas.microsoft.com/office/powerpoint/2010/main" val="42006904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8F2BA968-46FA-4915-82D5-53748CAAB103}" type="datetimeFigureOut">
              <a:rPr kumimoji="1" lang="ja-JP" altLang="en-US" smtClean="0"/>
              <a:t>2019/9/6</a:t>
            </a:fld>
            <a:endParaRPr kumimoji="1" lang="ja-JP" altLang="en-US" dirty="0"/>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0678D9D2-98F0-4C10-800B-1E4320A00E20}" type="slidenum">
              <a:rPr kumimoji="1" lang="ja-JP" altLang="en-US" smtClean="0"/>
              <a:t>‹#›</a:t>
            </a:fld>
            <a:endParaRPr kumimoji="1" lang="ja-JP" altLang="en-US" dirty="0"/>
          </a:p>
        </p:txBody>
      </p:sp>
    </p:spTree>
    <p:extLst>
      <p:ext uri="{BB962C8B-B14F-4D97-AF65-F5344CB8AC3E}">
        <p14:creationId xmlns:p14="http://schemas.microsoft.com/office/powerpoint/2010/main" val="38166079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8F2BA968-46FA-4915-82D5-53748CAAB103}" type="datetimeFigureOut">
              <a:rPr kumimoji="1" lang="ja-JP" altLang="en-US" smtClean="0"/>
              <a:t>2019/9/6</a:t>
            </a:fld>
            <a:endParaRPr kumimoji="1" lang="ja-JP" altLang="en-US" dirty="0"/>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0678D9D2-98F0-4C10-800B-1E4320A00E20}" type="slidenum">
              <a:rPr kumimoji="1" lang="ja-JP" altLang="en-US" smtClean="0"/>
              <a:t>‹#›</a:t>
            </a:fld>
            <a:endParaRPr kumimoji="1" lang="ja-JP" altLang="en-US" dirty="0"/>
          </a:p>
        </p:txBody>
      </p:sp>
    </p:spTree>
    <p:extLst>
      <p:ext uri="{BB962C8B-B14F-4D97-AF65-F5344CB8AC3E}">
        <p14:creationId xmlns:p14="http://schemas.microsoft.com/office/powerpoint/2010/main" val="23768183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8F2BA968-46FA-4915-82D5-53748CAAB103}" type="datetimeFigureOut">
              <a:rPr kumimoji="1" lang="ja-JP" altLang="en-US" smtClean="0"/>
              <a:t>2019/9/6</a:t>
            </a:fld>
            <a:endParaRPr kumimoji="1" lang="ja-JP" altLang="en-US" dirty="0"/>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0678D9D2-98F0-4C10-800B-1E4320A00E20}" type="slidenum">
              <a:rPr kumimoji="1" lang="ja-JP" altLang="en-US" smtClean="0"/>
              <a:t>‹#›</a:t>
            </a:fld>
            <a:endParaRPr kumimoji="1" lang="ja-JP" altLang="en-US" dirty="0"/>
          </a:p>
        </p:txBody>
      </p:sp>
    </p:spTree>
    <p:extLst>
      <p:ext uri="{BB962C8B-B14F-4D97-AF65-F5344CB8AC3E}">
        <p14:creationId xmlns:p14="http://schemas.microsoft.com/office/powerpoint/2010/main" val="927577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8F2BA968-46FA-4915-82D5-53748CAAB103}" type="datetimeFigureOut">
              <a:rPr kumimoji="1" lang="ja-JP" altLang="en-US" smtClean="0"/>
              <a:t>2019/9/6</a:t>
            </a:fld>
            <a:endParaRPr kumimoji="1" lang="ja-JP" altLang="en-US" dirty="0"/>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0678D9D2-98F0-4C10-800B-1E4320A00E20}" type="slidenum">
              <a:rPr kumimoji="1" lang="ja-JP" altLang="en-US" smtClean="0"/>
              <a:t>‹#›</a:t>
            </a:fld>
            <a:endParaRPr kumimoji="1" lang="ja-JP" altLang="en-US" dirty="0"/>
          </a:p>
        </p:txBody>
      </p:sp>
    </p:spTree>
    <p:extLst>
      <p:ext uri="{BB962C8B-B14F-4D97-AF65-F5344CB8AC3E}">
        <p14:creationId xmlns:p14="http://schemas.microsoft.com/office/powerpoint/2010/main" val="4224057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8F2BA968-46FA-4915-82D5-53748CAAB103}" type="datetimeFigureOut">
              <a:rPr kumimoji="1" lang="ja-JP" altLang="en-US" smtClean="0"/>
              <a:t>2019/9/6</a:t>
            </a:fld>
            <a:endParaRPr kumimoji="1" lang="ja-JP" altLang="en-US" dirty="0"/>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0678D9D2-98F0-4C10-800B-1E4320A00E20}" type="slidenum">
              <a:rPr kumimoji="1" lang="ja-JP" altLang="en-US" smtClean="0"/>
              <a:t>‹#›</a:t>
            </a:fld>
            <a:endParaRPr kumimoji="1" lang="ja-JP" altLang="en-US" dirty="0"/>
          </a:p>
        </p:txBody>
      </p:sp>
    </p:spTree>
    <p:extLst>
      <p:ext uri="{BB962C8B-B14F-4D97-AF65-F5344CB8AC3E}">
        <p14:creationId xmlns:p14="http://schemas.microsoft.com/office/powerpoint/2010/main" val="39125546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8F2BA968-46FA-4915-82D5-53748CAAB103}" type="datetimeFigureOut">
              <a:rPr kumimoji="1" lang="ja-JP" altLang="en-US" smtClean="0"/>
              <a:t>2019/9/6</a:t>
            </a:fld>
            <a:endParaRPr kumimoji="1" lang="ja-JP" altLang="en-US" dirty="0"/>
          </a:p>
        </p:txBody>
      </p:sp>
      <p:sp>
        <p:nvSpPr>
          <p:cNvPr id="6" name="フッター プレースホルダー 5"/>
          <p:cNvSpPr>
            <a:spLocks noGrp="1"/>
          </p:cNvSpPr>
          <p:nvPr>
            <p:ph type="ftr" sz="quarter" idx="11"/>
          </p:nvPr>
        </p:nvSpPr>
        <p:spPr/>
        <p:txBody>
          <a:bodyPr/>
          <a:lstStyle/>
          <a:p>
            <a:endParaRPr kumimoji="1" lang="ja-JP" altLang="en-US" dirty="0"/>
          </a:p>
        </p:txBody>
      </p:sp>
      <p:sp>
        <p:nvSpPr>
          <p:cNvPr id="7" name="スライド番号プレースホルダー 6"/>
          <p:cNvSpPr>
            <a:spLocks noGrp="1"/>
          </p:cNvSpPr>
          <p:nvPr>
            <p:ph type="sldNum" sz="quarter" idx="12"/>
          </p:nvPr>
        </p:nvSpPr>
        <p:spPr/>
        <p:txBody>
          <a:bodyPr/>
          <a:lstStyle/>
          <a:p>
            <a:fld id="{0678D9D2-98F0-4C10-800B-1E4320A00E20}" type="slidenum">
              <a:rPr kumimoji="1" lang="ja-JP" altLang="en-US" smtClean="0"/>
              <a:t>‹#›</a:t>
            </a:fld>
            <a:endParaRPr kumimoji="1" lang="ja-JP" altLang="en-US" dirty="0"/>
          </a:p>
        </p:txBody>
      </p:sp>
    </p:spTree>
    <p:extLst>
      <p:ext uri="{BB962C8B-B14F-4D97-AF65-F5344CB8AC3E}">
        <p14:creationId xmlns:p14="http://schemas.microsoft.com/office/powerpoint/2010/main" val="32237213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8F2BA968-46FA-4915-82D5-53748CAAB103}" type="datetimeFigureOut">
              <a:rPr kumimoji="1" lang="ja-JP" altLang="en-US" smtClean="0"/>
              <a:t>2019/9/6</a:t>
            </a:fld>
            <a:endParaRPr kumimoji="1" lang="ja-JP" altLang="en-US" dirty="0"/>
          </a:p>
        </p:txBody>
      </p:sp>
      <p:sp>
        <p:nvSpPr>
          <p:cNvPr id="8" name="フッター プレースホルダー 7"/>
          <p:cNvSpPr>
            <a:spLocks noGrp="1"/>
          </p:cNvSpPr>
          <p:nvPr>
            <p:ph type="ftr" sz="quarter" idx="11"/>
          </p:nvPr>
        </p:nvSpPr>
        <p:spPr/>
        <p:txBody>
          <a:bodyPr/>
          <a:lstStyle/>
          <a:p>
            <a:endParaRPr kumimoji="1" lang="ja-JP" altLang="en-US" dirty="0"/>
          </a:p>
        </p:txBody>
      </p:sp>
      <p:sp>
        <p:nvSpPr>
          <p:cNvPr id="9" name="スライド番号プレースホルダー 8"/>
          <p:cNvSpPr>
            <a:spLocks noGrp="1"/>
          </p:cNvSpPr>
          <p:nvPr>
            <p:ph type="sldNum" sz="quarter" idx="12"/>
          </p:nvPr>
        </p:nvSpPr>
        <p:spPr/>
        <p:txBody>
          <a:bodyPr/>
          <a:lstStyle/>
          <a:p>
            <a:fld id="{0678D9D2-98F0-4C10-800B-1E4320A00E20}" type="slidenum">
              <a:rPr kumimoji="1" lang="ja-JP" altLang="en-US" smtClean="0"/>
              <a:t>‹#›</a:t>
            </a:fld>
            <a:endParaRPr kumimoji="1" lang="ja-JP" altLang="en-US" dirty="0"/>
          </a:p>
        </p:txBody>
      </p:sp>
    </p:spTree>
    <p:extLst>
      <p:ext uri="{BB962C8B-B14F-4D97-AF65-F5344CB8AC3E}">
        <p14:creationId xmlns:p14="http://schemas.microsoft.com/office/powerpoint/2010/main" val="736247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8F2BA968-46FA-4915-82D5-53748CAAB103}" type="datetimeFigureOut">
              <a:rPr kumimoji="1" lang="ja-JP" altLang="en-US" smtClean="0"/>
              <a:t>2019/9/6</a:t>
            </a:fld>
            <a:endParaRPr kumimoji="1" lang="ja-JP" altLang="en-US" dirty="0"/>
          </a:p>
        </p:txBody>
      </p:sp>
      <p:sp>
        <p:nvSpPr>
          <p:cNvPr id="4" name="フッター プレースホルダー 3"/>
          <p:cNvSpPr>
            <a:spLocks noGrp="1"/>
          </p:cNvSpPr>
          <p:nvPr>
            <p:ph type="ftr" sz="quarter" idx="11"/>
          </p:nvPr>
        </p:nvSpPr>
        <p:spPr/>
        <p:txBody>
          <a:bodyPr/>
          <a:lstStyle/>
          <a:p>
            <a:endParaRPr kumimoji="1" lang="ja-JP" altLang="en-US" dirty="0"/>
          </a:p>
        </p:txBody>
      </p:sp>
      <p:sp>
        <p:nvSpPr>
          <p:cNvPr id="5" name="スライド番号プレースホルダー 4"/>
          <p:cNvSpPr>
            <a:spLocks noGrp="1"/>
          </p:cNvSpPr>
          <p:nvPr>
            <p:ph type="sldNum" sz="quarter" idx="12"/>
          </p:nvPr>
        </p:nvSpPr>
        <p:spPr/>
        <p:txBody>
          <a:bodyPr/>
          <a:lstStyle/>
          <a:p>
            <a:fld id="{0678D9D2-98F0-4C10-800B-1E4320A00E20}" type="slidenum">
              <a:rPr kumimoji="1" lang="ja-JP" altLang="en-US" smtClean="0"/>
              <a:t>‹#›</a:t>
            </a:fld>
            <a:endParaRPr kumimoji="1" lang="ja-JP" altLang="en-US" dirty="0"/>
          </a:p>
        </p:txBody>
      </p:sp>
    </p:spTree>
    <p:extLst>
      <p:ext uri="{BB962C8B-B14F-4D97-AF65-F5344CB8AC3E}">
        <p14:creationId xmlns:p14="http://schemas.microsoft.com/office/powerpoint/2010/main" val="1093871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8F2BA968-46FA-4915-82D5-53748CAAB103}" type="datetimeFigureOut">
              <a:rPr kumimoji="1" lang="ja-JP" altLang="en-US" smtClean="0"/>
              <a:t>2019/9/6</a:t>
            </a:fld>
            <a:endParaRPr kumimoji="1" lang="ja-JP" altLang="en-US" dirty="0"/>
          </a:p>
        </p:txBody>
      </p:sp>
      <p:sp>
        <p:nvSpPr>
          <p:cNvPr id="3" name="フッター プレースホルダー 2"/>
          <p:cNvSpPr>
            <a:spLocks noGrp="1"/>
          </p:cNvSpPr>
          <p:nvPr>
            <p:ph type="ftr" sz="quarter" idx="11"/>
          </p:nvPr>
        </p:nvSpPr>
        <p:spPr/>
        <p:txBody>
          <a:bodyPr/>
          <a:lstStyle/>
          <a:p>
            <a:endParaRPr kumimoji="1" lang="ja-JP" altLang="en-US" dirty="0"/>
          </a:p>
        </p:txBody>
      </p:sp>
      <p:sp>
        <p:nvSpPr>
          <p:cNvPr id="4" name="スライド番号プレースホルダー 3"/>
          <p:cNvSpPr>
            <a:spLocks noGrp="1"/>
          </p:cNvSpPr>
          <p:nvPr>
            <p:ph type="sldNum" sz="quarter" idx="12"/>
          </p:nvPr>
        </p:nvSpPr>
        <p:spPr/>
        <p:txBody>
          <a:bodyPr/>
          <a:lstStyle/>
          <a:p>
            <a:fld id="{0678D9D2-98F0-4C10-800B-1E4320A00E20}" type="slidenum">
              <a:rPr kumimoji="1" lang="ja-JP" altLang="en-US" smtClean="0"/>
              <a:t>‹#›</a:t>
            </a:fld>
            <a:endParaRPr kumimoji="1" lang="ja-JP" altLang="en-US" dirty="0"/>
          </a:p>
        </p:txBody>
      </p:sp>
    </p:spTree>
    <p:extLst>
      <p:ext uri="{BB962C8B-B14F-4D97-AF65-F5344CB8AC3E}">
        <p14:creationId xmlns:p14="http://schemas.microsoft.com/office/powerpoint/2010/main" val="36738435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8F2BA968-46FA-4915-82D5-53748CAAB103}" type="datetimeFigureOut">
              <a:rPr kumimoji="1" lang="ja-JP" altLang="en-US" smtClean="0"/>
              <a:t>2019/9/6</a:t>
            </a:fld>
            <a:endParaRPr kumimoji="1" lang="ja-JP" altLang="en-US" dirty="0"/>
          </a:p>
        </p:txBody>
      </p:sp>
      <p:sp>
        <p:nvSpPr>
          <p:cNvPr id="6" name="フッター プレースホルダー 5"/>
          <p:cNvSpPr>
            <a:spLocks noGrp="1"/>
          </p:cNvSpPr>
          <p:nvPr>
            <p:ph type="ftr" sz="quarter" idx="11"/>
          </p:nvPr>
        </p:nvSpPr>
        <p:spPr/>
        <p:txBody>
          <a:bodyPr/>
          <a:lstStyle/>
          <a:p>
            <a:endParaRPr kumimoji="1" lang="ja-JP" altLang="en-US" dirty="0"/>
          </a:p>
        </p:txBody>
      </p:sp>
      <p:sp>
        <p:nvSpPr>
          <p:cNvPr id="7" name="スライド番号プレースホルダー 6"/>
          <p:cNvSpPr>
            <a:spLocks noGrp="1"/>
          </p:cNvSpPr>
          <p:nvPr>
            <p:ph type="sldNum" sz="quarter" idx="12"/>
          </p:nvPr>
        </p:nvSpPr>
        <p:spPr/>
        <p:txBody>
          <a:bodyPr/>
          <a:lstStyle/>
          <a:p>
            <a:fld id="{0678D9D2-98F0-4C10-800B-1E4320A00E20}" type="slidenum">
              <a:rPr kumimoji="1" lang="ja-JP" altLang="en-US" smtClean="0"/>
              <a:t>‹#›</a:t>
            </a:fld>
            <a:endParaRPr kumimoji="1" lang="ja-JP" altLang="en-US" dirty="0"/>
          </a:p>
        </p:txBody>
      </p:sp>
    </p:spTree>
    <p:extLst>
      <p:ext uri="{BB962C8B-B14F-4D97-AF65-F5344CB8AC3E}">
        <p14:creationId xmlns:p14="http://schemas.microsoft.com/office/powerpoint/2010/main" val="24309165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dirty="0"/>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8F2BA968-46FA-4915-82D5-53748CAAB103}" type="datetimeFigureOut">
              <a:rPr kumimoji="1" lang="ja-JP" altLang="en-US" smtClean="0"/>
              <a:t>2019/9/6</a:t>
            </a:fld>
            <a:endParaRPr kumimoji="1" lang="ja-JP" altLang="en-US" dirty="0"/>
          </a:p>
        </p:txBody>
      </p:sp>
      <p:sp>
        <p:nvSpPr>
          <p:cNvPr id="6" name="フッター プレースホルダー 5"/>
          <p:cNvSpPr>
            <a:spLocks noGrp="1"/>
          </p:cNvSpPr>
          <p:nvPr>
            <p:ph type="ftr" sz="quarter" idx="11"/>
          </p:nvPr>
        </p:nvSpPr>
        <p:spPr/>
        <p:txBody>
          <a:bodyPr/>
          <a:lstStyle/>
          <a:p>
            <a:endParaRPr kumimoji="1" lang="ja-JP" altLang="en-US" dirty="0"/>
          </a:p>
        </p:txBody>
      </p:sp>
      <p:sp>
        <p:nvSpPr>
          <p:cNvPr id="7" name="スライド番号プレースホルダー 6"/>
          <p:cNvSpPr>
            <a:spLocks noGrp="1"/>
          </p:cNvSpPr>
          <p:nvPr>
            <p:ph type="sldNum" sz="quarter" idx="12"/>
          </p:nvPr>
        </p:nvSpPr>
        <p:spPr/>
        <p:txBody>
          <a:bodyPr/>
          <a:lstStyle/>
          <a:p>
            <a:fld id="{0678D9D2-98F0-4C10-800B-1E4320A00E20}" type="slidenum">
              <a:rPr kumimoji="1" lang="ja-JP" altLang="en-US" smtClean="0"/>
              <a:t>‹#›</a:t>
            </a:fld>
            <a:endParaRPr kumimoji="1" lang="ja-JP" altLang="en-US" dirty="0"/>
          </a:p>
        </p:txBody>
      </p:sp>
    </p:spTree>
    <p:extLst>
      <p:ext uri="{BB962C8B-B14F-4D97-AF65-F5344CB8AC3E}">
        <p14:creationId xmlns:p14="http://schemas.microsoft.com/office/powerpoint/2010/main" val="34094952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2BA968-46FA-4915-82D5-53748CAAB103}" type="datetimeFigureOut">
              <a:rPr kumimoji="1" lang="ja-JP" altLang="en-US" smtClean="0"/>
              <a:t>2019/9/6</a:t>
            </a:fld>
            <a:endParaRPr kumimoji="1" lang="ja-JP" altLang="en-US" dirty="0"/>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dirty="0"/>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78D9D2-98F0-4C10-800B-1E4320A00E20}" type="slidenum">
              <a:rPr kumimoji="1" lang="ja-JP" altLang="en-US" smtClean="0"/>
              <a:t>‹#›</a:t>
            </a:fld>
            <a:endParaRPr kumimoji="1" lang="ja-JP" altLang="en-US" dirty="0"/>
          </a:p>
        </p:txBody>
      </p:sp>
    </p:spTree>
    <p:extLst>
      <p:ext uri="{BB962C8B-B14F-4D97-AF65-F5344CB8AC3E}">
        <p14:creationId xmlns:p14="http://schemas.microsoft.com/office/powerpoint/2010/main" val="7899196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7.png"/><Relationship Id="rId7" Type="http://schemas.openxmlformats.org/officeDocument/2006/relationships/image" Target="../media/image14.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image" Target="../media/image9.png"/><Relationship Id="rId10" Type="http://schemas.openxmlformats.org/officeDocument/2006/relationships/image" Target="../media/image17.png"/><Relationship Id="rId4" Type="http://schemas.openxmlformats.org/officeDocument/2006/relationships/image" Target="../media/image8.png"/><Relationship Id="rId9" Type="http://schemas.openxmlformats.org/officeDocument/2006/relationships/image" Target="../media/image16.png"/></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15.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2.png"/><Relationship Id="rId7" Type="http://schemas.openxmlformats.org/officeDocument/2006/relationships/image" Target="../media/image35.png"/><Relationship Id="rId2"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2.png"/><Relationship Id="rId4" Type="http://schemas.openxmlformats.org/officeDocument/2006/relationships/image" Target="../media/image39.png"/></Relationships>
</file>

<file path=ppt/slides/_rels/slide1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descr="スクリーンショット が含まれている画像&#10;&#10;自動的に生成された説明">
            <a:extLst>
              <a:ext uri="{FF2B5EF4-FFF2-40B4-BE49-F238E27FC236}">
                <a16:creationId xmlns:a16="http://schemas.microsoft.com/office/drawing/2014/main" xmlns="" id="{48282D74-7C89-4D68-8F6E-D62AC9485402}"/>
              </a:ext>
            </a:extLst>
          </p:cNvPr>
          <p:cNvPicPr>
            <a:picLocks noChangeAspect="1"/>
          </p:cNvPicPr>
          <p:nvPr/>
        </p:nvPicPr>
        <p:blipFill rotWithShape="1">
          <a:blip r:embed="rId2">
            <a:extLst>
              <a:ext uri="{28A0092B-C50C-407E-A947-70E740481C1C}">
                <a14:useLocalDpi xmlns:a14="http://schemas.microsoft.com/office/drawing/2010/main" val="0"/>
              </a:ext>
            </a:extLst>
          </a:blip>
          <a:srcRect l="8124" t="49475" b="5421"/>
          <a:stretch/>
        </p:blipFill>
        <p:spPr>
          <a:xfrm>
            <a:off x="1145218" y="1811046"/>
            <a:ext cx="10413969" cy="3560212"/>
          </a:xfrm>
          <a:prstGeom prst="rect">
            <a:avLst/>
          </a:prstGeom>
        </p:spPr>
      </p:pic>
      <p:sp>
        <p:nvSpPr>
          <p:cNvPr id="22" name="四角形吹き出し 21"/>
          <p:cNvSpPr/>
          <p:nvPr/>
        </p:nvSpPr>
        <p:spPr>
          <a:xfrm>
            <a:off x="8143899" y="5595807"/>
            <a:ext cx="3938610" cy="1182293"/>
          </a:xfrm>
          <a:prstGeom prst="wedgeRectCallout">
            <a:avLst>
              <a:gd name="adj1" fmla="val 21325"/>
              <a:gd name="adj2" fmla="val -127005"/>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倉庫</a:t>
            </a:r>
            <a:endParaRPr lang="en-US" altLang="ja-JP" dirty="0">
              <a:solidFill>
                <a:srgbClr val="FF0000"/>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クリックすると倉庫が開けます。</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p:txBody>
      </p:sp>
      <p:sp>
        <p:nvSpPr>
          <p:cNvPr id="23" name="四角形吹き出し 22"/>
          <p:cNvSpPr/>
          <p:nvPr/>
        </p:nvSpPr>
        <p:spPr>
          <a:xfrm>
            <a:off x="147555" y="5595806"/>
            <a:ext cx="4181384" cy="1182293"/>
          </a:xfrm>
          <a:prstGeom prst="wedgeRectCallout">
            <a:avLst>
              <a:gd name="adj1" fmla="val -19425"/>
              <a:gd name="adj2" fmla="val -113094"/>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研究所</a:t>
            </a:r>
            <a:endParaRPr lang="en-US" altLang="ja-JP" dirty="0">
              <a:solidFill>
                <a:srgbClr val="FF0000"/>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クリックすると研究所が開けます。</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p:txBody>
      </p:sp>
      <p:sp>
        <p:nvSpPr>
          <p:cNvPr id="24" name="四角形吹き出し 23"/>
          <p:cNvSpPr/>
          <p:nvPr/>
        </p:nvSpPr>
        <p:spPr>
          <a:xfrm>
            <a:off x="4285013" y="5595808"/>
            <a:ext cx="3858886" cy="1182293"/>
          </a:xfrm>
          <a:prstGeom prst="wedgeRectCallout">
            <a:avLst>
              <a:gd name="adj1" fmla="val -21239"/>
              <a:gd name="adj2" fmla="val -15942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兵舎</a:t>
            </a:r>
            <a:endParaRPr lang="en-US" altLang="ja-JP" dirty="0">
              <a:solidFill>
                <a:srgbClr val="FF0000"/>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クリックすると兵舎が開けます。</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p:txBody>
      </p:sp>
      <p:sp>
        <p:nvSpPr>
          <p:cNvPr id="25" name="テキスト ボックス 24"/>
          <p:cNvSpPr txBox="1"/>
          <p:nvPr/>
        </p:nvSpPr>
        <p:spPr>
          <a:xfrm>
            <a:off x="3232317" y="262169"/>
            <a:ext cx="5371106" cy="830997"/>
          </a:xfrm>
          <a:prstGeom prst="rect">
            <a:avLst/>
          </a:prstGeom>
          <a:solidFill>
            <a:schemeClr val="accent4"/>
          </a:solidFill>
        </p:spPr>
        <p:txBody>
          <a:bodyPr wrap="square" rtlCol="0">
            <a:spAutoFit/>
          </a:bodyPr>
          <a:lstStyle/>
          <a:p>
            <a:pPr algn="ctr"/>
            <a:r>
              <a:rPr lang="ja-JP" altLang="en-US" sz="4800" dirty="0">
                <a:latin typeface="チェックポイント．（ピリオド）" panose="02000600000000000000" pitchFamily="50" charset="-128"/>
                <a:ea typeface="チェックポイント．（ピリオド）" panose="02000600000000000000" pitchFamily="50" charset="-128"/>
              </a:rPr>
              <a:t>ヘルプ：育成画面</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sp>
        <p:nvSpPr>
          <p:cNvPr id="6" name="正方形/長方形 5">
            <a:extLst>
              <a:ext uri="{FF2B5EF4-FFF2-40B4-BE49-F238E27FC236}">
                <a16:creationId xmlns:a16="http://schemas.microsoft.com/office/drawing/2014/main" xmlns="" id="{E239D52D-8A0E-45C2-9D76-49681F4F3023}"/>
              </a:ext>
            </a:extLst>
          </p:cNvPr>
          <p:cNvSpPr/>
          <p:nvPr/>
        </p:nvSpPr>
        <p:spPr>
          <a:xfrm>
            <a:off x="1145218" y="2068497"/>
            <a:ext cx="1500328" cy="272544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xmlns="" id="{44B16076-58F3-411C-BA21-CC2F6BFDF2CA}"/>
              </a:ext>
            </a:extLst>
          </p:cNvPr>
          <p:cNvSpPr/>
          <p:nvPr/>
        </p:nvSpPr>
        <p:spPr>
          <a:xfrm>
            <a:off x="4386855" y="2602467"/>
            <a:ext cx="2173742" cy="166769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xmlns="" id="{48971A5D-F76B-4813-83D2-2D825B6A3202}"/>
              </a:ext>
            </a:extLst>
          </p:cNvPr>
          <p:cNvSpPr/>
          <p:nvPr/>
        </p:nvSpPr>
        <p:spPr>
          <a:xfrm>
            <a:off x="8309727" y="3089429"/>
            <a:ext cx="3249459" cy="156394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0554609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xmlns="" id="{C41C563A-40AB-403A-8661-FE9944DE17B5}"/>
              </a:ext>
            </a:extLst>
          </p:cNvPr>
          <p:cNvSpPr txBox="1"/>
          <p:nvPr/>
        </p:nvSpPr>
        <p:spPr>
          <a:xfrm>
            <a:off x="2627332" y="58003"/>
            <a:ext cx="6937335" cy="830997"/>
          </a:xfrm>
          <a:prstGeom prst="rect">
            <a:avLst/>
          </a:prstGeom>
          <a:solidFill>
            <a:schemeClr val="accent4"/>
          </a:solidFill>
        </p:spPr>
        <p:txBody>
          <a:bodyPr wrap="square" rtlCol="0">
            <a:spAutoFit/>
          </a:bodyPr>
          <a:lstStyle/>
          <a:p>
            <a:pPr algn="ctr"/>
            <a:r>
              <a:rPr kumimoji="1" lang="ja-JP" altLang="en-US" sz="4800" dirty="0">
                <a:latin typeface="チェックポイント．（ピリオド）" panose="02000600000000000000" pitchFamily="50" charset="-128"/>
                <a:ea typeface="チェックポイント．（ピリオド）" panose="02000600000000000000" pitchFamily="50" charset="-128"/>
              </a:rPr>
              <a:t>ヘルプ：</a:t>
            </a:r>
            <a:r>
              <a:rPr kumimoji="1" lang="ja-JP" altLang="en-US" sz="4800" dirty="0" smtClean="0">
                <a:latin typeface="チェックポイント．（ピリオド）" panose="02000600000000000000" pitchFamily="50" charset="-128"/>
                <a:ea typeface="チェックポイント．（ピリオド）" panose="02000600000000000000" pitchFamily="50" charset="-128"/>
              </a:rPr>
              <a:t>戦闘</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sp>
        <p:nvSpPr>
          <p:cNvPr id="5" name="テキスト ボックス 4">
            <a:extLst>
              <a:ext uri="{FF2B5EF4-FFF2-40B4-BE49-F238E27FC236}">
                <a16:creationId xmlns:a16="http://schemas.microsoft.com/office/drawing/2014/main" xmlns="" id="{4942987D-E9F9-4BC9-8090-7DA7D48916EF}"/>
              </a:ext>
            </a:extLst>
          </p:cNvPr>
          <p:cNvSpPr txBox="1"/>
          <p:nvPr/>
        </p:nvSpPr>
        <p:spPr>
          <a:xfrm>
            <a:off x="1519780" y="1128434"/>
            <a:ext cx="9350648" cy="523220"/>
          </a:xfrm>
          <a:prstGeom prst="rect">
            <a:avLst/>
          </a:prstGeom>
          <a:noFill/>
        </p:spPr>
        <p:txBody>
          <a:bodyPr wrap="square" rtlCol="0">
            <a:spAutoFit/>
          </a:bodyPr>
          <a:lstStyle/>
          <a:p>
            <a:r>
              <a:rPr kumimoji="1" lang="ja-JP" altLang="en-US" sz="2800" dirty="0">
                <a:latin typeface="チェックポイント．（ピリオド）" panose="02000600000000000000" pitchFamily="50" charset="-128"/>
                <a:ea typeface="チェックポイント．（ピリオド）" panose="02000600000000000000" pitchFamily="50" charset="-128"/>
              </a:rPr>
              <a:t>戦闘は基本的にマウスもしくは、キーボードで</a:t>
            </a:r>
            <a:r>
              <a:rPr lang="ja-JP" altLang="en-US" sz="2800" dirty="0">
                <a:latin typeface="チェックポイント．（ピリオド）" panose="02000600000000000000" pitchFamily="50" charset="-128"/>
                <a:ea typeface="チェックポイント．（ピリオド）" panose="02000600000000000000" pitchFamily="50" charset="-128"/>
              </a:rPr>
              <a:t>行います</a:t>
            </a:r>
            <a:r>
              <a:rPr kumimoji="1" lang="ja-JP" altLang="en-US" sz="2800" dirty="0">
                <a:latin typeface="チェックポイント．（ピリオド）" panose="02000600000000000000" pitchFamily="50" charset="-128"/>
                <a:ea typeface="チェックポイント．（ピリオド）" panose="02000600000000000000" pitchFamily="50" charset="-128"/>
              </a:rPr>
              <a:t>。</a:t>
            </a:r>
          </a:p>
        </p:txBody>
      </p:sp>
      <p:sp>
        <p:nvSpPr>
          <p:cNvPr id="40" name="テキスト ボックス 39">
            <a:extLst>
              <a:ext uri="{FF2B5EF4-FFF2-40B4-BE49-F238E27FC236}">
                <a16:creationId xmlns:a16="http://schemas.microsoft.com/office/drawing/2014/main" xmlns="" id="{F1EA6A6B-D4D0-463A-A599-CE219946A74B}"/>
              </a:ext>
            </a:extLst>
          </p:cNvPr>
          <p:cNvSpPr txBox="1"/>
          <p:nvPr/>
        </p:nvSpPr>
        <p:spPr>
          <a:xfrm>
            <a:off x="2182579" y="4006218"/>
            <a:ext cx="7826839" cy="2585323"/>
          </a:xfrm>
          <a:prstGeom prst="rect">
            <a:avLst/>
          </a:prstGeom>
          <a:noFill/>
        </p:spPr>
        <p:txBody>
          <a:bodyPr wrap="square" rtlCol="0">
            <a:spAutoFit/>
          </a:bodyPr>
          <a:lstStyle/>
          <a:p>
            <a:r>
              <a:rPr lang="en-US" altLang="ja-JP" dirty="0">
                <a:solidFill>
                  <a:srgbClr val="002060"/>
                </a:solidFill>
                <a:latin typeface="チェックポイント．（ピリオド）" panose="02000600000000000000" pitchFamily="50" charset="-128"/>
                <a:ea typeface="チェックポイント．（ピリオド）" panose="02000600000000000000" pitchFamily="50" charset="-128"/>
              </a:rPr>
              <a:t>Z</a:t>
            </a:r>
            <a:r>
              <a:rPr kumimoji="1" lang="ja-JP" altLang="en-US" dirty="0">
                <a:latin typeface="チェックポイント．（ピリオド）" panose="02000600000000000000" pitchFamily="50" charset="-128"/>
                <a:ea typeface="チェックポイント．（ピリオド）" panose="02000600000000000000" pitchFamily="50" charset="-128"/>
              </a:rPr>
              <a:t>を押す</a:t>
            </a:r>
            <a:r>
              <a:rPr lang="ja-JP" altLang="en-US" dirty="0">
                <a:latin typeface="チェックポイント．（ピリオド）" panose="02000600000000000000" pitchFamily="50" charset="-128"/>
                <a:ea typeface="チェックポイント．（ピリオド）" panose="02000600000000000000" pitchFamily="50" charset="-128"/>
              </a:rPr>
              <a:t>または、</a:t>
            </a:r>
            <a:r>
              <a:rPr lang="ja-JP" altLang="en-US" dirty="0">
                <a:solidFill>
                  <a:srgbClr val="002060"/>
                </a:solidFill>
                <a:latin typeface="チェックポイント．（ピリオド）" panose="02000600000000000000" pitchFamily="50" charset="-128"/>
                <a:ea typeface="チェックポイント．（ピリオド）" panose="02000600000000000000" pitchFamily="50" charset="-128"/>
              </a:rPr>
              <a:t>ミサイルボタン</a:t>
            </a:r>
            <a:r>
              <a:rPr lang="ja-JP" altLang="en-US" dirty="0">
                <a:latin typeface="チェックポイント．（ピリオド）" panose="02000600000000000000" pitchFamily="50" charset="-128"/>
                <a:ea typeface="チェックポイント．（ピリオド）" panose="02000600000000000000" pitchFamily="50" charset="-128"/>
              </a:rPr>
              <a:t>をクリックすると</a:t>
            </a:r>
            <a:r>
              <a:rPr kumimoji="1" lang="ja-JP" altLang="en-US" dirty="0">
                <a:solidFill>
                  <a:srgbClr val="002060"/>
                </a:solidFill>
                <a:latin typeface="チェックポイント．（ピリオド）" panose="02000600000000000000" pitchFamily="50" charset="-128"/>
                <a:ea typeface="チェックポイント．（ピリオド）" panose="02000600000000000000" pitchFamily="50" charset="-128"/>
              </a:rPr>
              <a:t>ミサイル</a:t>
            </a:r>
            <a:r>
              <a:rPr kumimoji="1" lang="ja-JP" altLang="en-US" dirty="0">
                <a:latin typeface="チェックポイント．（ピリオド）" panose="02000600000000000000" pitchFamily="50" charset="-128"/>
                <a:ea typeface="チェックポイント．（ピリオド）" panose="02000600000000000000" pitchFamily="50" charset="-128"/>
              </a:rPr>
              <a:t>が出撃します。</a:t>
            </a:r>
            <a:endParaRPr kumimoji="1" lang="en-US" altLang="ja-JP" dirty="0">
              <a:latin typeface="チェックポイント．（ピリオド）" panose="02000600000000000000" pitchFamily="50" charset="-128"/>
              <a:ea typeface="チェックポイント．（ピリオド）" panose="02000600000000000000" pitchFamily="50" charset="-128"/>
            </a:endParaRPr>
          </a:p>
          <a:p>
            <a:endParaRPr kumimoji="1" lang="en-US" altLang="ja-JP" dirty="0">
              <a:latin typeface="チェックポイント．（ピリオド）" panose="02000600000000000000" pitchFamily="50" charset="-128"/>
              <a:ea typeface="チェックポイント．（ピリオド）" panose="02000600000000000000" pitchFamily="50" charset="-128"/>
            </a:endParaRPr>
          </a:p>
          <a:p>
            <a:r>
              <a:rPr lang="en-US" altLang="ja-JP" dirty="0">
                <a:solidFill>
                  <a:srgbClr val="FF0000"/>
                </a:solidFill>
                <a:latin typeface="チェックポイント．（ピリオド）" panose="02000600000000000000" pitchFamily="50" charset="-128"/>
                <a:ea typeface="チェックポイント．（ピリオド）" panose="02000600000000000000" pitchFamily="50" charset="-128"/>
              </a:rPr>
              <a:t>X</a:t>
            </a:r>
            <a:r>
              <a:rPr lang="ja-JP" altLang="en-US" dirty="0">
                <a:latin typeface="チェックポイント．（ピリオド）" panose="02000600000000000000" pitchFamily="50" charset="-128"/>
                <a:ea typeface="チェックポイント．（ピリオド）" panose="02000600000000000000" pitchFamily="50" charset="-128"/>
              </a:rPr>
              <a:t>を押すまたは、</a:t>
            </a:r>
            <a:r>
              <a:rPr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赤ポッドボタン</a:t>
            </a:r>
            <a:r>
              <a:rPr lang="ja-JP" altLang="en-US" dirty="0">
                <a:latin typeface="チェックポイント．（ピリオド）" panose="02000600000000000000" pitchFamily="50" charset="-128"/>
                <a:ea typeface="チェックポイント．（ピリオド）" panose="02000600000000000000" pitchFamily="50" charset="-128"/>
              </a:rPr>
              <a:t>をクリックすると</a:t>
            </a:r>
            <a:r>
              <a:rPr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赤ポッド</a:t>
            </a:r>
            <a:r>
              <a:rPr lang="ja-JP" altLang="en-US" dirty="0">
                <a:latin typeface="チェックポイント．（ピリオド）" panose="02000600000000000000" pitchFamily="50" charset="-128"/>
                <a:ea typeface="チェックポイント．（ピリオド）" panose="02000600000000000000" pitchFamily="50" charset="-128"/>
              </a:rPr>
              <a:t>が出撃します。</a:t>
            </a:r>
            <a:endParaRPr lang="en-US" altLang="ja-JP" dirty="0">
              <a:latin typeface="チェックポイント．（ピリオド）" panose="02000600000000000000" pitchFamily="50" charset="-128"/>
              <a:ea typeface="チェックポイント．（ピリオド）" panose="02000600000000000000" pitchFamily="50" charset="-128"/>
            </a:endParaRPr>
          </a:p>
          <a:p>
            <a:endParaRPr lang="en-US" altLang="ja-JP" dirty="0">
              <a:latin typeface="チェックポイント．（ピリオド）" panose="02000600000000000000" pitchFamily="50" charset="-128"/>
              <a:ea typeface="チェックポイント．（ピリオド）" panose="02000600000000000000" pitchFamily="50" charset="-128"/>
            </a:endParaRPr>
          </a:p>
          <a:p>
            <a:r>
              <a:rPr lang="en-US" altLang="ja-JP" dirty="0">
                <a:solidFill>
                  <a:srgbClr val="00B0F0"/>
                </a:solidFill>
                <a:latin typeface="チェックポイント．（ピリオド）" panose="02000600000000000000" pitchFamily="50" charset="-128"/>
                <a:ea typeface="チェックポイント．（ピリオド）" panose="02000600000000000000" pitchFamily="50" charset="-128"/>
              </a:rPr>
              <a:t>C</a:t>
            </a:r>
            <a:r>
              <a:rPr kumimoji="1" lang="ja-JP" altLang="en-US" dirty="0">
                <a:latin typeface="チェックポイント．（ピリオド）" panose="02000600000000000000" pitchFamily="50" charset="-128"/>
                <a:ea typeface="チェックポイント．（ピリオド）" panose="02000600000000000000" pitchFamily="50" charset="-128"/>
              </a:rPr>
              <a:t>を押す</a:t>
            </a:r>
            <a:r>
              <a:rPr lang="ja-JP" altLang="en-US" dirty="0">
                <a:latin typeface="チェックポイント．（ピリオド）" panose="02000600000000000000" pitchFamily="50" charset="-128"/>
                <a:ea typeface="チェックポイント．（ピリオド）" panose="02000600000000000000" pitchFamily="50" charset="-128"/>
              </a:rPr>
              <a:t>または、</a:t>
            </a:r>
            <a:r>
              <a:rPr lang="ja-JP" altLang="en-US" dirty="0">
                <a:solidFill>
                  <a:srgbClr val="5B9BD5"/>
                </a:solidFill>
                <a:latin typeface="チェックポイント．（ピリオド）" panose="02000600000000000000" pitchFamily="50" charset="-128"/>
                <a:ea typeface="チェックポイント．（ピリオド）" panose="02000600000000000000" pitchFamily="50" charset="-128"/>
              </a:rPr>
              <a:t>青ポッドボタン</a:t>
            </a:r>
            <a:r>
              <a:rPr lang="ja-JP" altLang="en-US" dirty="0">
                <a:latin typeface="チェックポイント．（ピリオド）" panose="02000600000000000000" pitchFamily="50" charset="-128"/>
                <a:ea typeface="チェックポイント．（ピリオド）" panose="02000600000000000000" pitchFamily="50" charset="-128"/>
              </a:rPr>
              <a:t>をクリックすると</a:t>
            </a:r>
            <a:r>
              <a:rPr kumimoji="1" lang="ja-JP" altLang="en-US" dirty="0">
                <a:solidFill>
                  <a:srgbClr val="5B9BD5"/>
                </a:solidFill>
                <a:latin typeface="チェックポイント．（ピリオド）" panose="02000600000000000000" pitchFamily="50" charset="-128"/>
                <a:ea typeface="チェックポイント．（ピリオド）" panose="02000600000000000000" pitchFamily="50" charset="-128"/>
              </a:rPr>
              <a:t>青ポッド</a:t>
            </a:r>
            <a:r>
              <a:rPr kumimoji="1" lang="ja-JP" altLang="en-US" dirty="0">
                <a:latin typeface="チェックポイント．（ピリオド）" panose="02000600000000000000" pitchFamily="50" charset="-128"/>
                <a:ea typeface="チェックポイント．（ピリオド）" panose="02000600000000000000" pitchFamily="50" charset="-128"/>
              </a:rPr>
              <a:t>が出撃します。</a:t>
            </a:r>
            <a:endParaRPr kumimoji="1" lang="en-US" altLang="ja-JP" dirty="0">
              <a:latin typeface="チェックポイント．（ピリオド）" panose="02000600000000000000" pitchFamily="50" charset="-128"/>
              <a:ea typeface="チェックポイント．（ピリオド）" panose="02000600000000000000" pitchFamily="50" charset="-128"/>
            </a:endParaRPr>
          </a:p>
          <a:p>
            <a:endParaRPr kumimoji="1" lang="en-US" altLang="ja-JP" dirty="0">
              <a:latin typeface="チェックポイント．（ピリオド）" panose="02000600000000000000" pitchFamily="50" charset="-128"/>
              <a:ea typeface="チェックポイント．（ピリオド）" panose="02000600000000000000" pitchFamily="50" charset="-128"/>
            </a:endParaRPr>
          </a:p>
          <a:p>
            <a:r>
              <a:rPr lang="en-US" altLang="ja-JP" dirty="0">
                <a:solidFill>
                  <a:srgbClr val="00B050"/>
                </a:solidFill>
                <a:latin typeface="チェックポイント．（ピリオド）" panose="02000600000000000000" pitchFamily="50" charset="-128"/>
                <a:ea typeface="チェックポイント．（ピリオド）" panose="02000600000000000000" pitchFamily="50" charset="-128"/>
              </a:rPr>
              <a:t>V</a:t>
            </a:r>
            <a:r>
              <a:rPr lang="ja-JP" altLang="en-US" dirty="0">
                <a:latin typeface="チェックポイント．（ピリオド）" panose="02000600000000000000" pitchFamily="50" charset="-128"/>
                <a:ea typeface="チェックポイント．（ピリオド）" panose="02000600000000000000" pitchFamily="50" charset="-128"/>
              </a:rPr>
              <a:t>を押すまたは、</a:t>
            </a:r>
            <a:r>
              <a:rPr lang="ja-JP" altLang="en-US" dirty="0">
                <a:solidFill>
                  <a:srgbClr val="00B050"/>
                </a:solidFill>
                <a:latin typeface="チェックポイント．（ピリオド）" panose="02000600000000000000" pitchFamily="50" charset="-128"/>
                <a:ea typeface="チェックポイント．（ピリオド）" panose="02000600000000000000" pitchFamily="50" charset="-128"/>
              </a:rPr>
              <a:t>緑ポッドボタン</a:t>
            </a:r>
            <a:r>
              <a:rPr lang="ja-JP" altLang="en-US" dirty="0">
                <a:latin typeface="チェックポイント．（ピリオド）" panose="02000600000000000000" pitchFamily="50" charset="-128"/>
                <a:ea typeface="チェックポイント．（ピリオド）" panose="02000600000000000000" pitchFamily="50" charset="-128"/>
              </a:rPr>
              <a:t>をクリックすると</a:t>
            </a:r>
            <a:r>
              <a:rPr lang="ja-JP" altLang="en-US" dirty="0">
                <a:solidFill>
                  <a:srgbClr val="00B050"/>
                </a:solidFill>
                <a:latin typeface="チェックポイント．（ピリオド）" panose="02000600000000000000" pitchFamily="50" charset="-128"/>
                <a:ea typeface="チェックポイント．（ピリオド）" panose="02000600000000000000" pitchFamily="50" charset="-128"/>
              </a:rPr>
              <a:t>緑ポッド</a:t>
            </a:r>
            <a:r>
              <a:rPr lang="ja-JP" altLang="en-US" dirty="0">
                <a:latin typeface="チェックポイント．（ピリオド）" panose="02000600000000000000" pitchFamily="50" charset="-128"/>
                <a:ea typeface="チェックポイント．（ピリオド）" panose="02000600000000000000" pitchFamily="50" charset="-128"/>
              </a:rPr>
              <a:t>が出撃します。</a:t>
            </a:r>
            <a:endParaRPr lang="en-US" altLang="ja-JP" dirty="0">
              <a:latin typeface="チェックポイント．（ピリオド）" panose="02000600000000000000" pitchFamily="50" charset="-128"/>
              <a:ea typeface="チェックポイント．（ピリオド）" panose="02000600000000000000" pitchFamily="50" charset="-128"/>
            </a:endParaRPr>
          </a:p>
          <a:p>
            <a:endParaRPr lang="en-US" altLang="ja-JP" dirty="0">
              <a:latin typeface="チェックポイント．（ピリオド）" panose="02000600000000000000" pitchFamily="50" charset="-128"/>
              <a:ea typeface="チェックポイント．（ピリオド）" panose="02000600000000000000" pitchFamily="50" charset="-128"/>
            </a:endParaRPr>
          </a:p>
          <a:p>
            <a:r>
              <a:rPr lang="en-US" altLang="ja-JP" dirty="0">
                <a:solidFill>
                  <a:schemeClr val="accent4">
                    <a:lumMod val="75000"/>
                  </a:schemeClr>
                </a:solidFill>
                <a:latin typeface="チェックポイント．（ピリオド）" panose="02000600000000000000" pitchFamily="50" charset="-128"/>
                <a:ea typeface="チェックポイント．（ピリオド）" panose="02000600000000000000" pitchFamily="50" charset="-128"/>
              </a:rPr>
              <a:t>B</a:t>
            </a:r>
            <a:r>
              <a:rPr kumimoji="1" lang="ja-JP" altLang="en-US" dirty="0">
                <a:latin typeface="チェックポイント．（ピリオド）" panose="02000600000000000000" pitchFamily="50" charset="-128"/>
                <a:ea typeface="チェックポイント．（ピリオド）" panose="02000600000000000000" pitchFamily="50" charset="-128"/>
              </a:rPr>
              <a:t>を押すまたは、</a:t>
            </a:r>
            <a:r>
              <a:rPr kumimoji="1" lang="ja-JP" altLang="en-US" dirty="0">
                <a:solidFill>
                  <a:schemeClr val="accent4">
                    <a:lumMod val="75000"/>
                  </a:schemeClr>
                </a:solidFill>
                <a:latin typeface="チェックポイント．（ピリオド）" panose="02000600000000000000" pitchFamily="50" charset="-128"/>
                <a:ea typeface="チェックポイント．（ピリオド）" panose="02000600000000000000" pitchFamily="50" charset="-128"/>
              </a:rPr>
              <a:t>白</a:t>
            </a:r>
            <a:r>
              <a:rPr lang="ja-JP" altLang="en-US" dirty="0">
                <a:solidFill>
                  <a:schemeClr val="accent4">
                    <a:lumMod val="75000"/>
                  </a:schemeClr>
                </a:solidFill>
                <a:latin typeface="チェックポイント．（ピリオド）" panose="02000600000000000000" pitchFamily="50" charset="-128"/>
                <a:ea typeface="チェックポイント．（ピリオド）" panose="02000600000000000000" pitchFamily="50" charset="-128"/>
              </a:rPr>
              <a:t>ポッドボタン</a:t>
            </a:r>
            <a:r>
              <a:rPr lang="ja-JP" altLang="en-US" dirty="0">
                <a:latin typeface="チェックポイント．（ピリオド）" panose="02000600000000000000" pitchFamily="50" charset="-128"/>
                <a:ea typeface="チェックポイント．（ピリオド）" panose="02000600000000000000" pitchFamily="50" charset="-128"/>
              </a:rPr>
              <a:t>をクリックすると</a:t>
            </a:r>
            <a:r>
              <a:rPr kumimoji="1" lang="ja-JP" altLang="en-US" dirty="0">
                <a:solidFill>
                  <a:schemeClr val="accent4">
                    <a:lumMod val="75000"/>
                  </a:schemeClr>
                </a:solidFill>
                <a:latin typeface="チェックポイント．（ピリオド）" panose="02000600000000000000" pitchFamily="50" charset="-128"/>
                <a:ea typeface="チェックポイント．（ピリオド）" panose="02000600000000000000" pitchFamily="50" charset="-128"/>
              </a:rPr>
              <a:t>白ポッド</a:t>
            </a:r>
            <a:r>
              <a:rPr kumimoji="1" lang="ja-JP" altLang="en-US" dirty="0">
                <a:latin typeface="チェックポイント．（ピリオド）" panose="02000600000000000000" pitchFamily="50" charset="-128"/>
                <a:ea typeface="チェックポイント．（ピリオド）" panose="02000600000000000000" pitchFamily="50" charset="-128"/>
              </a:rPr>
              <a:t>が出撃します。</a:t>
            </a:r>
          </a:p>
        </p:txBody>
      </p:sp>
      <p:grpSp>
        <p:nvGrpSpPr>
          <p:cNvPr id="12" name="グループ化 11"/>
          <p:cNvGrpSpPr/>
          <p:nvPr/>
        </p:nvGrpSpPr>
        <p:grpSpPr>
          <a:xfrm>
            <a:off x="2749940" y="2133504"/>
            <a:ext cx="6692115" cy="1685743"/>
            <a:chOff x="2749940" y="2133504"/>
            <a:chExt cx="6692115" cy="1685743"/>
          </a:xfrm>
        </p:grpSpPr>
        <p:grpSp>
          <p:nvGrpSpPr>
            <p:cNvPr id="2" name="グループ化 1"/>
            <p:cNvGrpSpPr/>
            <p:nvPr/>
          </p:nvGrpSpPr>
          <p:grpSpPr>
            <a:xfrm>
              <a:off x="2749940" y="2456159"/>
              <a:ext cx="6692115" cy="1363088"/>
              <a:chOff x="2749940" y="2456159"/>
              <a:chExt cx="6692115" cy="1363088"/>
            </a:xfrm>
          </p:grpSpPr>
          <p:grpSp>
            <p:nvGrpSpPr>
              <p:cNvPr id="22" name="グループ化 21">
                <a:extLst>
                  <a:ext uri="{FF2B5EF4-FFF2-40B4-BE49-F238E27FC236}">
                    <a16:creationId xmlns:a16="http://schemas.microsoft.com/office/drawing/2014/main" xmlns="" id="{2B78E3B8-6F86-4761-8FD3-82445D0604CC}"/>
                  </a:ext>
                </a:extLst>
              </p:cNvPr>
              <p:cNvGrpSpPr/>
              <p:nvPr/>
            </p:nvGrpSpPr>
            <p:grpSpPr>
              <a:xfrm>
                <a:off x="5652463" y="2509945"/>
                <a:ext cx="1085283" cy="1293448"/>
                <a:chOff x="3651813" y="1678331"/>
                <a:chExt cx="1140874" cy="1611706"/>
              </a:xfrm>
            </p:grpSpPr>
            <p:pic>
              <p:nvPicPr>
                <p:cNvPr id="38" name="図 37" descr="物体 が含まれている画像&#10;&#10;自動的に生成された説明">
                  <a:extLst>
                    <a:ext uri="{FF2B5EF4-FFF2-40B4-BE49-F238E27FC236}">
                      <a16:creationId xmlns:a16="http://schemas.microsoft.com/office/drawing/2014/main" xmlns="" id="{479B4DDF-7427-437E-87B7-7994E26E72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1813" y="1678331"/>
                  <a:ext cx="1140874" cy="1140874"/>
                </a:xfrm>
                <a:prstGeom prst="rect">
                  <a:avLst/>
                </a:prstGeom>
              </p:spPr>
            </p:pic>
            <p:sp>
              <p:nvSpPr>
                <p:cNvPr id="39" name="テキスト ボックス 38">
                  <a:extLst>
                    <a:ext uri="{FF2B5EF4-FFF2-40B4-BE49-F238E27FC236}">
                      <a16:creationId xmlns:a16="http://schemas.microsoft.com/office/drawing/2014/main" xmlns="" id="{9774E31A-0063-4CE0-A9A1-D45BBB05A9C8}"/>
                    </a:ext>
                  </a:extLst>
                </p:cNvPr>
                <p:cNvSpPr txBox="1"/>
                <p:nvPr/>
              </p:nvSpPr>
              <p:spPr>
                <a:xfrm>
                  <a:off x="3945705" y="2829829"/>
                  <a:ext cx="361950" cy="460208"/>
                </a:xfrm>
                <a:prstGeom prst="rect">
                  <a:avLst/>
                </a:prstGeom>
                <a:noFill/>
              </p:spPr>
              <p:txBody>
                <a:bodyPr wrap="square" rtlCol="0">
                  <a:spAutoFit/>
                </a:bodyPr>
                <a:lstStyle/>
                <a:p>
                  <a:pPr algn="ctr"/>
                  <a:r>
                    <a:rPr kumimoji="1" lang="ja-JP" altLang="en-US" dirty="0">
                      <a:latin typeface="チェックポイント．（ピリオド）" panose="02000600000000000000" pitchFamily="50" charset="-128"/>
                      <a:ea typeface="チェックポイント．（ピリオド）" panose="02000600000000000000" pitchFamily="50" charset="-128"/>
                    </a:rPr>
                    <a:t>青</a:t>
                  </a:r>
                </a:p>
              </p:txBody>
            </p:sp>
          </p:grpSp>
          <p:grpSp>
            <p:nvGrpSpPr>
              <p:cNvPr id="23" name="グループ化 22">
                <a:extLst>
                  <a:ext uri="{FF2B5EF4-FFF2-40B4-BE49-F238E27FC236}">
                    <a16:creationId xmlns:a16="http://schemas.microsoft.com/office/drawing/2014/main" xmlns="" id="{8CEB5C1D-B949-4327-B495-5272910D5F87}"/>
                  </a:ext>
                </a:extLst>
              </p:cNvPr>
              <p:cNvGrpSpPr/>
              <p:nvPr/>
            </p:nvGrpSpPr>
            <p:grpSpPr>
              <a:xfrm>
                <a:off x="4318790" y="2589585"/>
                <a:ext cx="1085283" cy="1213371"/>
                <a:chOff x="4889474" y="1678418"/>
                <a:chExt cx="1140874" cy="1511926"/>
              </a:xfrm>
            </p:grpSpPr>
            <p:pic>
              <p:nvPicPr>
                <p:cNvPr id="36" name="図 35" descr="物体 が含まれている画像&#10;&#10;自動的に生成された説明">
                  <a:extLst>
                    <a:ext uri="{FF2B5EF4-FFF2-40B4-BE49-F238E27FC236}">
                      <a16:creationId xmlns:a16="http://schemas.microsoft.com/office/drawing/2014/main" xmlns="" id="{FB1C4056-473E-4E06-A623-40D4081C4E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89474" y="1678418"/>
                  <a:ext cx="1140874" cy="1140874"/>
                </a:xfrm>
                <a:prstGeom prst="rect">
                  <a:avLst/>
                </a:prstGeom>
              </p:spPr>
            </p:pic>
            <p:sp>
              <p:nvSpPr>
                <p:cNvPr id="37" name="テキスト ボックス 36">
                  <a:extLst>
                    <a:ext uri="{FF2B5EF4-FFF2-40B4-BE49-F238E27FC236}">
                      <a16:creationId xmlns:a16="http://schemas.microsoft.com/office/drawing/2014/main" xmlns="" id="{A9417AE6-E050-4A1B-991F-46A51E57761E}"/>
                    </a:ext>
                  </a:extLst>
                </p:cNvPr>
                <p:cNvSpPr txBox="1"/>
                <p:nvPr/>
              </p:nvSpPr>
              <p:spPr>
                <a:xfrm>
                  <a:off x="5243682" y="2730136"/>
                  <a:ext cx="361951" cy="460208"/>
                </a:xfrm>
                <a:prstGeom prst="rect">
                  <a:avLst/>
                </a:prstGeom>
                <a:noFill/>
              </p:spPr>
              <p:txBody>
                <a:bodyPr wrap="square" rtlCol="0">
                  <a:spAutoFit/>
                </a:bodyPr>
                <a:lstStyle/>
                <a:p>
                  <a:pPr algn="ctr"/>
                  <a:r>
                    <a:rPr kumimoji="1" lang="ja-JP" altLang="en-US" dirty="0">
                      <a:latin typeface="チェックポイント．（ピリオド）" panose="02000600000000000000" pitchFamily="50" charset="-128"/>
                      <a:ea typeface="チェックポイント．（ピリオド）" panose="02000600000000000000" pitchFamily="50" charset="-128"/>
                    </a:rPr>
                    <a:t>赤</a:t>
                  </a:r>
                </a:p>
              </p:txBody>
            </p:sp>
          </p:grpSp>
          <p:grpSp>
            <p:nvGrpSpPr>
              <p:cNvPr id="24" name="グループ化 23">
                <a:extLst>
                  <a:ext uri="{FF2B5EF4-FFF2-40B4-BE49-F238E27FC236}">
                    <a16:creationId xmlns:a16="http://schemas.microsoft.com/office/drawing/2014/main" xmlns="" id="{9400590E-D727-4D03-98FF-0ACD12EBC352}"/>
                  </a:ext>
                </a:extLst>
              </p:cNvPr>
              <p:cNvGrpSpPr/>
              <p:nvPr/>
            </p:nvGrpSpPr>
            <p:grpSpPr>
              <a:xfrm>
                <a:off x="7033071" y="2514975"/>
                <a:ext cx="1085284" cy="1271191"/>
                <a:chOff x="6122245" y="1669741"/>
                <a:chExt cx="1140875" cy="1583973"/>
              </a:xfrm>
            </p:grpSpPr>
            <p:pic>
              <p:nvPicPr>
                <p:cNvPr id="34" name="図 33" descr="物体, 腕時計 が含まれている画像&#10;&#10;自動的に生成された説明">
                  <a:extLst>
                    <a:ext uri="{FF2B5EF4-FFF2-40B4-BE49-F238E27FC236}">
                      <a16:creationId xmlns:a16="http://schemas.microsoft.com/office/drawing/2014/main" xmlns="" id="{734930D0-5E47-475F-948D-174F652567D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22245" y="1669741"/>
                  <a:ext cx="1140875" cy="1140875"/>
                </a:xfrm>
                <a:prstGeom prst="rect">
                  <a:avLst/>
                </a:prstGeom>
              </p:spPr>
            </p:pic>
            <p:sp>
              <p:nvSpPr>
                <p:cNvPr id="35" name="テキスト ボックス 34">
                  <a:extLst>
                    <a:ext uri="{FF2B5EF4-FFF2-40B4-BE49-F238E27FC236}">
                      <a16:creationId xmlns:a16="http://schemas.microsoft.com/office/drawing/2014/main" xmlns="" id="{99360FF1-7996-43C2-A24E-1DB68F403FE0}"/>
                    </a:ext>
                  </a:extLst>
                </p:cNvPr>
                <p:cNvSpPr txBox="1"/>
                <p:nvPr/>
              </p:nvSpPr>
              <p:spPr>
                <a:xfrm>
                  <a:off x="6485460" y="2793506"/>
                  <a:ext cx="361950" cy="460208"/>
                </a:xfrm>
                <a:prstGeom prst="rect">
                  <a:avLst/>
                </a:prstGeom>
                <a:noFill/>
              </p:spPr>
              <p:txBody>
                <a:bodyPr wrap="square" rtlCol="0">
                  <a:spAutoFit/>
                </a:bodyPr>
                <a:lstStyle/>
                <a:p>
                  <a:pPr algn="ctr"/>
                  <a:r>
                    <a:rPr kumimoji="1" lang="ja-JP" altLang="en-US" dirty="0">
                      <a:latin typeface="チェックポイント．（ピリオド）" panose="02000600000000000000" pitchFamily="50" charset="-128"/>
                      <a:ea typeface="チェックポイント．（ピリオド）" panose="02000600000000000000" pitchFamily="50" charset="-128"/>
                    </a:rPr>
                    <a:t>緑</a:t>
                  </a:r>
                </a:p>
              </p:txBody>
            </p:sp>
          </p:grpSp>
          <p:grpSp>
            <p:nvGrpSpPr>
              <p:cNvPr id="25" name="グループ化 24">
                <a:extLst>
                  <a:ext uri="{FF2B5EF4-FFF2-40B4-BE49-F238E27FC236}">
                    <a16:creationId xmlns:a16="http://schemas.microsoft.com/office/drawing/2014/main" xmlns="" id="{2DC9847F-77D2-4405-8121-1FE5585768EA}"/>
                  </a:ext>
                </a:extLst>
              </p:cNvPr>
              <p:cNvGrpSpPr/>
              <p:nvPr/>
            </p:nvGrpSpPr>
            <p:grpSpPr>
              <a:xfrm>
                <a:off x="8356771" y="2544952"/>
                <a:ext cx="1085284" cy="1241214"/>
                <a:chOff x="7236873" y="1678331"/>
                <a:chExt cx="1140875" cy="1546620"/>
              </a:xfrm>
            </p:grpSpPr>
            <p:pic>
              <p:nvPicPr>
                <p:cNvPr id="32" name="図 31" descr="物体 が含まれている画像&#10;&#10;自動的に生成された説明">
                  <a:extLst>
                    <a:ext uri="{FF2B5EF4-FFF2-40B4-BE49-F238E27FC236}">
                      <a16:creationId xmlns:a16="http://schemas.microsoft.com/office/drawing/2014/main" xmlns="" id="{275FE74A-218C-4A15-9492-6A63781312F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36873" y="1678331"/>
                  <a:ext cx="1140875" cy="1140875"/>
                </a:xfrm>
                <a:prstGeom prst="rect">
                  <a:avLst/>
                </a:prstGeom>
              </p:spPr>
            </p:pic>
            <p:sp>
              <p:nvSpPr>
                <p:cNvPr id="33" name="テキスト ボックス 32">
                  <a:extLst>
                    <a:ext uri="{FF2B5EF4-FFF2-40B4-BE49-F238E27FC236}">
                      <a16:creationId xmlns:a16="http://schemas.microsoft.com/office/drawing/2014/main" xmlns="" id="{7FEA8835-C677-4EFC-9624-2596C7E0A572}"/>
                    </a:ext>
                  </a:extLst>
                </p:cNvPr>
                <p:cNvSpPr txBox="1"/>
                <p:nvPr/>
              </p:nvSpPr>
              <p:spPr>
                <a:xfrm>
                  <a:off x="7573962" y="2764743"/>
                  <a:ext cx="361950" cy="460208"/>
                </a:xfrm>
                <a:prstGeom prst="rect">
                  <a:avLst/>
                </a:prstGeom>
                <a:noFill/>
              </p:spPr>
              <p:txBody>
                <a:bodyPr wrap="square" rtlCol="0">
                  <a:spAutoFit/>
                </a:bodyPr>
                <a:lstStyle/>
                <a:p>
                  <a:pPr algn="ctr"/>
                  <a:r>
                    <a:rPr lang="ja-JP" altLang="en-US" dirty="0">
                      <a:latin typeface="チェックポイント．（ピリオド）" panose="02000600000000000000" pitchFamily="50" charset="-128"/>
                      <a:ea typeface="チェックポイント．（ピリオド）" panose="02000600000000000000" pitchFamily="50" charset="-128"/>
                    </a:rPr>
                    <a:t>白</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grpSp>
          <p:pic>
            <p:nvPicPr>
              <p:cNvPr id="11" name="図 10">
                <a:extLst>
                  <a:ext uri="{FF2B5EF4-FFF2-40B4-BE49-F238E27FC236}">
                    <a16:creationId xmlns:a16="http://schemas.microsoft.com/office/drawing/2014/main" xmlns="" id="{49264E83-2EAE-4079-9AD2-AC2D699F0D1F}"/>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rot="18867647">
                <a:off x="2859744" y="2346355"/>
                <a:ext cx="1184910" cy="1404518"/>
              </a:xfrm>
              <a:prstGeom prst="rect">
                <a:avLst/>
              </a:prstGeom>
            </p:spPr>
          </p:pic>
          <p:sp>
            <p:nvSpPr>
              <p:cNvPr id="46" name="テキスト ボックス 45">
                <a:extLst>
                  <a:ext uri="{FF2B5EF4-FFF2-40B4-BE49-F238E27FC236}">
                    <a16:creationId xmlns:a16="http://schemas.microsoft.com/office/drawing/2014/main" xmlns="" id="{B4B7A388-F763-4A3C-B6C2-124C99BC6F42}"/>
                  </a:ext>
                </a:extLst>
              </p:cNvPr>
              <p:cNvSpPr txBox="1"/>
              <p:nvPr/>
            </p:nvSpPr>
            <p:spPr>
              <a:xfrm>
                <a:off x="2894060" y="3449915"/>
                <a:ext cx="1124874" cy="369332"/>
              </a:xfrm>
              <a:prstGeom prst="rect">
                <a:avLst/>
              </a:prstGeom>
              <a:noFill/>
            </p:spPr>
            <p:txBody>
              <a:bodyPr wrap="square" rtlCol="0">
                <a:spAutoFit/>
              </a:bodyPr>
              <a:lstStyle/>
              <a:p>
                <a:r>
                  <a:rPr kumimoji="1" lang="ja-JP" altLang="en-US" dirty="0">
                    <a:latin typeface="チェックポイント．（ピリオド）" panose="02000600000000000000" pitchFamily="50" charset="-128"/>
                    <a:ea typeface="チェックポイント．（ピリオド）" panose="02000600000000000000" pitchFamily="50" charset="-128"/>
                  </a:rPr>
                  <a:t>ミサイル</a:t>
                </a:r>
              </a:p>
            </p:txBody>
          </p:sp>
        </p:grpSp>
        <p:pic>
          <p:nvPicPr>
            <p:cNvPr id="3" name="図 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657558" y="2158859"/>
              <a:ext cx="384066" cy="384066"/>
            </a:xfrm>
            <a:prstGeom prst="rect">
              <a:avLst/>
            </a:prstGeom>
          </p:spPr>
        </p:pic>
        <p:pic>
          <p:nvPicPr>
            <p:cNvPr id="6" name="図 5"/>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912158" y="2151520"/>
              <a:ext cx="384066" cy="384066"/>
            </a:xfrm>
            <a:prstGeom prst="rect">
              <a:avLst/>
            </a:prstGeom>
          </p:spPr>
        </p:pic>
        <p:pic>
          <p:nvPicPr>
            <p:cNvPr id="8" name="図 7"/>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338835" y="2133504"/>
              <a:ext cx="384066" cy="384066"/>
            </a:xfrm>
            <a:prstGeom prst="rect">
              <a:avLst/>
            </a:prstGeom>
          </p:spPr>
        </p:pic>
        <p:pic>
          <p:nvPicPr>
            <p:cNvPr id="9" name="図 8"/>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639350" y="2150431"/>
              <a:ext cx="386244" cy="386244"/>
            </a:xfrm>
            <a:prstGeom prst="rect">
              <a:avLst/>
            </a:prstGeom>
          </p:spPr>
        </p:pic>
        <p:pic>
          <p:nvPicPr>
            <p:cNvPr id="10" name="図 9"/>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265788" y="2159287"/>
              <a:ext cx="383638" cy="383638"/>
            </a:xfrm>
            <a:prstGeom prst="rect">
              <a:avLst/>
            </a:prstGeom>
          </p:spPr>
        </p:pic>
      </p:grpSp>
    </p:spTree>
    <p:extLst>
      <p:ext uri="{BB962C8B-B14F-4D97-AF65-F5344CB8AC3E}">
        <p14:creationId xmlns:p14="http://schemas.microsoft.com/office/powerpoint/2010/main" val="33221644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xmlns="" id="{EE855DBA-71F3-4B0A-AD5F-4DC4FD57AF5C}"/>
              </a:ext>
            </a:extLst>
          </p:cNvPr>
          <p:cNvPicPr>
            <a:picLocks noChangeAspect="1"/>
          </p:cNvPicPr>
          <p:nvPr/>
        </p:nvPicPr>
        <p:blipFill rotWithShape="1">
          <a:blip r:embed="rId2"/>
          <a:srcRect t="4381"/>
          <a:stretch/>
        </p:blipFill>
        <p:spPr>
          <a:xfrm>
            <a:off x="1743466" y="1015322"/>
            <a:ext cx="8705067" cy="4827355"/>
          </a:xfrm>
          <a:prstGeom prst="rect">
            <a:avLst/>
          </a:prstGeom>
        </p:spPr>
      </p:pic>
      <p:sp>
        <p:nvSpPr>
          <p:cNvPr id="17" name="楕円 16">
            <a:extLst>
              <a:ext uri="{FF2B5EF4-FFF2-40B4-BE49-F238E27FC236}">
                <a16:creationId xmlns:a16="http://schemas.microsoft.com/office/drawing/2014/main" xmlns="" id="{787DCF27-FE5D-4F5F-93D9-6E5E3F66733B}"/>
              </a:ext>
            </a:extLst>
          </p:cNvPr>
          <p:cNvSpPr/>
          <p:nvPr/>
        </p:nvSpPr>
        <p:spPr>
          <a:xfrm>
            <a:off x="7666493" y="2482941"/>
            <a:ext cx="1857115" cy="1892116"/>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a:extLst>
              <a:ext uri="{FF2B5EF4-FFF2-40B4-BE49-F238E27FC236}">
                <a16:creationId xmlns:a16="http://schemas.microsoft.com/office/drawing/2014/main" xmlns="" id="{3833953A-B36A-4C17-AEC3-8ED45F7CC897}"/>
              </a:ext>
            </a:extLst>
          </p:cNvPr>
          <p:cNvSpPr/>
          <p:nvPr/>
        </p:nvSpPr>
        <p:spPr>
          <a:xfrm>
            <a:off x="1722752" y="1015322"/>
            <a:ext cx="1804219" cy="150414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a:extLst>
              <a:ext uri="{FF2B5EF4-FFF2-40B4-BE49-F238E27FC236}">
                <a16:creationId xmlns:a16="http://schemas.microsoft.com/office/drawing/2014/main" xmlns="" id="{0A0216B0-C84D-4309-9EC4-75086643960C}"/>
              </a:ext>
            </a:extLst>
          </p:cNvPr>
          <p:cNvSpPr/>
          <p:nvPr/>
        </p:nvSpPr>
        <p:spPr>
          <a:xfrm>
            <a:off x="5440772" y="1243046"/>
            <a:ext cx="1127979" cy="58031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xmlns="" id="{EAC81C78-DEAA-491D-B85A-42AB767010AE}"/>
              </a:ext>
            </a:extLst>
          </p:cNvPr>
          <p:cNvSpPr/>
          <p:nvPr/>
        </p:nvSpPr>
        <p:spPr>
          <a:xfrm>
            <a:off x="4134721" y="4745457"/>
            <a:ext cx="5388887" cy="107755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xmlns="" id="{B35D99F0-6DC1-4BC2-88F1-81631344B7F9}"/>
              </a:ext>
            </a:extLst>
          </p:cNvPr>
          <p:cNvSpPr txBox="1"/>
          <p:nvPr/>
        </p:nvSpPr>
        <p:spPr>
          <a:xfrm>
            <a:off x="2627332" y="58003"/>
            <a:ext cx="6937335" cy="830997"/>
          </a:xfrm>
          <a:prstGeom prst="rect">
            <a:avLst/>
          </a:prstGeom>
          <a:solidFill>
            <a:schemeClr val="accent4"/>
          </a:solidFill>
        </p:spPr>
        <p:txBody>
          <a:bodyPr wrap="square" rtlCol="0">
            <a:spAutoFit/>
          </a:bodyPr>
          <a:lstStyle/>
          <a:p>
            <a:pPr algn="ctr"/>
            <a:r>
              <a:rPr kumimoji="1" lang="ja-JP" altLang="en-US" sz="4800" dirty="0">
                <a:latin typeface="チェックポイント．（ピリオド）" panose="02000600000000000000" pitchFamily="50" charset="-128"/>
                <a:ea typeface="チェックポイント．（ピリオド）" panose="02000600000000000000" pitchFamily="50" charset="-128"/>
              </a:rPr>
              <a:t>ヘルプ：戦闘</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sp>
        <p:nvSpPr>
          <p:cNvPr id="7" name="吹き出し: 四角形 6">
            <a:extLst>
              <a:ext uri="{FF2B5EF4-FFF2-40B4-BE49-F238E27FC236}">
                <a16:creationId xmlns:a16="http://schemas.microsoft.com/office/drawing/2014/main" xmlns="" id="{BA75D2B1-3296-4A6C-97CF-CD76A284141D}"/>
              </a:ext>
            </a:extLst>
          </p:cNvPr>
          <p:cNvSpPr/>
          <p:nvPr/>
        </p:nvSpPr>
        <p:spPr>
          <a:xfrm>
            <a:off x="9433863" y="2324161"/>
            <a:ext cx="1117106" cy="390618"/>
          </a:xfrm>
          <a:prstGeom prst="wedgeRectCallout">
            <a:avLst>
              <a:gd name="adj1" fmla="val -54031"/>
              <a:gd name="adj2" fmla="val 91974"/>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味方惑星</a:t>
            </a:r>
          </a:p>
        </p:txBody>
      </p:sp>
      <p:sp>
        <p:nvSpPr>
          <p:cNvPr id="8" name="吹き出し: 四角形 7">
            <a:extLst>
              <a:ext uri="{FF2B5EF4-FFF2-40B4-BE49-F238E27FC236}">
                <a16:creationId xmlns:a16="http://schemas.microsoft.com/office/drawing/2014/main" xmlns="" id="{88AD402C-D557-4604-82F7-689D61968750}"/>
              </a:ext>
            </a:extLst>
          </p:cNvPr>
          <p:cNvSpPr/>
          <p:nvPr/>
        </p:nvSpPr>
        <p:spPr>
          <a:xfrm>
            <a:off x="1551653" y="3071674"/>
            <a:ext cx="1075679" cy="463119"/>
          </a:xfrm>
          <a:prstGeom prst="wedgeRectCallout">
            <a:avLst>
              <a:gd name="adj1" fmla="val 60139"/>
              <a:gd name="adj2" fmla="val 8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敵</a:t>
            </a: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惑星</a:t>
            </a:r>
          </a:p>
        </p:txBody>
      </p:sp>
      <p:sp>
        <p:nvSpPr>
          <p:cNvPr id="9" name="吹き出し: 四角形 8">
            <a:extLst>
              <a:ext uri="{FF2B5EF4-FFF2-40B4-BE49-F238E27FC236}">
                <a16:creationId xmlns:a16="http://schemas.microsoft.com/office/drawing/2014/main" xmlns="" id="{BF8E2C7C-205C-42CA-B382-A5D5630D39B2}"/>
              </a:ext>
            </a:extLst>
          </p:cNvPr>
          <p:cNvSpPr/>
          <p:nvPr/>
        </p:nvSpPr>
        <p:spPr>
          <a:xfrm>
            <a:off x="667787" y="463118"/>
            <a:ext cx="1075679" cy="470816"/>
          </a:xfrm>
          <a:prstGeom prst="wedgeRectCallout">
            <a:avLst>
              <a:gd name="adj1" fmla="val 37467"/>
              <a:gd name="adj2" fmla="val 75132"/>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三竦み</a:t>
            </a:r>
            <a:endPar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endParaRPr>
          </a:p>
        </p:txBody>
      </p:sp>
      <p:sp>
        <p:nvSpPr>
          <p:cNvPr id="10" name="吹き出し: 四角形 9">
            <a:extLst>
              <a:ext uri="{FF2B5EF4-FFF2-40B4-BE49-F238E27FC236}">
                <a16:creationId xmlns:a16="http://schemas.microsoft.com/office/drawing/2014/main" xmlns="" id="{1E8E5AAD-2EFF-40AE-87B5-A62E3863DB06}"/>
              </a:ext>
            </a:extLst>
          </p:cNvPr>
          <p:cNvSpPr/>
          <p:nvPr/>
        </p:nvSpPr>
        <p:spPr>
          <a:xfrm>
            <a:off x="6885575" y="5885255"/>
            <a:ext cx="5108433" cy="889259"/>
          </a:xfrm>
          <a:prstGeom prst="wedgeRectCallout">
            <a:avLst>
              <a:gd name="adj1" fmla="val 2804"/>
              <a:gd name="adj2" fmla="val -86405"/>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ミサイルやポッドを出撃させるためのボタン</a:t>
            </a:r>
            <a:endParaRPr kumimoji="1"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kumimoji="1"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ボタンをクリック</a:t>
            </a:r>
            <a:r>
              <a:rPr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、もしくは対応するキーを</a:t>
            </a:r>
            <a:endParaRPr lang="en-US" altLang="ja-JP" dirty="0">
              <a:solidFill>
                <a:srgbClr val="FF0000"/>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入力する</a:t>
            </a:r>
            <a:r>
              <a:rPr kumimoji="1"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と出撃させる</a:t>
            </a: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ことができます</a:t>
            </a:r>
          </a:p>
        </p:txBody>
      </p:sp>
      <p:sp>
        <p:nvSpPr>
          <p:cNvPr id="11" name="吹き出し: 四角形 10">
            <a:extLst>
              <a:ext uri="{FF2B5EF4-FFF2-40B4-BE49-F238E27FC236}">
                <a16:creationId xmlns:a16="http://schemas.microsoft.com/office/drawing/2014/main" xmlns="" id="{0876C132-70D4-4EE9-A059-2EE9BBCFA5AC}"/>
              </a:ext>
            </a:extLst>
          </p:cNvPr>
          <p:cNvSpPr/>
          <p:nvPr/>
        </p:nvSpPr>
        <p:spPr>
          <a:xfrm>
            <a:off x="6760564" y="1330956"/>
            <a:ext cx="1555072" cy="431430"/>
          </a:xfrm>
          <a:prstGeom prst="wedgeRectCallout">
            <a:avLst>
              <a:gd name="adj1" fmla="val -59561"/>
              <a:gd name="adj2" fmla="val 11732"/>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戦闘終了時間</a:t>
            </a:r>
          </a:p>
        </p:txBody>
      </p:sp>
      <p:sp>
        <p:nvSpPr>
          <p:cNvPr id="12" name="吹き出し: 四角形 11">
            <a:extLst>
              <a:ext uri="{FF2B5EF4-FFF2-40B4-BE49-F238E27FC236}">
                <a16:creationId xmlns:a16="http://schemas.microsoft.com/office/drawing/2014/main" xmlns="" id="{30266963-E240-4012-99DE-6906E5DDC8E7}"/>
              </a:ext>
            </a:extLst>
          </p:cNvPr>
          <p:cNvSpPr/>
          <p:nvPr/>
        </p:nvSpPr>
        <p:spPr>
          <a:xfrm>
            <a:off x="9433863" y="3952403"/>
            <a:ext cx="2560145" cy="773389"/>
          </a:xfrm>
          <a:prstGeom prst="wedgeRectCallout">
            <a:avLst>
              <a:gd name="adj1" fmla="val -116088"/>
              <a:gd name="adj2" fmla="val 16259"/>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solidFill>
                  <a:schemeClr val="tx1"/>
                </a:solidFill>
                <a:latin typeface="チェックポイント．（ピリオド）" panose="02000600000000000000" pitchFamily="50" charset="-128"/>
                <a:ea typeface="チェックポイント．（ピリオド）" panose="02000600000000000000" pitchFamily="50" charset="-128"/>
              </a:rPr>
              <a:t>レーン</a:t>
            </a:r>
            <a:endParaRPr kumimoji="1" lang="en-US" altLang="ja-JP" sz="1600"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sz="1600" dirty="0">
                <a:solidFill>
                  <a:schemeClr val="tx1"/>
                </a:solidFill>
                <a:latin typeface="チェックポイント．（ピリオド）" panose="02000600000000000000" pitchFamily="50" charset="-128"/>
                <a:ea typeface="チェックポイント．（ピリオド）" panose="02000600000000000000" pitchFamily="50" charset="-128"/>
              </a:rPr>
              <a:t>レーンはマウスもしくは</a:t>
            </a:r>
            <a:endParaRPr lang="en-US" altLang="ja-JP" sz="1600"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sz="1600" dirty="0">
                <a:solidFill>
                  <a:srgbClr val="FF0000"/>
                </a:solidFill>
                <a:latin typeface="チェックポイント．（ピリオド）" panose="02000600000000000000" pitchFamily="50" charset="-128"/>
                <a:ea typeface="チェックポイント．（ピリオド）" panose="02000600000000000000" pitchFamily="50" charset="-128"/>
              </a:rPr>
              <a:t>方向キー</a:t>
            </a:r>
            <a:r>
              <a:rPr lang="ja-JP" altLang="en-US" sz="1600" dirty="0">
                <a:solidFill>
                  <a:schemeClr val="tx1"/>
                </a:solidFill>
                <a:latin typeface="チェックポイント．（ピリオド）" panose="02000600000000000000" pitchFamily="50" charset="-128"/>
                <a:ea typeface="チェックポイント．（ピリオド）" panose="02000600000000000000" pitchFamily="50" charset="-128"/>
              </a:rPr>
              <a:t>で選択できます</a:t>
            </a:r>
            <a:endParaRPr kumimoji="1" lang="ja-JP" altLang="en-US" sz="1600" dirty="0">
              <a:solidFill>
                <a:schemeClr val="tx1"/>
              </a:solidFill>
              <a:latin typeface="チェックポイント．（ピリオド）" panose="02000600000000000000" pitchFamily="50" charset="-128"/>
              <a:ea typeface="チェックポイント．（ピリオド）" panose="02000600000000000000" pitchFamily="50" charset="-128"/>
            </a:endParaRPr>
          </a:p>
        </p:txBody>
      </p:sp>
      <p:sp>
        <p:nvSpPr>
          <p:cNvPr id="13" name="正方形/長方形 12">
            <a:extLst>
              <a:ext uri="{FF2B5EF4-FFF2-40B4-BE49-F238E27FC236}">
                <a16:creationId xmlns:a16="http://schemas.microsoft.com/office/drawing/2014/main" xmlns="" id="{C5B52C5E-840D-45E5-8E3C-3E2AD99D4E85}"/>
              </a:ext>
            </a:extLst>
          </p:cNvPr>
          <p:cNvSpPr/>
          <p:nvPr/>
        </p:nvSpPr>
        <p:spPr>
          <a:xfrm>
            <a:off x="4502457" y="2265319"/>
            <a:ext cx="3187083" cy="230819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a:extLst>
              <a:ext uri="{FF2B5EF4-FFF2-40B4-BE49-F238E27FC236}">
                <a16:creationId xmlns:a16="http://schemas.microsoft.com/office/drawing/2014/main" xmlns="" id="{85B86C3D-1D0B-4CA9-A09E-F9104FAC8E9A}"/>
              </a:ext>
            </a:extLst>
          </p:cNvPr>
          <p:cNvSpPr/>
          <p:nvPr/>
        </p:nvSpPr>
        <p:spPr>
          <a:xfrm>
            <a:off x="3097763" y="4161453"/>
            <a:ext cx="989045" cy="14929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L 字 2">
            <a:extLst>
              <a:ext uri="{FF2B5EF4-FFF2-40B4-BE49-F238E27FC236}">
                <a16:creationId xmlns:a16="http://schemas.microsoft.com/office/drawing/2014/main" xmlns="" id="{CA56987B-B7BB-455B-A3DC-57F7BCD43222}"/>
              </a:ext>
            </a:extLst>
          </p:cNvPr>
          <p:cNvSpPr/>
          <p:nvPr/>
        </p:nvSpPr>
        <p:spPr>
          <a:xfrm>
            <a:off x="1743464" y="4108420"/>
            <a:ext cx="1783507" cy="1734257"/>
          </a:xfrm>
          <a:prstGeom prst="corner">
            <a:avLst>
              <a:gd name="adj1" fmla="val 84433"/>
              <a:gd name="adj2" fmla="val 68293"/>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吹き出し: 四角形 18">
            <a:extLst>
              <a:ext uri="{FF2B5EF4-FFF2-40B4-BE49-F238E27FC236}">
                <a16:creationId xmlns:a16="http://schemas.microsoft.com/office/drawing/2014/main" xmlns="" id="{D2673875-651C-40E4-8256-1F77677989CB}"/>
              </a:ext>
            </a:extLst>
          </p:cNvPr>
          <p:cNvSpPr/>
          <p:nvPr/>
        </p:nvSpPr>
        <p:spPr>
          <a:xfrm>
            <a:off x="916790" y="3730057"/>
            <a:ext cx="1075679" cy="334691"/>
          </a:xfrm>
          <a:prstGeom prst="wedgeRectCallout">
            <a:avLst>
              <a:gd name="adj1" fmla="val 148442"/>
              <a:gd name="adj2" fmla="val 71649"/>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solidFill>
                  <a:schemeClr val="tx1"/>
                </a:solidFill>
                <a:latin typeface="チェックポイント．（ピリオド）" panose="02000600000000000000" pitchFamily="50" charset="-128"/>
                <a:ea typeface="チェックポイント．（ピリオド）" panose="02000600000000000000" pitchFamily="50" charset="-128"/>
              </a:rPr>
              <a:t>惑星</a:t>
            </a:r>
            <a:r>
              <a:rPr kumimoji="1" lang="en-US" altLang="ja-JP" sz="1600" dirty="0">
                <a:solidFill>
                  <a:schemeClr val="tx1"/>
                </a:solidFill>
                <a:latin typeface="チェックポイント．（ピリオド）" panose="02000600000000000000" pitchFamily="50" charset="-128"/>
                <a:ea typeface="チェックポイント．（ピリオド）" panose="02000600000000000000" pitchFamily="50" charset="-128"/>
              </a:rPr>
              <a:t>HP</a:t>
            </a:r>
            <a:endParaRPr kumimoji="1" lang="ja-JP" altLang="en-US" sz="1600" dirty="0">
              <a:solidFill>
                <a:schemeClr val="tx1"/>
              </a:solidFill>
              <a:latin typeface="チェックポイント．（ピリオド）" panose="02000600000000000000" pitchFamily="50" charset="-128"/>
              <a:ea typeface="チェックポイント．（ピリオド）" panose="02000600000000000000" pitchFamily="50" charset="-128"/>
            </a:endParaRPr>
          </a:p>
        </p:txBody>
      </p:sp>
      <p:sp>
        <p:nvSpPr>
          <p:cNvPr id="20" name="吹き出し: 四角形 19">
            <a:extLst>
              <a:ext uri="{FF2B5EF4-FFF2-40B4-BE49-F238E27FC236}">
                <a16:creationId xmlns:a16="http://schemas.microsoft.com/office/drawing/2014/main" xmlns="" id="{F0A11592-BD25-49D2-8C1D-7500E79B7ADA}"/>
              </a:ext>
            </a:extLst>
          </p:cNvPr>
          <p:cNvSpPr/>
          <p:nvPr/>
        </p:nvSpPr>
        <p:spPr>
          <a:xfrm>
            <a:off x="118752" y="5895710"/>
            <a:ext cx="4275185" cy="878804"/>
          </a:xfrm>
          <a:prstGeom prst="wedgeRectCallout">
            <a:avLst>
              <a:gd name="adj1" fmla="val -5111"/>
              <a:gd name="adj2" fmla="val -68609"/>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各ポッドの残り住民数</a:t>
            </a: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を確認できます</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ポッドを</a:t>
            </a:r>
            <a:r>
              <a:rPr kumimoji="1"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一機放つと</a:t>
            </a:r>
            <a:r>
              <a:rPr kumimoji="1" lang="en-US" altLang="ja-JP" dirty="0">
                <a:solidFill>
                  <a:srgbClr val="FF0000"/>
                </a:solidFill>
                <a:latin typeface="チェックポイント．（ピリオド）" panose="02000600000000000000" pitchFamily="50" charset="-128"/>
                <a:ea typeface="チェックポイント．（ピリオド）" panose="02000600000000000000" pitchFamily="50" charset="-128"/>
              </a:rPr>
              <a:t>100</a:t>
            </a:r>
            <a:r>
              <a:rPr kumimoji="1"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人</a:t>
            </a: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減ります</a:t>
            </a:r>
          </a:p>
        </p:txBody>
      </p:sp>
    </p:spTree>
    <p:extLst>
      <p:ext uri="{BB962C8B-B14F-4D97-AF65-F5344CB8AC3E}">
        <p14:creationId xmlns:p14="http://schemas.microsoft.com/office/powerpoint/2010/main" val="19757950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 xmlns:a16="http://schemas.microsoft.com/office/drawing/2014/main" id="{83D9254C-066B-4A30-984B-189E5281BB91}"/>
              </a:ext>
            </a:extLst>
          </p:cNvPr>
          <p:cNvSpPr txBox="1"/>
          <p:nvPr/>
        </p:nvSpPr>
        <p:spPr>
          <a:xfrm>
            <a:off x="2484827" y="58003"/>
            <a:ext cx="6937335" cy="830997"/>
          </a:xfrm>
          <a:prstGeom prst="rect">
            <a:avLst/>
          </a:prstGeom>
          <a:solidFill>
            <a:schemeClr val="accent4"/>
          </a:solidFill>
        </p:spPr>
        <p:txBody>
          <a:bodyPr wrap="square" rtlCol="0">
            <a:spAutoFit/>
          </a:bodyPr>
          <a:lstStyle/>
          <a:p>
            <a:pPr algn="ctr"/>
            <a:r>
              <a:rPr kumimoji="1" lang="ja-JP" altLang="en-US" sz="4800" dirty="0">
                <a:latin typeface="チェックポイント．（ピリオド）" panose="02000600000000000000" pitchFamily="50" charset="-128"/>
                <a:ea typeface="チェックポイント．（ピリオド）" panose="02000600000000000000" pitchFamily="50" charset="-128"/>
              </a:rPr>
              <a:t>ヘルプ：戦闘デメリット</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sp>
        <p:nvSpPr>
          <p:cNvPr id="7" name="テキスト ボックス 6">
            <a:extLst>
              <a:ext uri="{FF2B5EF4-FFF2-40B4-BE49-F238E27FC236}">
                <a16:creationId xmlns="" xmlns:a16="http://schemas.microsoft.com/office/drawing/2014/main" id="{A3B678AB-5F6D-47A2-AC3D-C9904D8B3FE5}"/>
              </a:ext>
            </a:extLst>
          </p:cNvPr>
          <p:cNvSpPr txBox="1"/>
          <p:nvPr/>
        </p:nvSpPr>
        <p:spPr>
          <a:xfrm>
            <a:off x="1963886" y="1187017"/>
            <a:ext cx="7979218" cy="584775"/>
          </a:xfrm>
          <a:prstGeom prst="rect">
            <a:avLst/>
          </a:prstGeom>
          <a:noFill/>
        </p:spPr>
        <p:txBody>
          <a:bodyPr wrap="square" rtlCol="0">
            <a:spAutoFit/>
          </a:bodyPr>
          <a:lstStyle/>
          <a:p>
            <a:pPr algn="ctr"/>
            <a:r>
              <a:rPr kumimoji="1" lang="ja-JP" altLang="en-US" sz="3200" dirty="0">
                <a:highlight>
                  <a:srgbClr val="00FF00"/>
                </a:highlight>
                <a:latin typeface="チェックポイント．（ピリオド）" panose="02000600000000000000" pitchFamily="50" charset="-128"/>
                <a:ea typeface="チェックポイント．（ピリオド）" panose="02000600000000000000" pitchFamily="50" charset="-128"/>
              </a:rPr>
              <a:t>戦闘中のデメリットが発生する条件</a:t>
            </a:r>
          </a:p>
        </p:txBody>
      </p:sp>
      <p:sp>
        <p:nvSpPr>
          <p:cNvPr id="8" name="テキスト ボックス 7">
            <a:extLst>
              <a:ext uri="{FF2B5EF4-FFF2-40B4-BE49-F238E27FC236}">
                <a16:creationId xmlns="" xmlns:a16="http://schemas.microsoft.com/office/drawing/2014/main" id="{81F92070-255F-4692-ABB1-F5486542D8FF}"/>
              </a:ext>
            </a:extLst>
          </p:cNvPr>
          <p:cNvSpPr txBox="1"/>
          <p:nvPr/>
        </p:nvSpPr>
        <p:spPr>
          <a:xfrm>
            <a:off x="938916" y="2258481"/>
            <a:ext cx="10029155" cy="1477328"/>
          </a:xfrm>
          <a:prstGeom prst="rect">
            <a:avLst/>
          </a:prstGeom>
          <a:noFill/>
        </p:spPr>
        <p:txBody>
          <a:bodyPr wrap="square" rtlCol="0">
            <a:spAutoFit/>
          </a:bodyPr>
          <a:lstStyle/>
          <a:p>
            <a:r>
              <a:rPr kumimoji="1" lang="ja-JP" altLang="en-US" dirty="0">
                <a:latin typeface="チェックポイント．（ピリオド）" panose="02000600000000000000" pitchFamily="50" charset="-128"/>
                <a:ea typeface="チェックポイント．（ピリオド）" panose="02000600000000000000" pitchFamily="50" charset="-128"/>
              </a:rPr>
              <a:t>戦闘中同じレーンでポッドやミサイルを打ち続けると、レーンが徐々に</a:t>
            </a:r>
            <a:r>
              <a:rPr lang="ja-JP" altLang="en-US" dirty="0">
                <a:latin typeface="チェックポイント．（ピリオド）" panose="02000600000000000000" pitchFamily="50" charset="-128"/>
                <a:ea typeface="チェックポイント．（ピリオド）" panose="02000600000000000000" pitchFamily="50" charset="-128"/>
              </a:rPr>
              <a:t>赤色に染まっていきます。</a:t>
            </a:r>
            <a:endParaRPr lang="en-US" altLang="ja-JP" dirty="0">
              <a:latin typeface="チェックポイント．（ピリオド）" panose="02000600000000000000" pitchFamily="50" charset="-128"/>
              <a:ea typeface="チェックポイント．（ピリオド）" panose="02000600000000000000" pitchFamily="50" charset="-128"/>
            </a:endParaRPr>
          </a:p>
          <a:p>
            <a:r>
              <a:rPr kumimoji="1" lang="ja-JP" altLang="en-US" dirty="0">
                <a:latin typeface="チェックポイント．（ピリオド）" panose="02000600000000000000" pitchFamily="50" charset="-128"/>
                <a:ea typeface="チェックポイント．（ピリオド）" panose="02000600000000000000" pitchFamily="50" charset="-128"/>
              </a:rPr>
              <a:t>赤色になっていくにつれて住民がオーバーワークになり</a:t>
            </a:r>
            <a:endParaRPr lang="en-US" altLang="ja-JP" dirty="0">
              <a:latin typeface="チェックポイント．（ピリオド）" panose="02000600000000000000" pitchFamily="50" charset="-128"/>
              <a:ea typeface="チェックポイント．（ピリオド）" panose="02000600000000000000" pitchFamily="50" charset="-128"/>
            </a:endParaRPr>
          </a:p>
          <a:p>
            <a:r>
              <a:rPr kumimoji="1" lang="ja-JP" altLang="en-US" dirty="0">
                <a:latin typeface="チェックポイント．（ピリオド）" panose="02000600000000000000" pitchFamily="50" charset="-128"/>
                <a:ea typeface="チェックポイント．（ピリオド）" panose="02000600000000000000" pitchFamily="50" charset="-128"/>
              </a:rPr>
              <a:t>ポッドにコスモパワーを十分に補給できなく</a:t>
            </a:r>
            <a:r>
              <a:rPr lang="ja-JP" altLang="en-US" dirty="0">
                <a:latin typeface="チェックポイント．（ピリオド）" panose="02000600000000000000" pitchFamily="50" charset="-128"/>
                <a:ea typeface="チェックポイント．（ピリオド）" panose="02000600000000000000" pitchFamily="50" charset="-128"/>
              </a:rPr>
              <a:t>なって</a:t>
            </a:r>
            <a:r>
              <a:rPr kumimoji="1" lang="ja-JP" altLang="en-US" dirty="0">
                <a:latin typeface="チェックポイント．（ピリオド）" panose="02000600000000000000" pitchFamily="50" charset="-128"/>
                <a:ea typeface="チェックポイント．（ピリオド）" panose="02000600000000000000" pitchFamily="50" charset="-128"/>
              </a:rPr>
              <a:t>、</a:t>
            </a:r>
            <a:endParaRPr kumimoji="1" lang="en-US" altLang="ja-JP" dirty="0">
              <a:latin typeface="チェックポイント．（ピリオド）" panose="02000600000000000000" pitchFamily="50" charset="-128"/>
              <a:ea typeface="チェックポイント．（ピリオド）" panose="02000600000000000000" pitchFamily="50" charset="-128"/>
            </a:endParaRPr>
          </a:p>
          <a:p>
            <a:r>
              <a:rPr kumimoji="1" lang="ja-JP" altLang="en-US" dirty="0">
                <a:latin typeface="チェックポイント．（ピリオド）" panose="02000600000000000000" pitchFamily="50" charset="-128"/>
                <a:ea typeface="チェックポイント．（ピリオド）" panose="02000600000000000000" pitchFamily="50" charset="-128"/>
              </a:rPr>
              <a:t>ポッドの耐久力が下がってしまい、</a:t>
            </a:r>
            <a:r>
              <a:rPr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受けるダメージが増えます</a:t>
            </a:r>
            <a:r>
              <a:rPr kumimoji="1" lang="ja-JP" altLang="en-US" dirty="0">
                <a:latin typeface="チェックポイント．（ピリオド）" panose="02000600000000000000" pitchFamily="50" charset="-128"/>
                <a:ea typeface="チェックポイント．（ピリオド）" panose="02000600000000000000" pitchFamily="50" charset="-128"/>
              </a:rPr>
              <a:t>。</a:t>
            </a:r>
            <a:endParaRPr kumimoji="1" lang="en-US" altLang="ja-JP" dirty="0">
              <a:latin typeface="チェックポイント．（ピリオド）" panose="02000600000000000000" pitchFamily="50" charset="-128"/>
              <a:ea typeface="チェックポイント．（ピリオド）" panose="02000600000000000000" pitchFamily="50" charset="-128"/>
            </a:endParaRPr>
          </a:p>
          <a:p>
            <a:endParaRPr kumimoji="1" lang="en-US" altLang="ja-JP" dirty="0"/>
          </a:p>
        </p:txBody>
      </p:sp>
      <p:sp>
        <p:nvSpPr>
          <p:cNvPr id="10" name="テキスト ボックス 9">
            <a:extLst>
              <a:ext uri="{FF2B5EF4-FFF2-40B4-BE49-F238E27FC236}">
                <a16:creationId xmlns="" xmlns:a16="http://schemas.microsoft.com/office/drawing/2014/main" id="{946FF0DF-B758-41C2-85D3-67DA048E99B2}"/>
              </a:ext>
            </a:extLst>
          </p:cNvPr>
          <p:cNvSpPr txBox="1"/>
          <p:nvPr/>
        </p:nvSpPr>
        <p:spPr>
          <a:xfrm>
            <a:off x="1951919" y="3553770"/>
            <a:ext cx="7921840" cy="923330"/>
          </a:xfrm>
          <a:prstGeom prst="rect">
            <a:avLst/>
          </a:prstGeom>
          <a:noFill/>
        </p:spPr>
        <p:txBody>
          <a:bodyPr wrap="square" rtlCol="0">
            <a:spAutoFit/>
          </a:bodyPr>
          <a:lstStyle/>
          <a:p>
            <a:pPr algn="ctr"/>
            <a:r>
              <a:rPr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レーンが赤色から色をもとに戻す方法</a:t>
            </a:r>
          </a:p>
          <a:p>
            <a:pPr algn="ctr"/>
            <a:endParaRPr kumimoji="1" lang="en-US" altLang="ja-JP" dirty="0">
              <a:latin typeface="チェックポイント．（ピリオド）" panose="02000600000000000000" pitchFamily="50" charset="-128"/>
              <a:ea typeface="チェックポイント．（ピリオド）" panose="02000600000000000000" pitchFamily="50" charset="-128"/>
            </a:endParaRPr>
          </a:p>
          <a:p>
            <a:pPr algn="ctr"/>
            <a:r>
              <a:rPr kumimoji="1" lang="ja-JP" altLang="en-US" dirty="0">
                <a:latin typeface="チェックポイント．（ピリオド）" panose="02000600000000000000" pitchFamily="50" charset="-128"/>
                <a:ea typeface="チェックポイント．（ピリオド）" panose="02000600000000000000" pitchFamily="50" charset="-128"/>
              </a:rPr>
              <a:t>一定数ほかのレーンでポッドを出撃させることにより回復していきます。</a:t>
            </a:r>
          </a:p>
        </p:txBody>
      </p:sp>
      <p:sp>
        <p:nvSpPr>
          <p:cNvPr id="3" name="テキスト ボックス 2"/>
          <p:cNvSpPr txBox="1"/>
          <p:nvPr/>
        </p:nvSpPr>
        <p:spPr>
          <a:xfrm>
            <a:off x="5301672" y="5249530"/>
            <a:ext cx="6890328" cy="923330"/>
          </a:xfrm>
          <a:prstGeom prst="rect">
            <a:avLst/>
          </a:prstGeom>
          <a:noFill/>
        </p:spPr>
        <p:txBody>
          <a:bodyPr wrap="square" rtlCol="0">
            <a:spAutoFit/>
          </a:bodyPr>
          <a:lstStyle/>
          <a:p>
            <a:pPr algn="ctr"/>
            <a:r>
              <a:rPr lang="ja-JP" altLang="en-US" dirty="0" smtClean="0">
                <a:solidFill>
                  <a:srgbClr val="FF0000"/>
                </a:solidFill>
                <a:latin typeface="チェックポイント．（ピリオド）" panose="02000600000000000000" pitchFamily="50" charset="-128"/>
                <a:ea typeface="チェックポイント．（ピリオド）" panose="02000600000000000000" pitchFamily="50" charset="-128"/>
              </a:rPr>
              <a:t>下向き矢印</a:t>
            </a:r>
            <a:r>
              <a:rPr lang="ja-JP" altLang="en-US" dirty="0" smtClean="0">
                <a:latin typeface="チェックポイント．（ピリオド）" panose="02000600000000000000" pitchFamily="50" charset="-128"/>
                <a:ea typeface="チェックポイント．（ピリオド）" panose="02000600000000000000" pitchFamily="50" charset="-128"/>
              </a:rPr>
              <a:t>のアイコンが</a:t>
            </a:r>
            <a:r>
              <a:rPr kumimoji="1" lang="ja-JP" altLang="en-US" dirty="0" smtClean="0">
                <a:latin typeface="チェックポイント．（ピリオド）" panose="02000600000000000000" pitchFamily="50" charset="-128"/>
                <a:ea typeface="チェックポイント．（ピリオド）" panose="02000600000000000000" pitchFamily="50" charset="-128"/>
              </a:rPr>
              <a:t>出ているときは</a:t>
            </a:r>
            <a:r>
              <a:rPr lang="ja-JP" altLang="en-US" dirty="0" smtClean="0">
                <a:solidFill>
                  <a:srgbClr val="FF0000"/>
                </a:solidFill>
                <a:latin typeface="チェックポイント．（ピリオド）" panose="02000600000000000000" pitchFamily="50" charset="-128"/>
                <a:ea typeface="チェックポイント．（ピリオド）" panose="02000600000000000000" pitchFamily="50" charset="-128"/>
              </a:rPr>
              <a:t>防御力が下がっています</a:t>
            </a:r>
            <a:r>
              <a:rPr lang="ja-JP" altLang="en-US" dirty="0" smtClean="0">
                <a:latin typeface="チェックポイント．（ピリオド）" panose="02000600000000000000" pitchFamily="50" charset="-128"/>
                <a:ea typeface="チェックポイント．（ピリオド）" panose="02000600000000000000" pitchFamily="50" charset="-128"/>
              </a:rPr>
              <a:t>。</a:t>
            </a:r>
            <a:endParaRPr lang="en-US" altLang="ja-JP" dirty="0" smtClean="0">
              <a:latin typeface="チェックポイント．（ピリオド）" panose="02000600000000000000" pitchFamily="50" charset="-128"/>
              <a:ea typeface="チェックポイント．（ピリオド）" panose="02000600000000000000" pitchFamily="50" charset="-128"/>
            </a:endParaRPr>
          </a:p>
          <a:p>
            <a:pPr algn="ctr"/>
            <a:r>
              <a:rPr kumimoji="1" lang="ja-JP" altLang="en-US" dirty="0" smtClean="0">
                <a:solidFill>
                  <a:srgbClr val="FF0000"/>
                </a:solidFill>
                <a:latin typeface="チェックポイント．（ピリオド）" panose="02000600000000000000" pitchFamily="50" charset="-128"/>
                <a:ea typeface="チェックポイント．（ピリオド）" panose="02000600000000000000" pitchFamily="50" charset="-128"/>
              </a:rPr>
              <a:t>アイコンの色</a:t>
            </a:r>
            <a:r>
              <a:rPr kumimoji="1" lang="ja-JP" altLang="en-US" dirty="0" smtClean="0">
                <a:latin typeface="チェックポイント．（ピリオド）" panose="02000600000000000000" pitchFamily="50" charset="-128"/>
                <a:ea typeface="チェックポイント．（ピリオド）" panose="02000600000000000000" pitchFamily="50" charset="-128"/>
              </a:rPr>
              <a:t>によって</a:t>
            </a:r>
            <a:r>
              <a:rPr kumimoji="1" lang="ja-JP" altLang="en-US" dirty="0" smtClean="0">
                <a:solidFill>
                  <a:srgbClr val="FF0000"/>
                </a:solidFill>
                <a:latin typeface="チェックポイント．（ピリオド）" panose="02000600000000000000" pitchFamily="50" charset="-128"/>
                <a:ea typeface="チェックポイント．（ピリオド）" panose="02000600000000000000" pitchFamily="50" charset="-128"/>
              </a:rPr>
              <a:t>防御力の下がり具合</a:t>
            </a:r>
            <a:r>
              <a:rPr kumimoji="1" lang="ja-JP" altLang="en-US" dirty="0" smtClean="0">
                <a:latin typeface="チェックポイント．（ピリオド）" panose="02000600000000000000" pitchFamily="50" charset="-128"/>
                <a:ea typeface="チェックポイント．（ピリオド）" panose="02000600000000000000" pitchFamily="50" charset="-128"/>
              </a:rPr>
              <a:t>が違います。</a:t>
            </a:r>
            <a:endParaRPr kumimoji="1" lang="en-US" altLang="ja-JP" dirty="0" smtClean="0">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赤</a:t>
            </a:r>
            <a:r>
              <a:rPr lang="ja-JP" altLang="en-US" dirty="0" smtClean="0">
                <a:solidFill>
                  <a:srgbClr val="FF0000"/>
                </a:solidFill>
                <a:latin typeface="チェックポイント．（ピリオド）" panose="02000600000000000000" pitchFamily="50" charset="-128"/>
                <a:ea typeface="チェックポイント．（ピリオド）" panose="02000600000000000000" pitchFamily="50" charset="-128"/>
              </a:rPr>
              <a:t>みが深いほど</a:t>
            </a:r>
            <a:r>
              <a:rPr lang="ja-JP" altLang="en-US" dirty="0" smtClean="0">
                <a:latin typeface="チェックポイント．（ピリオド）" panose="02000600000000000000" pitchFamily="50" charset="-128"/>
                <a:ea typeface="チェックポイント．（ピリオド）" panose="02000600000000000000" pitchFamily="50" charset="-128"/>
              </a:rPr>
              <a:t>受けるダメージが</a:t>
            </a:r>
            <a:r>
              <a:rPr lang="ja-JP" altLang="en-US" dirty="0" smtClean="0">
                <a:solidFill>
                  <a:srgbClr val="FF0000"/>
                </a:solidFill>
                <a:latin typeface="チェックポイント．（ピリオド）" panose="02000600000000000000" pitchFamily="50" charset="-128"/>
                <a:ea typeface="チェックポイント．（ピリオド）" panose="02000600000000000000" pitchFamily="50" charset="-128"/>
              </a:rPr>
              <a:t>増えてしまいます</a:t>
            </a:r>
            <a:r>
              <a:rPr lang="ja-JP" altLang="en-US" dirty="0" smtClean="0">
                <a:latin typeface="チェックポイント．（ピリオド）" panose="02000600000000000000" pitchFamily="50" charset="-128"/>
                <a:ea typeface="チェックポイント．（ピリオド）" panose="02000600000000000000" pitchFamily="50" charset="-128"/>
              </a:rPr>
              <a:t>。</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sp>
        <p:nvSpPr>
          <p:cNvPr id="4" name="テキスト ボックス 3"/>
          <p:cNvSpPr txBox="1"/>
          <p:nvPr/>
        </p:nvSpPr>
        <p:spPr>
          <a:xfrm>
            <a:off x="1067680" y="5151355"/>
            <a:ext cx="1079609" cy="369332"/>
          </a:xfrm>
          <a:prstGeom prst="rect">
            <a:avLst/>
          </a:prstGeom>
          <a:noFill/>
        </p:spPr>
        <p:txBody>
          <a:bodyPr wrap="square" rtlCol="0">
            <a:spAutoFit/>
          </a:bodyPr>
          <a:lstStyle/>
          <a:p>
            <a:r>
              <a:rPr lang="en-US" altLang="ja-JP" dirty="0">
                <a:latin typeface="チェックポイント．（ピリオド）" panose="02000600000000000000" pitchFamily="50" charset="-128"/>
                <a:ea typeface="チェックポイント．（ピリオド）" panose="02000600000000000000" pitchFamily="50" charset="-128"/>
              </a:rPr>
              <a:t>1</a:t>
            </a:r>
            <a:r>
              <a:rPr kumimoji="1" lang="ja-JP" altLang="en-US" dirty="0" smtClean="0">
                <a:latin typeface="チェックポイント．（ピリオド）" panose="02000600000000000000" pitchFamily="50" charset="-128"/>
                <a:ea typeface="チェックポイント．（ピリオド）" panose="02000600000000000000" pitchFamily="50" charset="-128"/>
              </a:rPr>
              <a:t>段階目</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sp>
        <p:nvSpPr>
          <p:cNvPr id="17" name="テキスト ボックス 16"/>
          <p:cNvSpPr txBox="1"/>
          <p:nvPr/>
        </p:nvSpPr>
        <p:spPr>
          <a:xfrm>
            <a:off x="1053851" y="5904161"/>
            <a:ext cx="1079609" cy="369332"/>
          </a:xfrm>
          <a:prstGeom prst="rect">
            <a:avLst/>
          </a:prstGeom>
          <a:noFill/>
        </p:spPr>
        <p:txBody>
          <a:bodyPr wrap="square" rtlCol="0">
            <a:spAutoFit/>
          </a:bodyPr>
          <a:lstStyle/>
          <a:p>
            <a:r>
              <a:rPr lang="en-US" altLang="ja-JP" dirty="0" smtClean="0">
                <a:latin typeface="チェックポイント．（ピリオド）" panose="02000600000000000000" pitchFamily="50" charset="-128"/>
                <a:ea typeface="チェックポイント．（ピリオド）" panose="02000600000000000000" pitchFamily="50" charset="-128"/>
              </a:rPr>
              <a:t>2</a:t>
            </a:r>
            <a:r>
              <a:rPr kumimoji="1" lang="ja-JP" altLang="en-US" dirty="0" smtClean="0">
                <a:latin typeface="チェックポイント．（ピリオド）" panose="02000600000000000000" pitchFamily="50" charset="-128"/>
                <a:ea typeface="チェックポイント．（ピリオド）" panose="02000600000000000000" pitchFamily="50" charset="-128"/>
              </a:rPr>
              <a:t>段階目</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sp>
        <p:nvSpPr>
          <p:cNvPr id="18" name="テキスト ボックス 17"/>
          <p:cNvSpPr txBox="1"/>
          <p:nvPr/>
        </p:nvSpPr>
        <p:spPr>
          <a:xfrm>
            <a:off x="2623564" y="5148897"/>
            <a:ext cx="1079609" cy="369332"/>
          </a:xfrm>
          <a:prstGeom prst="rect">
            <a:avLst/>
          </a:prstGeom>
          <a:noFill/>
        </p:spPr>
        <p:txBody>
          <a:bodyPr wrap="square" rtlCol="0">
            <a:spAutoFit/>
          </a:bodyPr>
          <a:lstStyle/>
          <a:p>
            <a:r>
              <a:rPr lang="en-US" altLang="ja-JP" dirty="0" smtClean="0">
                <a:latin typeface="チェックポイント．（ピリオド）" panose="02000600000000000000" pitchFamily="50" charset="-128"/>
                <a:ea typeface="チェックポイント．（ピリオド）" panose="02000600000000000000" pitchFamily="50" charset="-128"/>
              </a:rPr>
              <a:t>3</a:t>
            </a:r>
            <a:r>
              <a:rPr kumimoji="1" lang="ja-JP" altLang="en-US" dirty="0" smtClean="0">
                <a:latin typeface="チェックポイント．（ピリオド）" panose="02000600000000000000" pitchFamily="50" charset="-128"/>
                <a:ea typeface="チェックポイント．（ピリオド）" panose="02000600000000000000" pitchFamily="50" charset="-128"/>
              </a:rPr>
              <a:t>段階目</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sp>
        <p:nvSpPr>
          <p:cNvPr id="19" name="テキスト ボックス 18"/>
          <p:cNvSpPr txBox="1"/>
          <p:nvPr/>
        </p:nvSpPr>
        <p:spPr>
          <a:xfrm>
            <a:off x="2629512" y="5904161"/>
            <a:ext cx="1079609" cy="369332"/>
          </a:xfrm>
          <a:prstGeom prst="rect">
            <a:avLst/>
          </a:prstGeom>
          <a:noFill/>
        </p:spPr>
        <p:txBody>
          <a:bodyPr wrap="square" rtlCol="0">
            <a:spAutoFit/>
          </a:bodyPr>
          <a:lstStyle/>
          <a:p>
            <a:r>
              <a:rPr lang="en-US" altLang="ja-JP" dirty="0" smtClean="0">
                <a:latin typeface="チェックポイント．（ピリオド）" panose="02000600000000000000" pitchFamily="50" charset="-128"/>
                <a:ea typeface="チェックポイント．（ピリオド）" panose="02000600000000000000" pitchFamily="50" charset="-128"/>
              </a:rPr>
              <a:t>4</a:t>
            </a:r>
            <a:r>
              <a:rPr kumimoji="1" lang="ja-JP" altLang="en-US" dirty="0" smtClean="0">
                <a:latin typeface="チェックポイント．（ピリオド）" panose="02000600000000000000" pitchFamily="50" charset="-128"/>
                <a:ea typeface="チェックポイント．（ピリオド）" panose="02000600000000000000" pitchFamily="50" charset="-128"/>
              </a:rPr>
              <a:t>段階目</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sp>
        <p:nvSpPr>
          <p:cNvPr id="20" name="テキスト ボックス 19"/>
          <p:cNvSpPr txBox="1"/>
          <p:nvPr/>
        </p:nvSpPr>
        <p:spPr>
          <a:xfrm>
            <a:off x="4216651" y="5148897"/>
            <a:ext cx="1079609" cy="369332"/>
          </a:xfrm>
          <a:prstGeom prst="rect">
            <a:avLst/>
          </a:prstGeom>
          <a:noFill/>
        </p:spPr>
        <p:txBody>
          <a:bodyPr wrap="square" rtlCol="0">
            <a:spAutoFit/>
          </a:bodyPr>
          <a:lstStyle/>
          <a:p>
            <a:r>
              <a:rPr lang="en-US" altLang="ja-JP" dirty="0" smtClean="0">
                <a:latin typeface="チェックポイント．（ピリオド）" panose="02000600000000000000" pitchFamily="50" charset="-128"/>
                <a:ea typeface="チェックポイント．（ピリオド）" panose="02000600000000000000" pitchFamily="50" charset="-128"/>
              </a:rPr>
              <a:t>5</a:t>
            </a:r>
            <a:r>
              <a:rPr kumimoji="1" lang="ja-JP" altLang="en-US" dirty="0" smtClean="0">
                <a:latin typeface="チェックポイント．（ピリオド）" panose="02000600000000000000" pitchFamily="50" charset="-128"/>
                <a:ea typeface="チェックポイント．（ピリオド）" panose="02000600000000000000" pitchFamily="50" charset="-128"/>
              </a:rPr>
              <a:t>段階目</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sp>
        <p:nvSpPr>
          <p:cNvPr id="21" name="テキスト ボックス 20"/>
          <p:cNvSpPr txBox="1"/>
          <p:nvPr/>
        </p:nvSpPr>
        <p:spPr>
          <a:xfrm>
            <a:off x="4216652" y="5904161"/>
            <a:ext cx="1079609" cy="369332"/>
          </a:xfrm>
          <a:prstGeom prst="rect">
            <a:avLst/>
          </a:prstGeom>
          <a:noFill/>
        </p:spPr>
        <p:txBody>
          <a:bodyPr wrap="square" rtlCol="0">
            <a:spAutoFit/>
          </a:bodyPr>
          <a:lstStyle/>
          <a:p>
            <a:r>
              <a:rPr lang="en-US" altLang="ja-JP" dirty="0" smtClean="0">
                <a:latin typeface="チェックポイント．（ピリオド）" panose="02000600000000000000" pitchFamily="50" charset="-128"/>
                <a:ea typeface="チェックポイント．（ピリオド）" panose="02000600000000000000" pitchFamily="50" charset="-128"/>
              </a:rPr>
              <a:t>6</a:t>
            </a:r>
            <a:r>
              <a:rPr kumimoji="1" lang="ja-JP" altLang="en-US" dirty="0" smtClean="0">
                <a:latin typeface="チェックポイント．（ピリオド）" panose="02000600000000000000" pitchFamily="50" charset="-128"/>
                <a:ea typeface="チェックポイント．（ピリオド）" panose="02000600000000000000" pitchFamily="50" charset="-128"/>
              </a:rPr>
              <a:t>段階目</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pic>
        <p:nvPicPr>
          <p:cNvPr id="9" name="図 8"/>
          <p:cNvPicPr>
            <a:picLocks noChangeAspect="1"/>
          </p:cNvPicPr>
          <p:nvPr/>
        </p:nvPicPr>
        <p:blipFill rotWithShape="1">
          <a:blip r:embed="rId3">
            <a:extLst>
              <a:ext uri="{28A0092B-C50C-407E-A947-70E740481C1C}">
                <a14:useLocalDpi xmlns:a14="http://schemas.microsoft.com/office/drawing/2010/main" val="0"/>
              </a:ext>
            </a:extLst>
          </a:blip>
          <a:srcRect l="1" r="83319"/>
          <a:stretch/>
        </p:blipFill>
        <p:spPr>
          <a:xfrm>
            <a:off x="515728" y="5011810"/>
            <a:ext cx="610340" cy="609846"/>
          </a:xfrm>
          <a:prstGeom prst="rect">
            <a:avLst/>
          </a:prstGeom>
        </p:spPr>
      </p:pic>
      <p:pic>
        <p:nvPicPr>
          <p:cNvPr id="23" name="図 22"/>
          <p:cNvPicPr>
            <a:picLocks noChangeAspect="1"/>
          </p:cNvPicPr>
          <p:nvPr/>
        </p:nvPicPr>
        <p:blipFill rotWithShape="1">
          <a:blip r:embed="rId3">
            <a:extLst>
              <a:ext uri="{28A0092B-C50C-407E-A947-70E740481C1C}">
                <a14:useLocalDpi xmlns:a14="http://schemas.microsoft.com/office/drawing/2010/main" val="0"/>
              </a:ext>
            </a:extLst>
          </a:blip>
          <a:srcRect l="16680" r="66747"/>
          <a:stretch/>
        </p:blipFill>
        <p:spPr>
          <a:xfrm>
            <a:off x="519643" y="5783904"/>
            <a:ext cx="606425" cy="609846"/>
          </a:xfrm>
          <a:prstGeom prst="rect">
            <a:avLst/>
          </a:prstGeom>
        </p:spPr>
      </p:pic>
      <p:pic>
        <p:nvPicPr>
          <p:cNvPr id="25" name="図 24"/>
          <p:cNvPicPr>
            <a:picLocks noChangeAspect="1"/>
          </p:cNvPicPr>
          <p:nvPr/>
        </p:nvPicPr>
        <p:blipFill rotWithShape="1">
          <a:blip r:embed="rId3">
            <a:extLst>
              <a:ext uri="{28A0092B-C50C-407E-A947-70E740481C1C}">
                <a14:useLocalDpi xmlns:a14="http://schemas.microsoft.com/office/drawing/2010/main" val="0"/>
              </a:ext>
            </a:extLst>
          </a:blip>
          <a:srcRect l="33313" r="50027"/>
          <a:stretch/>
        </p:blipFill>
        <p:spPr>
          <a:xfrm>
            <a:off x="2070217" y="5011810"/>
            <a:ext cx="609600" cy="609846"/>
          </a:xfrm>
          <a:prstGeom prst="rect">
            <a:avLst/>
          </a:prstGeom>
        </p:spPr>
      </p:pic>
      <p:pic>
        <p:nvPicPr>
          <p:cNvPr id="26" name="図 25"/>
          <p:cNvPicPr>
            <a:picLocks noChangeAspect="1"/>
          </p:cNvPicPr>
          <p:nvPr/>
        </p:nvPicPr>
        <p:blipFill rotWithShape="1">
          <a:blip r:embed="rId3">
            <a:extLst>
              <a:ext uri="{28A0092B-C50C-407E-A947-70E740481C1C}">
                <a14:useLocalDpi xmlns:a14="http://schemas.microsoft.com/office/drawing/2010/main" val="0"/>
              </a:ext>
            </a:extLst>
          </a:blip>
          <a:srcRect l="49973" r="33367"/>
          <a:stretch/>
        </p:blipFill>
        <p:spPr>
          <a:xfrm>
            <a:off x="2070217" y="5784438"/>
            <a:ext cx="609600" cy="609846"/>
          </a:xfrm>
          <a:prstGeom prst="rect">
            <a:avLst/>
          </a:prstGeom>
        </p:spPr>
      </p:pic>
      <p:pic>
        <p:nvPicPr>
          <p:cNvPr id="27" name="図 26"/>
          <p:cNvPicPr>
            <a:picLocks noChangeAspect="1"/>
          </p:cNvPicPr>
          <p:nvPr/>
        </p:nvPicPr>
        <p:blipFill rotWithShape="1">
          <a:blip r:embed="rId3">
            <a:extLst>
              <a:ext uri="{28A0092B-C50C-407E-A947-70E740481C1C}">
                <a14:useLocalDpi xmlns:a14="http://schemas.microsoft.com/office/drawing/2010/main" val="0"/>
              </a:ext>
            </a:extLst>
          </a:blip>
          <a:srcRect l="66633" r="16707"/>
          <a:stretch/>
        </p:blipFill>
        <p:spPr>
          <a:xfrm>
            <a:off x="3660688" y="5011810"/>
            <a:ext cx="609600" cy="609846"/>
          </a:xfrm>
          <a:prstGeom prst="rect">
            <a:avLst/>
          </a:prstGeom>
        </p:spPr>
      </p:pic>
      <p:pic>
        <p:nvPicPr>
          <p:cNvPr id="28" name="図 27"/>
          <p:cNvPicPr>
            <a:picLocks noChangeAspect="1"/>
          </p:cNvPicPr>
          <p:nvPr/>
        </p:nvPicPr>
        <p:blipFill rotWithShape="1">
          <a:blip r:embed="rId3">
            <a:extLst>
              <a:ext uri="{28A0092B-C50C-407E-A947-70E740481C1C}">
                <a14:useLocalDpi xmlns:a14="http://schemas.microsoft.com/office/drawing/2010/main" val="0"/>
              </a:ext>
            </a:extLst>
          </a:blip>
          <a:srcRect l="83466"/>
          <a:stretch/>
        </p:blipFill>
        <p:spPr>
          <a:xfrm>
            <a:off x="3662999" y="5783904"/>
            <a:ext cx="604978" cy="609846"/>
          </a:xfrm>
          <a:prstGeom prst="rect">
            <a:avLst/>
          </a:prstGeom>
        </p:spPr>
      </p:pic>
    </p:spTree>
    <p:extLst>
      <p:ext uri="{BB962C8B-B14F-4D97-AF65-F5344CB8AC3E}">
        <p14:creationId xmlns:p14="http://schemas.microsoft.com/office/powerpoint/2010/main" val="381432061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xmlns="" id="{83D9254C-066B-4A30-984B-189E5281BB91}"/>
              </a:ext>
            </a:extLst>
          </p:cNvPr>
          <p:cNvSpPr txBox="1"/>
          <p:nvPr/>
        </p:nvSpPr>
        <p:spPr>
          <a:xfrm>
            <a:off x="2627332" y="58003"/>
            <a:ext cx="6937335" cy="830997"/>
          </a:xfrm>
          <a:prstGeom prst="rect">
            <a:avLst/>
          </a:prstGeom>
          <a:solidFill>
            <a:schemeClr val="accent4"/>
          </a:solidFill>
        </p:spPr>
        <p:txBody>
          <a:bodyPr wrap="square" rtlCol="0">
            <a:spAutoFit/>
          </a:bodyPr>
          <a:lstStyle/>
          <a:p>
            <a:pPr algn="ctr"/>
            <a:r>
              <a:rPr kumimoji="1" lang="ja-JP" altLang="en-US" sz="4800" dirty="0">
                <a:latin typeface="チェックポイント．（ピリオド）" panose="02000600000000000000" pitchFamily="50" charset="-128"/>
                <a:ea typeface="チェックポイント．（ピリオド）" panose="02000600000000000000" pitchFamily="50" charset="-128"/>
              </a:rPr>
              <a:t>ヘルプ：</a:t>
            </a:r>
            <a:r>
              <a:rPr lang="ja-JP" altLang="en-US" sz="4800" dirty="0">
                <a:latin typeface="チェックポイント．（ピリオド）" panose="02000600000000000000" pitchFamily="50" charset="-128"/>
                <a:ea typeface="チェックポイント．（ピリオド）" panose="02000600000000000000" pitchFamily="50" charset="-128"/>
              </a:rPr>
              <a:t>スペシャル技</a:t>
            </a:r>
          </a:p>
        </p:txBody>
      </p:sp>
      <p:sp>
        <p:nvSpPr>
          <p:cNvPr id="5" name="テキスト ボックス 4"/>
          <p:cNvSpPr txBox="1"/>
          <p:nvPr/>
        </p:nvSpPr>
        <p:spPr>
          <a:xfrm>
            <a:off x="1768885" y="1163338"/>
            <a:ext cx="8654226" cy="738664"/>
          </a:xfrm>
          <a:prstGeom prst="rect">
            <a:avLst/>
          </a:prstGeom>
          <a:noFill/>
        </p:spPr>
        <p:txBody>
          <a:bodyPr wrap="square" rtlCol="0">
            <a:spAutoFit/>
          </a:bodyPr>
          <a:lstStyle/>
          <a:p>
            <a:r>
              <a:rPr kumimoji="1" lang="ja-JP" altLang="en-US" sz="2400" dirty="0">
                <a:latin typeface="チェックポイント．（ピリオド）" panose="02000600000000000000" pitchFamily="50" charset="-128"/>
                <a:ea typeface="チェックポイント．（ピリオド）" panose="02000600000000000000" pitchFamily="50" charset="-128"/>
              </a:rPr>
              <a:t>スペシャル技は、戦闘中に一度だけ発動することが可能です。</a:t>
            </a:r>
            <a:endParaRPr kumimoji="1" lang="en-US" altLang="ja-JP" sz="2400" dirty="0">
              <a:latin typeface="チェックポイント．（ピリオド）" panose="02000600000000000000" pitchFamily="50" charset="-128"/>
              <a:ea typeface="チェックポイント．（ピリオド）" panose="02000600000000000000" pitchFamily="50" charset="-128"/>
            </a:endParaRPr>
          </a:p>
          <a:p>
            <a:endParaRPr lang="en-US" altLang="ja-JP" dirty="0"/>
          </a:p>
        </p:txBody>
      </p:sp>
      <p:pic>
        <p:nvPicPr>
          <p:cNvPr id="6" name="図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71428" y="2184700"/>
            <a:ext cx="1363121" cy="908747"/>
          </a:xfrm>
          <a:prstGeom prst="rect">
            <a:avLst/>
          </a:prstGeom>
        </p:spPr>
      </p:pic>
      <p:sp>
        <p:nvSpPr>
          <p:cNvPr id="7" name="テキスト ボックス 6"/>
          <p:cNvSpPr txBox="1"/>
          <p:nvPr/>
        </p:nvSpPr>
        <p:spPr>
          <a:xfrm>
            <a:off x="2627330" y="2301847"/>
            <a:ext cx="8650269" cy="707886"/>
          </a:xfrm>
          <a:prstGeom prst="rect">
            <a:avLst/>
          </a:prstGeom>
          <a:noFill/>
        </p:spPr>
        <p:txBody>
          <a:bodyPr wrap="square" rtlCol="0">
            <a:spAutoFit/>
          </a:bodyPr>
          <a:lstStyle/>
          <a:p>
            <a:r>
              <a:rPr kumimoji="1" lang="ja-JP" altLang="en-US" sz="2000" dirty="0">
                <a:latin typeface="チェックポイント．（ピリオド）" panose="02000600000000000000" pitchFamily="50" charset="-128"/>
                <a:ea typeface="チェックポイント．（ピリオド）" panose="02000600000000000000" pitchFamily="50" charset="-128"/>
              </a:rPr>
              <a:t>戦闘中にこのボタンをクリックするか</a:t>
            </a:r>
            <a:endParaRPr kumimoji="1" lang="en-US" altLang="ja-JP" sz="2000" dirty="0">
              <a:latin typeface="チェックポイント．（ピリオド）" panose="02000600000000000000" pitchFamily="50" charset="-128"/>
              <a:ea typeface="チェックポイント．（ピリオド）" panose="02000600000000000000" pitchFamily="50" charset="-128"/>
            </a:endParaRPr>
          </a:p>
          <a:p>
            <a:r>
              <a:rPr lang="ja-JP" altLang="en-US" sz="2000" dirty="0">
                <a:latin typeface="チェックポイント．（ピリオド）" panose="02000600000000000000" pitchFamily="50" charset="-128"/>
                <a:ea typeface="チェックポイント．（ピリオド）" panose="02000600000000000000" pitchFamily="50" charset="-128"/>
              </a:rPr>
              <a:t>もしくは</a:t>
            </a:r>
            <a:r>
              <a:rPr lang="en-US" altLang="ja-JP" sz="2000" dirty="0">
                <a:solidFill>
                  <a:srgbClr val="FF0000"/>
                </a:solidFill>
                <a:latin typeface="チェックポイント．（ピリオド）" panose="02000600000000000000" pitchFamily="50" charset="-128"/>
                <a:ea typeface="チェックポイント．（ピリオド）" panose="02000600000000000000" pitchFamily="50" charset="-128"/>
              </a:rPr>
              <a:t>Enter</a:t>
            </a:r>
            <a:r>
              <a:rPr lang="ja-JP" altLang="en-US" sz="2000" dirty="0">
                <a:latin typeface="チェックポイント．（ピリオド）" panose="02000600000000000000" pitchFamily="50" charset="-128"/>
                <a:ea typeface="チェックポイント．（ピリオド）" panose="02000600000000000000" pitchFamily="50" charset="-128"/>
              </a:rPr>
              <a:t>キーを押すことでスペシャル技を発動することが可能です。</a:t>
            </a:r>
            <a:endParaRPr kumimoji="1" lang="ja-JP" altLang="en-US" sz="2000" dirty="0">
              <a:latin typeface="チェックポイント．（ピリオド）" panose="02000600000000000000" pitchFamily="50" charset="-128"/>
              <a:ea typeface="チェックポイント．（ピリオド）" panose="02000600000000000000" pitchFamily="50" charset="-128"/>
            </a:endParaRPr>
          </a:p>
        </p:txBody>
      </p:sp>
      <p:sp>
        <p:nvSpPr>
          <p:cNvPr id="8" name="テキスト ボックス 7"/>
          <p:cNvSpPr txBox="1"/>
          <p:nvPr/>
        </p:nvSpPr>
        <p:spPr>
          <a:xfrm>
            <a:off x="423417" y="5176685"/>
            <a:ext cx="10573135" cy="1200329"/>
          </a:xfrm>
          <a:prstGeom prst="rect">
            <a:avLst/>
          </a:prstGeom>
          <a:noFill/>
        </p:spPr>
        <p:txBody>
          <a:bodyPr wrap="square" rtlCol="0">
            <a:spAutoFit/>
          </a:bodyPr>
          <a:lstStyle/>
          <a:p>
            <a:r>
              <a:rPr kumimoji="1" lang="ja-JP" altLang="en-US" sz="2400" dirty="0">
                <a:latin typeface="チェックポイント．（ピリオド）" panose="02000600000000000000" pitchFamily="50" charset="-128"/>
                <a:ea typeface="チェックポイント．（ピリオド）" panose="02000600000000000000" pitchFamily="50" charset="-128"/>
              </a:rPr>
              <a:t>スペシャル技は</a:t>
            </a:r>
            <a:r>
              <a:rPr kumimoji="1" lang="en-US" altLang="ja-JP" sz="2400" dirty="0">
                <a:latin typeface="チェックポイント．（ピリオド）" panose="02000600000000000000" pitchFamily="50" charset="-128"/>
                <a:ea typeface="チェックポイント．（ピリオド）" panose="02000600000000000000" pitchFamily="50" charset="-128"/>
              </a:rPr>
              <a:t>5</a:t>
            </a:r>
            <a:r>
              <a:rPr kumimoji="1" lang="ja-JP" altLang="en-US" sz="2400" dirty="0">
                <a:latin typeface="チェックポイント．（ピリオド）" panose="02000600000000000000" pitchFamily="50" charset="-128"/>
                <a:ea typeface="チェックポイント．（ピリオド）" panose="02000600000000000000" pitchFamily="50" charset="-128"/>
              </a:rPr>
              <a:t>種類あり、敵を捕食することで獲得することができます。</a:t>
            </a:r>
            <a:endParaRPr kumimoji="1" lang="en-US" altLang="ja-JP" sz="2400" dirty="0">
              <a:latin typeface="チェックポイント．（ピリオド）" panose="02000600000000000000" pitchFamily="50" charset="-128"/>
              <a:ea typeface="チェックポイント．（ピリオド）" panose="02000600000000000000" pitchFamily="50" charset="-128"/>
            </a:endParaRPr>
          </a:p>
          <a:p>
            <a:r>
              <a:rPr kumimoji="1" lang="ja-JP" altLang="en-US" sz="2400" dirty="0">
                <a:latin typeface="チェックポイント．（ピリオド）" panose="02000600000000000000" pitchFamily="50" charset="-128"/>
                <a:ea typeface="チェックポイント．（ピリオド）" panose="02000600000000000000" pitchFamily="50" charset="-128"/>
              </a:rPr>
              <a:t>惑星ごとに獲得できるスペシャル技が違うので</a:t>
            </a:r>
            <a:endParaRPr kumimoji="1" lang="en-US" altLang="ja-JP" sz="2400" dirty="0">
              <a:latin typeface="チェックポイント．（ピリオド）" panose="02000600000000000000" pitchFamily="50" charset="-128"/>
              <a:ea typeface="チェックポイント．（ピリオド）" panose="02000600000000000000" pitchFamily="50" charset="-128"/>
            </a:endParaRPr>
          </a:p>
          <a:p>
            <a:r>
              <a:rPr kumimoji="1" lang="ja-JP" altLang="en-US" sz="2400" dirty="0">
                <a:latin typeface="チェックポイント．（ピリオド）" panose="02000600000000000000" pitchFamily="50" charset="-128"/>
                <a:ea typeface="チェックポイント．（ピリオド）" panose="02000600000000000000" pitchFamily="50" charset="-128"/>
              </a:rPr>
              <a:t>自分に合ったスペシャル技を獲得してください。</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pic>
        <p:nvPicPr>
          <p:cNvPr id="9" name="図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65527" y="3852993"/>
            <a:ext cx="1043196" cy="1043196"/>
          </a:xfrm>
          <a:prstGeom prst="rect">
            <a:avLst/>
          </a:prstGeom>
        </p:spPr>
      </p:pic>
      <p:pic>
        <p:nvPicPr>
          <p:cNvPr id="10" name="図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448430" y="3890394"/>
            <a:ext cx="968394" cy="968394"/>
          </a:xfrm>
          <a:prstGeom prst="rect">
            <a:avLst/>
          </a:prstGeom>
        </p:spPr>
      </p:pic>
      <p:pic>
        <p:nvPicPr>
          <p:cNvPr id="11" name="図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092942" y="3840205"/>
            <a:ext cx="1068779" cy="1068779"/>
          </a:xfrm>
          <a:prstGeom prst="rect">
            <a:avLst/>
          </a:prstGeom>
        </p:spPr>
      </p:pic>
      <p:pic>
        <p:nvPicPr>
          <p:cNvPr id="12" name="図 1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796248" y="3828198"/>
            <a:ext cx="1017655" cy="1092787"/>
          </a:xfrm>
          <a:prstGeom prst="rect">
            <a:avLst/>
          </a:prstGeom>
        </p:spPr>
      </p:pic>
      <p:pic>
        <p:nvPicPr>
          <p:cNvPr id="13" name="図 1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436023" y="3870293"/>
            <a:ext cx="1008601" cy="1008601"/>
          </a:xfrm>
          <a:prstGeom prst="rect">
            <a:avLst/>
          </a:prstGeom>
        </p:spPr>
      </p:pic>
    </p:spTree>
    <p:extLst>
      <p:ext uri="{BB962C8B-B14F-4D97-AF65-F5344CB8AC3E}">
        <p14:creationId xmlns:p14="http://schemas.microsoft.com/office/powerpoint/2010/main" val="200359865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xmlns="" id="{E7DA8156-9232-45DF-BDAB-F8BFA4989BF6}"/>
              </a:ext>
            </a:extLst>
          </p:cNvPr>
          <p:cNvSpPr txBox="1"/>
          <p:nvPr/>
        </p:nvSpPr>
        <p:spPr>
          <a:xfrm>
            <a:off x="3250477" y="75758"/>
            <a:ext cx="5691045" cy="830997"/>
          </a:xfrm>
          <a:prstGeom prst="rect">
            <a:avLst/>
          </a:prstGeom>
          <a:solidFill>
            <a:schemeClr val="accent4"/>
          </a:solidFill>
        </p:spPr>
        <p:txBody>
          <a:bodyPr wrap="square" rtlCol="0">
            <a:spAutoFit/>
          </a:bodyPr>
          <a:lstStyle/>
          <a:p>
            <a:r>
              <a:rPr kumimoji="1" lang="ja-JP" altLang="en-US" sz="4800" dirty="0">
                <a:latin typeface="チェックポイント．（ピリオド）" panose="02000600000000000000" pitchFamily="50" charset="-128"/>
                <a:ea typeface="チェックポイント．（ピリオド）" panose="02000600000000000000" pitchFamily="50" charset="-128"/>
              </a:rPr>
              <a:t>ヘルプ：惑星発展度</a:t>
            </a:r>
            <a:endParaRPr lang="ja-JP" altLang="en-US" sz="4800" dirty="0">
              <a:latin typeface="チェックポイント．（ピリオド）" panose="02000600000000000000" pitchFamily="50" charset="-128"/>
              <a:ea typeface="チェックポイント．（ピリオド）" panose="02000600000000000000" pitchFamily="50" charset="-128"/>
            </a:endParaRPr>
          </a:p>
        </p:txBody>
      </p:sp>
      <p:sp>
        <p:nvSpPr>
          <p:cNvPr id="7" name="テキスト ボックス 6">
            <a:extLst>
              <a:ext uri="{FF2B5EF4-FFF2-40B4-BE49-F238E27FC236}">
                <a16:creationId xmlns:a16="http://schemas.microsoft.com/office/drawing/2014/main" xmlns="" id="{86562B00-1D31-41BF-8D0A-F3A64C35FA2F}"/>
              </a:ext>
            </a:extLst>
          </p:cNvPr>
          <p:cNvSpPr txBox="1"/>
          <p:nvPr/>
        </p:nvSpPr>
        <p:spPr>
          <a:xfrm>
            <a:off x="312300" y="1681343"/>
            <a:ext cx="10045959" cy="461665"/>
          </a:xfrm>
          <a:prstGeom prst="rect">
            <a:avLst/>
          </a:prstGeom>
          <a:noFill/>
        </p:spPr>
        <p:txBody>
          <a:bodyPr wrap="square" rtlCol="0">
            <a:spAutoFit/>
          </a:bodyPr>
          <a:lstStyle/>
          <a:p>
            <a:r>
              <a:rPr lang="ja-JP" altLang="en-US" sz="2400" dirty="0">
                <a:solidFill>
                  <a:srgbClr val="FF0000"/>
                </a:solidFill>
                <a:latin typeface="チェックポイント．（ピリオド）" panose="02000600000000000000" pitchFamily="50" charset="-128"/>
                <a:ea typeface="チェックポイント．（ピリオド）" panose="02000600000000000000" pitchFamily="50" charset="-128"/>
              </a:rPr>
              <a:t>研究所や兵舎のレベルを一定量上げる</a:t>
            </a:r>
            <a:r>
              <a:rPr lang="ja-JP" altLang="en-US" sz="2400" dirty="0">
                <a:latin typeface="チェックポイント．（ピリオド）" panose="02000600000000000000" pitchFamily="50" charset="-128"/>
                <a:ea typeface="チェックポイント．（ピリオド）" panose="02000600000000000000" pitchFamily="50" charset="-128"/>
              </a:rPr>
              <a:t>ことによって惑星が発展します。</a:t>
            </a:r>
            <a:endParaRPr lang="en-US" altLang="ja-JP" sz="2400" dirty="0">
              <a:latin typeface="チェックポイント．（ピリオド）" panose="02000600000000000000" pitchFamily="50" charset="-128"/>
              <a:ea typeface="チェックポイント．（ピリオド）" panose="02000600000000000000" pitchFamily="50" charset="-128"/>
            </a:endParaRPr>
          </a:p>
        </p:txBody>
      </p:sp>
      <p:sp>
        <p:nvSpPr>
          <p:cNvPr id="8" name="テキスト ボックス 7">
            <a:extLst>
              <a:ext uri="{FF2B5EF4-FFF2-40B4-BE49-F238E27FC236}">
                <a16:creationId xmlns:a16="http://schemas.microsoft.com/office/drawing/2014/main" xmlns="" id="{4B1A7519-3AB7-4FFE-8DC1-5D58D39C3087}"/>
              </a:ext>
            </a:extLst>
          </p:cNvPr>
          <p:cNvSpPr txBox="1"/>
          <p:nvPr/>
        </p:nvSpPr>
        <p:spPr>
          <a:xfrm>
            <a:off x="312300" y="2728899"/>
            <a:ext cx="11652881" cy="461665"/>
          </a:xfrm>
          <a:prstGeom prst="rect">
            <a:avLst/>
          </a:prstGeom>
          <a:noFill/>
        </p:spPr>
        <p:txBody>
          <a:bodyPr wrap="square" rtlCol="0">
            <a:spAutoFit/>
          </a:bodyPr>
          <a:lstStyle/>
          <a:p>
            <a:r>
              <a:rPr kumimoji="1" lang="ja-JP" altLang="en-US" sz="2400" dirty="0">
                <a:latin typeface="チェックポイント．（ピリオド）" panose="02000600000000000000" pitchFamily="50" charset="-128"/>
                <a:ea typeface="チェックポイント．（ピリオド）" panose="02000600000000000000" pitchFamily="50" charset="-128"/>
              </a:rPr>
              <a:t>惑星が発展することにより、惑星の見た目や育成画面の背景に</a:t>
            </a:r>
            <a:r>
              <a:rPr lang="ja-JP" altLang="en-US" sz="2400" dirty="0">
                <a:latin typeface="チェックポイント．（ピリオド）" panose="02000600000000000000" pitchFamily="50" charset="-128"/>
                <a:ea typeface="チェックポイント．（ピリオド）" panose="02000600000000000000" pitchFamily="50" charset="-128"/>
              </a:rPr>
              <a:t>変化が起こります。</a:t>
            </a:r>
            <a:endParaRPr kumimoji="1" lang="en-US" altLang="ja-JP" sz="2400" dirty="0">
              <a:latin typeface="チェックポイント．（ピリオド）" panose="02000600000000000000" pitchFamily="50" charset="-128"/>
              <a:ea typeface="チェックポイント．（ピリオド）" panose="02000600000000000000" pitchFamily="50" charset="-128"/>
            </a:endParaRPr>
          </a:p>
        </p:txBody>
      </p:sp>
      <p:sp>
        <p:nvSpPr>
          <p:cNvPr id="16" name="テキスト ボックス 15">
            <a:extLst>
              <a:ext uri="{FF2B5EF4-FFF2-40B4-BE49-F238E27FC236}">
                <a16:creationId xmlns:a16="http://schemas.microsoft.com/office/drawing/2014/main" xmlns="" id="{EAD140C4-19B0-40CF-8A7F-5B444A6FB643}"/>
              </a:ext>
            </a:extLst>
          </p:cNvPr>
          <p:cNvSpPr txBox="1"/>
          <p:nvPr/>
        </p:nvSpPr>
        <p:spPr>
          <a:xfrm>
            <a:off x="2899068" y="4039114"/>
            <a:ext cx="3159201" cy="369332"/>
          </a:xfrm>
          <a:prstGeom prst="rect">
            <a:avLst/>
          </a:prstGeom>
          <a:noFill/>
        </p:spPr>
        <p:txBody>
          <a:bodyPr wrap="square" rtlCol="0">
            <a:spAutoFit/>
          </a:bodyPr>
          <a:lstStyle/>
          <a:p>
            <a:r>
              <a:rPr kumimoji="1" lang="ja-JP" altLang="en-US" dirty="0">
                <a:latin typeface="チェックポイント．（ピリオド）" panose="02000600000000000000" pitchFamily="50" charset="-128"/>
                <a:ea typeface="チェックポイント．（ピリオド）" panose="02000600000000000000" pitchFamily="50" charset="-128"/>
              </a:rPr>
              <a:t>発展すると？</a:t>
            </a:r>
          </a:p>
        </p:txBody>
      </p:sp>
      <p:sp>
        <p:nvSpPr>
          <p:cNvPr id="17" name="テキスト ボックス 16">
            <a:extLst>
              <a:ext uri="{FF2B5EF4-FFF2-40B4-BE49-F238E27FC236}">
                <a16:creationId xmlns:a16="http://schemas.microsoft.com/office/drawing/2014/main" xmlns="" id="{35A6466D-48F7-44F6-AA87-CA2E29ED1A92}"/>
              </a:ext>
            </a:extLst>
          </p:cNvPr>
          <p:cNvSpPr txBox="1"/>
          <p:nvPr/>
        </p:nvSpPr>
        <p:spPr>
          <a:xfrm>
            <a:off x="7605202" y="6234637"/>
            <a:ext cx="5072849" cy="369332"/>
          </a:xfrm>
          <a:prstGeom prst="rect">
            <a:avLst/>
          </a:prstGeom>
          <a:noFill/>
        </p:spPr>
        <p:txBody>
          <a:bodyPr wrap="square" rtlCol="0">
            <a:spAutoFit/>
          </a:bodyPr>
          <a:lstStyle/>
          <a:p>
            <a:r>
              <a:rPr kumimoji="1" lang="ja-JP" altLang="en-US" dirty="0">
                <a:latin typeface="チェックポイント．（ピリオド）" panose="02000600000000000000" pitchFamily="50" charset="-128"/>
                <a:ea typeface="チェックポイント．（ピリオド）" panose="02000600000000000000" pitchFamily="50" charset="-128"/>
              </a:rPr>
              <a:t>惑星の見た目が変わっていく</a:t>
            </a:r>
          </a:p>
        </p:txBody>
      </p:sp>
      <p:grpSp>
        <p:nvGrpSpPr>
          <p:cNvPr id="20" name="グループ化 19">
            <a:extLst>
              <a:ext uri="{FF2B5EF4-FFF2-40B4-BE49-F238E27FC236}">
                <a16:creationId xmlns:a16="http://schemas.microsoft.com/office/drawing/2014/main" xmlns="" id="{F2B7319D-4B0F-4E88-BF97-C6858CA42543}"/>
              </a:ext>
            </a:extLst>
          </p:cNvPr>
          <p:cNvGrpSpPr/>
          <p:nvPr/>
        </p:nvGrpSpPr>
        <p:grpSpPr>
          <a:xfrm>
            <a:off x="2582663" y="4651898"/>
            <a:ext cx="6938769" cy="1170393"/>
            <a:chOff x="2582663" y="4651898"/>
            <a:chExt cx="6938769" cy="1170393"/>
          </a:xfrm>
        </p:grpSpPr>
        <p:pic>
          <p:nvPicPr>
            <p:cNvPr id="10" name="図 9">
              <a:extLst>
                <a:ext uri="{FF2B5EF4-FFF2-40B4-BE49-F238E27FC236}">
                  <a16:creationId xmlns:a16="http://schemas.microsoft.com/office/drawing/2014/main" xmlns="" id="{CC45E600-B2B8-4EEF-9509-45C7FC593D2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r="79975"/>
            <a:stretch/>
          </p:blipFill>
          <p:spPr>
            <a:xfrm>
              <a:off x="2582663" y="4651899"/>
              <a:ext cx="1171853" cy="1170392"/>
            </a:xfrm>
            <a:prstGeom prst="rect">
              <a:avLst/>
            </a:prstGeom>
          </p:spPr>
        </p:pic>
        <p:pic>
          <p:nvPicPr>
            <p:cNvPr id="3" name="図 2">
              <a:extLst>
                <a:ext uri="{FF2B5EF4-FFF2-40B4-BE49-F238E27FC236}">
                  <a16:creationId xmlns:a16="http://schemas.microsoft.com/office/drawing/2014/main" xmlns="" id="{76874239-A564-450E-95B6-FA50B49D3D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5400000">
              <a:off x="4248935" y="4512190"/>
              <a:ext cx="724227" cy="1448463"/>
            </a:xfrm>
            <a:prstGeom prst="rect">
              <a:avLst/>
            </a:prstGeom>
          </p:spPr>
        </p:pic>
        <p:pic>
          <p:nvPicPr>
            <p:cNvPr id="18" name="図 17">
              <a:extLst>
                <a:ext uri="{FF2B5EF4-FFF2-40B4-BE49-F238E27FC236}">
                  <a16:creationId xmlns:a16="http://schemas.microsoft.com/office/drawing/2014/main" xmlns="" id="{0AB0B9E4-14DF-45A3-A28A-92DB7B5FED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5400000">
              <a:off x="7132393" y="4512862"/>
              <a:ext cx="724227" cy="1448463"/>
            </a:xfrm>
            <a:prstGeom prst="rect">
              <a:avLst/>
            </a:prstGeom>
          </p:spPr>
        </p:pic>
        <p:pic>
          <p:nvPicPr>
            <p:cNvPr id="6" name="図 5" descr="歯車, 車輪 が含まれている画像&#10;&#10;自動的に生成された説明">
              <a:extLst>
                <a:ext uri="{FF2B5EF4-FFF2-40B4-BE49-F238E27FC236}">
                  <a16:creationId xmlns:a16="http://schemas.microsoft.com/office/drawing/2014/main" xmlns="" id="{719E7009-8045-4D66-A55A-5EE8D48EF64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467582" y="4651898"/>
              <a:ext cx="1170392" cy="1170392"/>
            </a:xfrm>
            <a:prstGeom prst="rect">
              <a:avLst/>
            </a:prstGeom>
          </p:spPr>
        </p:pic>
        <p:pic>
          <p:nvPicPr>
            <p:cNvPr id="19" name="図 18" descr="車輪 が含まれている画像&#10;&#10;自動的に生成された説明">
              <a:extLst>
                <a:ext uri="{FF2B5EF4-FFF2-40B4-BE49-F238E27FC236}">
                  <a16:creationId xmlns:a16="http://schemas.microsoft.com/office/drawing/2014/main" xmlns="" id="{E345A25F-5D95-4CBD-ADD0-087829B4C77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351040" y="4651898"/>
              <a:ext cx="1170392" cy="1170392"/>
            </a:xfrm>
            <a:prstGeom prst="rect">
              <a:avLst/>
            </a:prstGeom>
          </p:spPr>
        </p:pic>
      </p:grpSp>
    </p:spTree>
    <p:extLst>
      <p:ext uri="{BB962C8B-B14F-4D97-AF65-F5344CB8AC3E}">
        <p14:creationId xmlns:p14="http://schemas.microsoft.com/office/powerpoint/2010/main" val="237584719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xmlns="" id="{E7DA8156-9232-45DF-BDAB-F8BFA4989BF6}"/>
              </a:ext>
            </a:extLst>
          </p:cNvPr>
          <p:cNvSpPr txBox="1"/>
          <p:nvPr/>
        </p:nvSpPr>
        <p:spPr>
          <a:xfrm>
            <a:off x="2931524" y="196851"/>
            <a:ext cx="6328951" cy="830997"/>
          </a:xfrm>
          <a:prstGeom prst="rect">
            <a:avLst/>
          </a:prstGeom>
          <a:solidFill>
            <a:schemeClr val="accent4"/>
          </a:solidFill>
        </p:spPr>
        <p:txBody>
          <a:bodyPr wrap="square" rtlCol="0">
            <a:spAutoFit/>
          </a:bodyPr>
          <a:lstStyle/>
          <a:p>
            <a:r>
              <a:rPr kumimoji="1" lang="ja-JP" altLang="en-US" sz="4800" dirty="0">
                <a:latin typeface="チェックポイント．（ピリオド）" panose="02000600000000000000" pitchFamily="50" charset="-128"/>
                <a:ea typeface="チェックポイント．（ピリオド）" panose="02000600000000000000" pitchFamily="50" charset="-128"/>
              </a:rPr>
              <a:t>ヘルプ</a:t>
            </a:r>
            <a:r>
              <a:rPr kumimoji="1" lang="ja-JP" altLang="en-US" sz="4800" dirty="0" smtClean="0">
                <a:latin typeface="チェックポイント．（ピリオド）" panose="02000600000000000000" pitchFamily="50" charset="-128"/>
                <a:ea typeface="チェックポイント．（ピリオド）" panose="02000600000000000000" pitchFamily="50" charset="-128"/>
              </a:rPr>
              <a:t>：ポッドの爆発</a:t>
            </a:r>
            <a:endParaRPr lang="ja-JP" altLang="en-US" sz="4800" dirty="0">
              <a:latin typeface="チェックポイント．（ピリオド）" panose="02000600000000000000" pitchFamily="50" charset="-128"/>
              <a:ea typeface="チェックポイント．（ピリオド）" panose="02000600000000000000" pitchFamily="50" charset="-128"/>
            </a:endParaRPr>
          </a:p>
        </p:txBody>
      </p:sp>
      <p:sp>
        <p:nvSpPr>
          <p:cNvPr id="12" name="テキスト ボックス 11"/>
          <p:cNvSpPr txBox="1"/>
          <p:nvPr/>
        </p:nvSpPr>
        <p:spPr>
          <a:xfrm>
            <a:off x="217662" y="4870522"/>
            <a:ext cx="5531671" cy="769441"/>
          </a:xfrm>
          <a:prstGeom prst="rect">
            <a:avLst/>
          </a:prstGeom>
          <a:noFill/>
        </p:spPr>
        <p:txBody>
          <a:bodyPr wrap="square" rtlCol="0">
            <a:spAutoFit/>
          </a:bodyPr>
          <a:lstStyle/>
          <a:p>
            <a:r>
              <a:rPr lang="ja-JP" altLang="en-US" sz="2200" dirty="0" smtClean="0">
                <a:latin typeface="チェックポイント．（ピリオド）" panose="02000600000000000000" pitchFamily="50" charset="-128"/>
                <a:ea typeface="チェックポイント．（ピリオド）" panose="02000600000000000000" pitchFamily="50" charset="-128"/>
              </a:rPr>
              <a:t>敵ポッドと</a:t>
            </a:r>
            <a:r>
              <a:rPr lang="ja-JP" altLang="en-US" sz="2200" dirty="0" smtClean="0">
                <a:solidFill>
                  <a:srgbClr val="FF0000"/>
                </a:solidFill>
                <a:latin typeface="チェックポイント．（ピリオド）" panose="02000600000000000000" pitchFamily="50" charset="-128"/>
                <a:ea typeface="チェックポイント．（ピリオド）" panose="02000600000000000000" pitchFamily="50" charset="-128"/>
              </a:rPr>
              <a:t>衝突、またはそれ以外の理由</a:t>
            </a:r>
            <a:r>
              <a:rPr lang="ja-JP" altLang="en-US" sz="2200" dirty="0" smtClean="0">
                <a:latin typeface="チェックポイント．（ピリオド）" panose="02000600000000000000" pitchFamily="50" charset="-128"/>
                <a:ea typeface="チェックポイント．（ピリオド）" panose="02000600000000000000" pitchFamily="50" charset="-128"/>
              </a:rPr>
              <a:t>で</a:t>
            </a:r>
            <a:endParaRPr lang="en-US" altLang="ja-JP" sz="2200" dirty="0" smtClean="0">
              <a:latin typeface="チェックポイント．（ピリオド）" panose="02000600000000000000" pitchFamily="50" charset="-128"/>
              <a:ea typeface="チェックポイント．（ピリオド）" panose="02000600000000000000" pitchFamily="50" charset="-128"/>
            </a:endParaRPr>
          </a:p>
          <a:p>
            <a:r>
              <a:rPr lang="ja-JP" altLang="en-US" sz="2200" dirty="0" smtClean="0">
                <a:latin typeface="チェックポイント．（ピリオド）" panose="02000600000000000000" pitchFamily="50" charset="-128"/>
                <a:ea typeface="チェックポイント．（ピリオド）" panose="02000600000000000000" pitchFamily="50" charset="-128"/>
              </a:rPr>
              <a:t>破壊されたときは</a:t>
            </a:r>
            <a:r>
              <a:rPr lang="ja-JP" altLang="en-US" sz="2200" dirty="0" smtClean="0">
                <a:solidFill>
                  <a:srgbClr val="FF0000"/>
                </a:solidFill>
                <a:latin typeface="チェックポイント．（ピリオド）" panose="02000600000000000000" pitchFamily="50" charset="-128"/>
                <a:ea typeface="チェックポイント．（ピリオド）" panose="02000600000000000000" pitchFamily="50" charset="-128"/>
              </a:rPr>
              <a:t>赤色</a:t>
            </a:r>
            <a:r>
              <a:rPr lang="ja-JP" altLang="en-US" sz="2200" dirty="0" smtClean="0">
                <a:latin typeface="チェックポイント．（ピリオド）" panose="02000600000000000000" pitchFamily="50" charset="-128"/>
                <a:ea typeface="チェックポイント．（ピリオド）" panose="02000600000000000000" pitchFamily="50" charset="-128"/>
              </a:rPr>
              <a:t>で爆発します</a:t>
            </a:r>
            <a:endParaRPr lang="en-US" altLang="ja-JP" sz="2200" dirty="0" smtClean="0">
              <a:latin typeface="チェックポイント．（ピリオド）" panose="02000600000000000000" pitchFamily="50" charset="-128"/>
              <a:ea typeface="チェックポイント．（ピリオド）" panose="02000600000000000000" pitchFamily="50" charset="-128"/>
            </a:endParaRPr>
          </a:p>
        </p:txBody>
      </p:sp>
      <p:grpSp>
        <p:nvGrpSpPr>
          <p:cNvPr id="30" name="グループ化 29"/>
          <p:cNvGrpSpPr/>
          <p:nvPr/>
        </p:nvGrpSpPr>
        <p:grpSpPr>
          <a:xfrm>
            <a:off x="217662" y="1659288"/>
            <a:ext cx="5562600" cy="2385367"/>
            <a:chOff x="152401" y="1196033"/>
            <a:chExt cx="5562600" cy="2385367"/>
          </a:xfrm>
        </p:grpSpPr>
        <p:pic>
          <p:nvPicPr>
            <p:cNvPr id="27" name="図 2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401" y="1196033"/>
              <a:ext cx="5562600" cy="2385367"/>
            </a:xfrm>
            <a:prstGeom prst="rect">
              <a:avLst/>
            </a:prstGeom>
          </p:spPr>
        </p:pic>
        <p:grpSp>
          <p:nvGrpSpPr>
            <p:cNvPr id="20" name="グループ化 19"/>
            <p:cNvGrpSpPr/>
            <p:nvPr/>
          </p:nvGrpSpPr>
          <p:grpSpPr>
            <a:xfrm>
              <a:off x="340418" y="1448198"/>
              <a:ext cx="5193937" cy="1957001"/>
              <a:chOff x="626838" y="1448199"/>
              <a:chExt cx="5193937" cy="1957001"/>
            </a:xfrm>
          </p:grpSpPr>
          <p:pic>
            <p:nvPicPr>
              <p:cNvPr id="5" name="図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6838" y="1448199"/>
                <a:ext cx="1970314" cy="1957001"/>
              </a:xfrm>
              <a:prstGeom prst="rect">
                <a:avLst/>
              </a:prstGeom>
            </p:spPr>
          </p:pic>
          <p:pic>
            <p:nvPicPr>
              <p:cNvPr id="11" name="図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63691" y="2138327"/>
                <a:ext cx="733461" cy="733461"/>
              </a:xfrm>
              <a:prstGeom prst="rect">
                <a:avLst/>
              </a:prstGeom>
            </p:spPr>
          </p:pic>
          <p:pic>
            <p:nvPicPr>
              <p:cNvPr id="13" name="図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653143" y="1992087"/>
                <a:ext cx="925428" cy="925428"/>
              </a:xfrm>
              <a:prstGeom prst="rect">
                <a:avLst/>
              </a:prstGeom>
            </p:spPr>
          </p:pic>
          <p:pic>
            <p:nvPicPr>
              <p:cNvPr id="14" name="図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47777" y="1448199"/>
                <a:ext cx="1970314" cy="1957001"/>
              </a:xfrm>
              <a:prstGeom prst="rect">
                <a:avLst/>
              </a:prstGeom>
            </p:spPr>
          </p:pic>
          <p:pic>
            <p:nvPicPr>
              <p:cNvPr id="16" name="図 1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4895347" y="2021901"/>
                <a:ext cx="925428" cy="925428"/>
              </a:xfrm>
              <a:prstGeom prst="rect">
                <a:avLst/>
              </a:prstGeom>
            </p:spPr>
          </p:pic>
          <p:pic>
            <p:nvPicPr>
              <p:cNvPr id="7" name="図 6"/>
              <p:cNvPicPr>
                <a:picLocks noChangeAspect="1"/>
              </p:cNvPicPr>
              <p:nvPr/>
            </p:nvPicPr>
            <p:blipFill rotWithShape="1">
              <a:blip r:embed="rId6">
                <a:extLst>
                  <a:ext uri="{28A0092B-C50C-407E-A947-70E740481C1C}">
                    <a14:useLocalDpi xmlns:a14="http://schemas.microsoft.com/office/drawing/2010/main" val="0"/>
                  </a:ext>
                </a:extLst>
              </a:blip>
              <a:srcRect l="39935" r="55000"/>
              <a:stretch/>
            </p:blipFill>
            <p:spPr>
              <a:xfrm>
                <a:off x="3926158" y="1918182"/>
                <a:ext cx="1087178" cy="1073238"/>
              </a:xfrm>
              <a:prstGeom prst="roundRect">
                <a:avLst>
                  <a:gd name="adj" fmla="val 2451"/>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17" name="右矢印 16"/>
              <p:cNvSpPr/>
              <p:nvPr/>
            </p:nvSpPr>
            <p:spPr>
              <a:xfrm>
                <a:off x="2788161" y="2138327"/>
                <a:ext cx="868607" cy="496297"/>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19" name="テキスト ボックス 18"/>
          <p:cNvSpPr txBox="1"/>
          <p:nvPr/>
        </p:nvSpPr>
        <p:spPr>
          <a:xfrm>
            <a:off x="6748265" y="4870522"/>
            <a:ext cx="4134465" cy="769441"/>
          </a:xfrm>
          <a:prstGeom prst="rect">
            <a:avLst/>
          </a:prstGeom>
          <a:noFill/>
        </p:spPr>
        <p:txBody>
          <a:bodyPr wrap="none" rtlCol="0">
            <a:spAutoFit/>
          </a:bodyPr>
          <a:lstStyle/>
          <a:p>
            <a:r>
              <a:rPr lang="ja-JP" altLang="en-US" sz="2200" dirty="0">
                <a:latin typeface="チェックポイント．（ピリオド）" panose="02000600000000000000" pitchFamily="50" charset="-128"/>
                <a:ea typeface="チェックポイント．（ピリオド）" panose="02000600000000000000" pitchFamily="50" charset="-128"/>
              </a:rPr>
              <a:t>敵惑星と衝突した</a:t>
            </a:r>
            <a:r>
              <a:rPr lang="ja-JP" altLang="en-US" sz="2200" dirty="0" smtClean="0">
                <a:latin typeface="チェックポイント．（ピリオド）" panose="02000600000000000000" pitchFamily="50" charset="-128"/>
                <a:ea typeface="チェックポイント．（ピリオド）" panose="02000600000000000000" pitchFamily="50" charset="-128"/>
              </a:rPr>
              <a:t>とき</a:t>
            </a:r>
            <a:endParaRPr lang="en-US" altLang="ja-JP" sz="2200" dirty="0" smtClean="0">
              <a:latin typeface="チェックポイント．（ピリオド）" panose="02000600000000000000" pitchFamily="50" charset="-128"/>
              <a:ea typeface="チェックポイント．（ピリオド）" panose="02000600000000000000" pitchFamily="50" charset="-128"/>
            </a:endParaRPr>
          </a:p>
          <a:p>
            <a:r>
              <a:rPr lang="ja-JP" altLang="en-US" sz="2200" dirty="0" smtClean="0">
                <a:solidFill>
                  <a:srgbClr val="FF0000"/>
                </a:solidFill>
                <a:latin typeface="チェックポイント．（ピリオド）" panose="02000600000000000000" pitchFamily="50" charset="-128"/>
                <a:ea typeface="チェックポイント．（ピリオド）" panose="02000600000000000000" pitchFamily="50" charset="-128"/>
              </a:rPr>
              <a:t>青色</a:t>
            </a:r>
            <a:r>
              <a:rPr lang="ja-JP" altLang="en-US" sz="2200" dirty="0">
                <a:solidFill>
                  <a:srgbClr val="FF0000"/>
                </a:solidFill>
                <a:latin typeface="チェックポイント．（ピリオド）" panose="02000600000000000000" pitchFamily="50" charset="-128"/>
                <a:ea typeface="チェックポイント．（ピリオド）" panose="02000600000000000000" pitchFamily="50" charset="-128"/>
              </a:rPr>
              <a:t>に爆発し敵惑星を</a:t>
            </a:r>
            <a:r>
              <a:rPr lang="ja-JP" altLang="en-US" sz="2200" dirty="0" smtClean="0">
                <a:solidFill>
                  <a:srgbClr val="FF0000"/>
                </a:solidFill>
                <a:latin typeface="チェックポイント．（ピリオド）" panose="02000600000000000000" pitchFamily="50" charset="-128"/>
                <a:ea typeface="チェックポイント．（ピリオド）" panose="02000600000000000000" pitchFamily="50" charset="-128"/>
              </a:rPr>
              <a:t>削ります</a:t>
            </a:r>
            <a:endParaRPr lang="ja-JP" altLang="en-US" sz="2200" dirty="0">
              <a:solidFill>
                <a:srgbClr val="FF0000"/>
              </a:solidFill>
              <a:latin typeface="チェックポイント．（ピリオド）" panose="02000600000000000000" pitchFamily="50" charset="-128"/>
              <a:ea typeface="チェックポイント．（ピリオド）" panose="02000600000000000000" pitchFamily="50" charset="-128"/>
            </a:endParaRPr>
          </a:p>
        </p:txBody>
      </p:sp>
      <p:grpSp>
        <p:nvGrpSpPr>
          <p:cNvPr id="29" name="グループ化 28"/>
          <p:cNvGrpSpPr/>
          <p:nvPr/>
        </p:nvGrpSpPr>
        <p:grpSpPr>
          <a:xfrm>
            <a:off x="6408964" y="1660053"/>
            <a:ext cx="5562600" cy="2385367"/>
            <a:chOff x="6389914" y="1204965"/>
            <a:chExt cx="5562600" cy="2385367"/>
          </a:xfrm>
        </p:grpSpPr>
        <p:pic>
          <p:nvPicPr>
            <p:cNvPr id="28" name="図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89914" y="1204965"/>
              <a:ext cx="5562600" cy="2385367"/>
            </a:xfrm>
            <a:prstGeom prst="rect">
              <a:avLst/>
            </a:prstGeom>
          </p:spPr>
        </p:pic>
        <p:grpSp>
          <p:nvGrpSpPr>
            <p:cNvPr id="26" name="グループ化 25"/>
            <p:cNvGrpSpPr/>
            <p:nvPr/>
          </p:nvGrpSpPr>
          <p:grpSpPr>
            <a:xfrm>
              <a:off x="6593084" y="1448198"/>
              <a:ext cx="5207030" cy="1957001"/>
              <a:chOff x="6984970" y="1506114"/>
              <a:chExt cx="5207030" cy="1957001"/>
            </a:xfrm>
          </p:grpSpPr>
          <p:pic>
            <p:nvPicPr>
              <p:cNvPr id="8" name="図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84970" y="1506114"/>
                <a:ext cx="2157033" cy="1957001"/>
              </a:xfrm>
              <a:prstGeom prst="rect">
                <a:avLst/>
              </a:prstGeom>
            </p:spPr>
          </p:pic>
          <p:pic>
            <p:nvPicPr>
              <p:cNvPr id="9" name="図 8"/>
              <p:cNvPicPr>
                <a:picLocks noChangeAspect="1"/>
              </p:cNvPicPr>
              <p:nvPr/>
            </p:nvPicPr>
            <p:blipFill rotWithShape="1">
              <a:blip r:embed="rId7" cstate="print">
                <a:extLst>
                  <a:ext uri="{28A0092B-C50C-407E-A947-70E740481C1C}">
                    <a14:useLocalDpi xmlns:a14="http://schemas.microsoft.com/office/drawing/2010/main" val="0"/>
                  </a:ext>
                </a:extLst>
              </a:blip>
              <a:srcRect r="80072"/>
              <a:stretch/>
            </p:blipFill>
            <p:spPr>
              <a:xfrm>
                <a:off x="7028203" y="1796838"/>
                <a:ext cx="1426670" cy="1431755"/>
              </a:xfrm>
              <a:prstGeom prst="rect">
                <a:avLst/>
              </a:prstGeom>
            </p:spPr>
          </p:pic>
          <p:pic>
            <p:nvPicPr>
              <p:cNvPr id="21" name="図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21686" y="1506114"/>
                <a:ext cx="1970314" cy="1957001"/>
              </a:xfrm>
              <a:prstGeom prst="rect">
                <a:avLst/>
              </a:prstGeom>
            </p:spPr>
          </p:pic>
          <p:pic>
            <p:nvPicPr>
              <p:cNvPr id="22" name="図 21"/>
              <p:cNvPicPr>
                <a:picLocks noChangeAspect="1"/>
              </p:cNvPicPr>
              <p:nvPr/>
            </p:nvPicPr>
            <p:blipFill rotWithShape="1">
              <a:blip r:embed="rId7" cstate="print">
                <a:extLst>
                  <a:ext uri="{28A0092B-C50C-407E-A947-70E740481C1C}">
                    <a14:useLocalDpi xmlns:a14="http://schemas.microsoft.com/office/drawing/2010/main" val="0"/>
                  </a:ext>
                </a:extLst>
              </a:blip>
              <a:srcRect r="80072"/>
              <a:stretch/>
            </p:blipFill>
            <p:spPr>
              <a:xfrm>
                <a:off x="10318234" y="1957529"/>
                <a:ext cx="1070331" cy="1074146"/>
              </a:xfrm>
              <a:prstGeom prst="rect">
                <a:avLst/>
              </a:prstGeom>
            </p:spPr>
          </p:pic>
          <p:pic>
            <p:nvPicPr>
              <p:cNvPr id="23" name="図 22"/>
              <p:cNvPicPr>
                <a:picLocks noChangeAspect="1"/>
              </p:cNvPicPr>
              <p:nvPr/>
            </p:nvPicPr>
            <p:blipFill rotWithShape="1">
              <a:blip r:embed="rId8">
                <a:extLst>
                  <a:ext uri="{28A0092B-C50C-407E-A947-70E740481C1C}">
                    <a14:useLocalDpi xmlns:a14="http://schemas.microsoft.com/office/drawing/2010/main" val="0"/>
                  </a:ext>
                </a:extLst>
              </a:blip>
              <a:srcRect l="39918" r="55023"/>
              <a:stretch/>
            </p:blipFill>
            <p:spPr>
              <a:xfrm>
                <a:off x="11000311" y="2104275"/>
                <a:ext cx="776508" cy="767513"/>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24" name="図 2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454873" y="2199322"/>
                <a:ext cx="733461" cy="733461"/>
              </a:xfrm>
              <a:prstGeom prst="rect">
                <a:avLst/>
              </a:prstGeom>
            </p:spPr>
          </p:pic>
          <p:sp>
            <p:nvSpPr>
              <p:cNvPr id="25" name="右矢印 24"/>
              <p:cNvSpPr/>
              <p:nvPr/>
            </p:nvSpPr>
            <p:spPr>
              <a:xfrm>
                <a:off x="9251129" y="2206652"/>
                <a:ext cx="868607" cy="496297"/>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Tree>
    <p:extLst>
      <p:ext uri="{BB962C8B-B14F-4D97-AF65-F5344CB8AC3E}">
        <p14:creationId xmlns:p14="http://schemas.microsoft.com/office/powerpoint/2010/main" val="123148992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テキスト ボックス 6">
            <a:extLst>
              <a:ext uri="{FF2B5EF4-FFF2-40B4-BE49-F238E27FC236}">
                <a16:creationId xmlns="" xmlns:a16="http://schemas.microsoft.com/office/drawing/2014/main" id="{C41C563A-40AB-403A-8661-FE9944DE17B5}"/>
              </a:ext>
            </a:extLst>
          </p:cNvPr>
          <p:cNvSpPr txBox="1"/>
          <p:nvPr/>
        </p:nvSpPr>
        <p:spPr>
          <a:xfrm>
            <a:off x="2627332" y="58003"/>
            <a:ext cx="6937335" cy="830997"/>
          </a:xfrm>
          <a:prstGeom prst="rect">
            <a:avLst/>
          </a:prstGeom>
          <a:solidFill>
            <a:schemeClr val="accent4"/>
          </a:solidFill>
        </p:spPr>
        <p:txBody>
          <a:bodyPr wrap="square" rtlCol="0">
            <a:spAutoFit/>
          </a:bodyPr>
          <a:lstStyle/>
          <a:p>
            <a:pPr algn="ctr"/>
            <a:r>
              <a:rPr kumimoji="1" lang="ja-JP" altLang="en-US" sz="4800" dirty="0">
                <a:latin typeface="チェックポイント．（ピリオド）" panose="02000600000000000000" pitchFamily="50" charset="-128"/>
                <a:ea typeface="チェックポイント．（ピリオド）" panose="02000600000000000000" pitchFamily="50" charset="-128"/>
              </a:rPr>
              <a:t>ヘルプ</a:t>
            </a:r>
            <a:r>
              <a:rPr kumimoji="1" lang="ja-JP" altLang="en-US" sz="4800" dirty="0" smtClean="0">
                <a:latin typeface="チェックポイント．（ピリオド）" panose="02000600000000000000" pitchFamily="50" charset="-128"/>
                <a:ea typeface="チェックポイント．（ピリオド）" panose="02000600000000000000" pitchFamily="50" charset="-128"/>
              </a:rPr>
              <a:t>：</a:t>
            </a:r>
            <a:r>
              <a:rPr lang="ja-JP" altLang="en-US" sz="4800" dirty="0" smtClean="0">
                <a:latin typeface="チェックポイント．（ピリオド）" panose="02000600000000000000" pitchFamily="50" charset="-128"/>
                <a:ea typeface="チェックポイント．（ピリオド）" panose="02000600000000000000" pitchFamily="50" charset="-128"/>
              </a:rPr>
              <a:t>移動について</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sp>
        <p:nvSpPr>
          <p:cNvPr id="2" name="テキスト ボックス 1"/>
          <p:cNvSpPr txBox="1"/>
          <p:nvPr/>
        </p:nvSpPr>
        <p:spPr>
          <a:xfrm>
            <a:off x="752102" y="5177642"/>
            <a:ext cx="10687794" cy="830997"/>
          </a:xfrm>
          <a:prstGeom prst="rect">
            <a:avLst/>
          </a:prstGeom>
          <a:noFill/>
        </p:spPr>
        <p:txBody>
          <a:bodyPr wrap="square" rtlCol="0">
            <a:spAutoFit/>
          </a:bodyPr>
          <a:lstStyle/>
          <a:p>
            <a:pPr algn="ctr"/>
            <a:r>
              <a:rPr kumimoji="1" lang="ja-JP" altLang="en-US" sz="2400" dirty="0" smtClean="0">
                <a:latin typeface="チェックポイント．（ピリオド）" panose="02000600000000000000" pitchFamily="50" charset="-128"/>
                <a:ea typeface="チェックポイント．（ピリオド）" panose="02000600000000000000" pitchFamily="50" charset="-128"/>
              </a:rPr>
              <a:t>育成画面と戦闘準備画面の戻るボタンの横にあるボタンをクリックすると</a:t>
            </a:r>
            <a:endParaRPr kumimoji="1" lang="en-US" altLang="ja-JP" sz="2400" dirty="0" smtClean="0">
              <a:latin typeface="チェックポイント．（ピリオド）" panose="02000600000000000000" pitchFamily="50" charset="-128"/>
              <a:ea typeface="チェックポイント．（ピリオド）" panose="02000600000000000000" pitchFamily="50" charset="-128"/>
            </a:endParaRPr>
          </a:p>
          <a:p>
            <a:pPr algn="ctr"/>
            <a:r>
              <a:rPr kumimoji="1" lang="ja-JP" altLang="en-US" sz="2400" dirty="0" smtClean="0">
                <a:latin typeface="チェックポイント．（ピリオド）" panose="02000600000000000000" pitchFamily="50" charset="-128"/>
                <a:ea typeface="チェックポイント．（ピリオド）" panose="02000600000000000000" pitchFamily="50" charset="-128"/>
              </a:rPr>
              <a:t>ホーム画面を介さずに戦闘準備画面と育成画面を行き来することが可能です。</a:t>
            </a:r>
            <a:endParaRPr kumimoji="1" lang="ja-JP" altLang="en-US" sz="2400" dirty="0">
              <a:latin typeface="チェックポイント．（ピリオド）" panose="02000600000000000000" pitchFamily="50" charset="-128"/>
              <a:ea typeface="チェックポイント．（ピリオド）" panose="02000600000000000000" pitchFamily="50" charset="-128"/>
            </a:endParaRPr>
          </a:p>
        </p:txBody>
      </p:sp>
      <p:pic>
        <p:nvPicPr>
          <p:cNvPr id="12" name="図 11"/>
          <p:cNvPicPr>
            <a:picLocks noChangeAspect="1"/>
          </p:cNvPicPr>
          <p:nvPr/>
        </p:nvPicPr>
        <p:blipFill rotWithShape="1">
          <a:blip r:embed="rId2" cstate="print">
            <a:extLst>
              <a:ext uri="{28A0092B-C50C-407E-A947-70E740481C1C}">
                <a14:useLocalDpi xmlns:a14="http://schemas.microsoft.com/office/drawing/2010/main" val="0"/>
              </a:ext>
            </a:extLst>
          </a:blip>
          <a:srcRect t="1" r="70311" b="71759"/>
          <a:stretch/>
        </p:blipFill>
        <p:spPr>
          <a:xfrm>
            <a:off x="965644" y="1649668"/>
            <a:ext cx="4108816" cy="2279883"/>
          </a:xfrm>
          <a:prstGeom prst="rect">
            <a:avLst/>
          </a:prstGeom>
        </p:spPr>
      </p:pic>
      <p:sp>
        <p:nvSpPr>
          <p:cNvPr id="3" name="正方形/長方形 2"/>
          <p:cNvSpPr/>
          <p:nvPr/>
        </p:nvSpPr>
        <p:spPr>
          <a:xfrm>
            <a:off x="1167501" y="1787072"/>
            <a:ext cx="3705102" cy="199781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p:cNvSpPr txBox="1"/>
          <p:nvPr/>
        </p:nvSpPr>
        <p:spPr>
          <a:xfrm>
            <a:off x="630893" y="4024119"/>
            <a:ext cx="4778319" cy="400110"/>
          </a:xfrm>
          <a:prstGeom prst="rect">
            <a:avLst/>
          </a:prstGeom>
          <a:noFill/>
        </p:spPr>
        <p:txBody>
          <a:bodyPr wrap="square" rtlCol="0">
            <a:spAutoFit/>
          </a:bodyPr>
          <a:lstStyle/>
          <a:p>
            <a:r>
              <a:rPr kumimoji="1" lang="ja-JP" altLang="en-US" sz="2000" dirty="0" smtClean="0">
                <a:latin typeface="チェックポイント．（ピリオド）" panose="02000600000000000000" pitchFamily="50" charset="-128"/>
                <a:ea typeface="チェックポイント．（ピリオド）" panose="02000600000000000000" pitchFamily="50" charset="-128"/>
              </a:rPr>
              <a:t>育成画面から戦闘準備画面へ</a:t>
            </a:r>
            <a:r>
              <a:rPr lang="ja-JP" altLang="en-US" sz="2000" dirty="0">
                <a:latin typeface="チェックポイント．（ピリオド）" panose="02000600000000000000" pitchFamily="50" charset="-128"/>
                <a:ea typeface="チェックポイント．（ピリオド）" panose="02000600000000000000" pitchFamily="50" charset="-128"/>
              </a:rPr>
              <a:t>移行</a:t>
            </a:r>
            <a:r>
              <a:rPr lang="ja-JP" altLang="en-US" sz="2000" dirty="0" smtClean="0">
                <a:latin typeface="チェックポイント．（ピリオド）" panose="02000600000000000000" pitchFamily="50" charset="-128"/>
                <a:ea typeface="チェックポイント．（ピリオド）" panose="02000600000000000000" pitchFamily="50" charset="-128"/>
              </a:rPr>
              <a:t>できる</a:t>
            </a:r>
            <a:endParaRPr lang="ja-JP" altLang="en-US" sz="2000" dirty="0">
              <a:latin typeface="チェックポイント．（ピリオド）" panose="02000600000000000000" pitchFamily="50" charset="-128"/>
              <a:ea typeface="チェックポイント．（ピリオド）" panose="02000600000000000000" pitchFamily="50" charset="-128"/>
            </a:endParaRPr>
          </a:p>
        </p:txBody>
      </p:sp>
      <p:grpSp>
        <p:nvGrpSpPr>
          <p:cNvPr id="24" name="グループ化 23"/>
          <p:cNvGrpSpPr/>
          <p:nvPr/>
        </p:nvGrpSpPr>
        <p:grpSpPr>
          <a:xfrm>
            <a:off x="1274480" y="2003263"/>
            <a:ext cx="3436202" cy="1572692"/>
            <a:chOff x="1279960" y="2071596"/>
            <a:chExt cx="3436202" cy="1572692"/>
          </a:xfrm>
        </p:grpSpPr>
        <p:pic>
          <p:nvPicPr>
            <p:cNvPr id="15" name="図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43471" y="2071596"/>
              <a:ext cx="1572691" cy="1572691"/>
            </a:xfrm>
            <a:prstGeom prst="rect">
              <a:avLst/>
            </a:prstGeom>
          </p:spPr>
        </p:pic>
        <p:pic>
          <p:nvPicPr>
            <p:cNvPr id="16" name="図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79960" y="2071597"/>
              <a:ext cx="1572691" cy="1572691"/>
            </a:xfrm>
            <a:prstGeom prst="rect">
              <a:avLst/>
            </a:prstGeom>
          </p:spPr>
        </p:pic>
      </p:grpSp>
      <p:pic>
        <p:nvPicPr>
          <p:cNvPr id="21" name="図 20"/>
          <p:cNvPicPr>
            <a:picLocks noChangeAspect="1"/>
          </p:cNvPicPr>
          <p:nvPr/>
        </p:nvPicPr>
        <p:blipFill rotWithShape="1">
          <a:blip r:embed="rId5">
            <a:extLst>
              <a:ext uri="{28A0092B-C50C-407E-A947-70E740481C1C}">
                <a14:useLocalDpi xmlns:a14="http://schemas.microsoft.com/office/drawing/2010/main" val="0"/>
              </a:ext>
            </a:extLst>
          </a:blip>
          <a:srcRect r="81226" b="81220"/>
          <a:stretch/>
        </p:blipFill>
        <p:spPr>
          <a:xfrm>
            <a:off x="6232270" y="1642413"/>
            <a:ext cx="4103863" cy="2287138"/>
          </a:xfrm>
          <a:prstGeom prst="rect">
            <a:avLst/>
          </a:prstGeom>
        </p:spPr>
      </p:pic>
      <p:sp>
        <p:nvSpPr>
          <p:cNvPr id="11" name="テキスト ボックス 10"/>
          <p:cNvSpPr txBox="1"/>
          <p:nvPr/>
        </p:nvSpPr>
        <p:spPr>
          <a:xfrm>
            <a:off x="5909954" y="4017873"/>
            <a:ext cx="4781798" cy="400110"/>
          </a:xfrm>
          <a:prstGeom prst="rect">
            <a:avLst/>
          </a:prstGeom>
          <a:noFill/>
        </p:spPr>
        <p:txBody>
          <a:bodyPr wrap="square" rtlCol="0">
            <a:spAutoFit/>
          </a:bodyPr>
          <a:lstStyle/>
          <a:p>
            <a:r>
              <a:rPr kumimoji="1" lang="ja-JP" altLang="en-US" sz="2000" dirty="0" smtClean="0">
                <a:latin typeface="チェックポイント．（ピリオド）" panose="02000600000000000000" pitchFamily="50" charset="-128"/>
                <a:ea typeface="チェックポイント．（ピリオド）" panose="02000600000000000000" pitchFamily="50" charset="-128"/>
              </a:rPr>
              <a:t>戦闘準備画面から育成画面へ移行できる</a:t>
            </a:r>
            <a:endParaRPr kumimoji="1" lang="ja-JP" altLang="en-US" sz="2000" dirty="0">
              <a:latin typeface="チェックポイント．（ピリオド）" panose="02000600000000000000" pitchFamily="50" charset="-128"/>
              <a:ea typeface="チェックポイント．（ピリオド）" panose="02000600000000000000" pitchFamily="50" charset="-128"/>
            </a:endParaRPr>
          </a:p>
        </p:txBody>
      </p:sp>
      <p:grpSp>
        <p:nvGrpSpPr>
          <p:cNvPr id="20" name="グループ化 19"/>
          <p:cNvGrpSpPr/>
          <p:nvPr/>
        </p:nvGrpSpPr>
        <p:grpSpPr>
          <a:xfrm>
            <a:off x="6566100" y="2003263"/>
            <a:ext cx="3436201" cy="1574860"/>
            <a:chOff x="8615213" y="48126"/>
            <a:chExt cx="3436201" cy="1574860"/>
          </a:xfrm>
        </p:grpSpPr>
        <p:pic>
          <p:nvPicPr>
            <p:cNvPr id="18" name="図 1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15213" y="50295"/>
              <a:ext cx="1572691" cy="1572691"/>
            </a:xfrm>
            <a:prstGeom prst="rect">
              <a:avLst/>
            </a:prstGeom>
          </p:spPr>
        </p:pic>
        <p:pic>
          <p:nvPicPr>
            <p:cNvPr id="19" name="図 1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478723" y="48126"/>
              <a:ext cx="1572691" cy="1574859"/>
            </a:xfrm>
            <a:prstGeom prst="rect">
              <a:avLst/>
            </a:prstGeom>
          </p:spPr>
        </p:pic>
      </p:grpSp>
      <p:sp>
        <p:nvSpPr>
          <p:cNvPr id="25" name="正方形/長方形 24"/>
          <p:cNvSpPr/>
          <p:nvPr/>
        </p:nvSpPr>
        <p:spPr>
          <a:xfrm>
            <a:off x="6431650" y="1787071"/>
            <a:ext cx="3705102" cy="199781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82214803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 xmlns:a16="http://schemas.microsoft.com/office/drawing/2014/main" id="{C41C563A-40AB-403A-8661-FE9944DE17B5}"/>
              </a:ext>
            </a:extLst>
          </p:cNvPr>
          <p:cNvSpPr txBox="1"/>
          <p:nvPr/>
        </p:nvSpPr>
        <p:spPr>
          <a:xfrm>
            <a:off x="2627332" y="58003"/>
            <a:ext cx="6937335" cy="830997"/>
          </a:xfrm>
          <a:prstGeom prst="rect">
            <a:avLst/>
          </a:prstGeom>
          <a:solidFill>
            <a:schemeClr val="accent4"/>
          </a:solidFill>
        </p:spPr>
        <p:txBody>
          <a:bodyPr wrap="square" rtlCol="0">
            <a:spAutoFit/>
          </a:bodyPr>
          <a:lstStyle/>
          <a:p>
            <a:pPr algn="ctr"/>
            <a:r>
              <a:rPr kumimoji="1" lang="ja-JP" altLang="en-US" sz="4800" dirty="0">
                <a:latin typeface="チェックポイント．（ピリオド）" panose="02000600000000000000" pitchFamily="50" charset="-128"/>
                <a:ea typeface="チェックポイント．（ピリオド）" panose="02000600000000000000" pitchFamily="50" charset="-128"/>
              </a:rPr>
              <a:t>ヘルプ</a:t>
            </a:r>
            <a:r>
              <a:rPr kumimoji="1" lang="ja-JP" altLang="en-US" sz="4800" dirty="0" smtClean="0">
                <a:latin typeface="チェックポイント．（ピリオド）" panose="02000600000000000000" pitchFamily="50" charset="-128"/>
                <a:ea typeface="チェックポイント．（ピリオド）" panose="02000600000000000000" pitchFamily="50" charset="-128"/>
              </a:rPr>
              <a:t>：惑星</a:t>
            </a:r>
            <a:r>
              <a:rPr kumimoji="1" lang="en-US" altLang="ja-JP" sz="4800" dirty="0" smtClean="0">
                <a:latin typeface="チェックポイント．（ピリオド）" panose="02000600000000000000" pitchFamily="50" charset="-128"/>
                <a:ea typeface="チェックポイント．（ピリオド）" panose="02000600000000000000" pitchFamily="50" charset="-128"/>
              </a:rPr>
              <a:t>HP</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sp>
        <p:nvSpPr>
          <p:cNvPr id="5" name="テキスト ボックス 4"/>
          <p:cNvSpPr txBox="1"/>
          <p:nvPr/>
        </p:nvSpPr>
        <p:spPr>
          <a:xfrm>
            <a:off x="2671946" y="1686296"/>
            <a:ext cx="6848106" cy="461665"/>
          </a:xfrm>
          <a:prstGeom prst="rect">
            <a:avLst/>
          </a:prstGeom>
          <a:noFill/>
        </p:spPr>
        <p:txBody>
          <a:bodyPr wrap="square" rtlCol="0">
            <a:spAutoFit/>
          </a:bodyPr>
          <a:lstStyle/>
          <a:p>
            <a:pPr algn="ctr"/>
            <a:r>
              <a:rPr kumimoji="1" lang="ja-JP" altLang="en-US" sz="2400" dirty="0" smtClean="0">
                <a:latin typeface="チェックポイント．（ピリオド）" panose="02000600000000000000" pitchFamily="50" charset="-128"/>
                <a:ea typeface="チェックポイント．（ピリオド）" panose="02000600000000000000" pitchFamily="50" charset="-128"/>
              </a:rPr>
              <a:t>惑星の</a:t>
            </a:r>
            <a:r>
              <a:rPr kumimoji="1" lang="en-US" altLang="ja-JP" sz="2400" dirty="0" smtClean="0">
                <a:latin typeface="チェックポイント．（ピリオド）" panose="02000600000000000000" pitchFamily="50" charset="-128"/>
                <a:ea typeface="チェックポイント．（ピリオド）" panose="02000600000000000000" pitchFamily="50" charset="-128"/>
              </a:rPr>
              <a:t>HP</a:t>
            </a:r>
            <a:r>
              <a:rPr kumimoji="1" lang="ja-JP" altLang="en-US" sz="2400" dirty="0" smtClean="0">
                <a:latin typeface="チェックポイント．（ピリオド）" panose="02000600000000000000" pitchFamily="50" charset="-128"/>
                <a:ea typeface="チェックポイント．（ピリオド）" panose="02000600000000000000" pitchFamily="50" charset="-128"/>
              </a:rPr>
              <a:t>は、戦闘に勝利後</a:t>
            </a:r>
            <a:r>
              <a:rPr kumimoji="1" lang="en-US" altLang="ja-JP" sz="2400" dirty="0" smtClean="0">
                <a:solidFill>
                  <a:srgbClr val="FF0000"/>
                </a:solidFill>
                <a:latin typeface="チェックポイント．（ピリオド）" panose="02000600000000000000" pitchFamily="50" charset="-128"/>
                <a:ea typeface="チェックポイント．（ピリオド）" panose="02000600000000000000" pitchFamily="50" charset="-128"/>
              </a:rPr>
              <a:t>HP</a:t>
            </a:r>
            <a:r>
              <a:rPr kumimoji="1" lang="ja-JP" altLang="en-US" sz="2400" dirty="0" smtClean="0">
                <a:solidFill>
                  <a:srgbClr val="FF0000"/>
                </a:solidFill>
                <a:latin typeface="チェックポイント．（ピリオド）" panose="02000600000000000000" pitchFamily="50" charset="-128"/>
                <a:ea typeface="チェックポイント．（ピリオド）" panose="02000600000000000000" pitchFamily="50" charset="-128"/>
              </a:rPr>
              <a:t>が全快</a:t>
            </a:r>
            <a:r>
              <a:rPr kumimoji="1" lang="ja-JP" altLang="en-US" sz="2400" dirty="0" smtClean="0">
                <a:latin typeface="チェックポイント．（ピリオド）" panose="02000600000000000000" pitchFamily="50" charset="-128"/>
                <a:ea typeface="チェックポイント．（ピリオド）" panose="02000600000000000000" pitchFamily="50" charset="-128"/>
              </a:rPr>
              <a:t>します。</a:t>
            </a:r>
            <a:endParaRPr kumimoji="1" lang="ja-JP" altLang="en-US" sz="2400" dirty="0">
              <a:latin typeface="チェックポイント．（ピリオド）" panose="02000600000000000000" pitchFamily="50" charset="-128"/>
              <a:ea typeface="チェックポイント．（ピリオド）" panose="02000600000000000000" pitchFamily="50" charset="-128"/>
            </a:endParaRPr>
          </a:p>
        </p:txBody>
      </p:sp>
      <p:sp>
        <p:nvSpPr>
          <p:cNvPr id="6" name="テキスト ボックス 5"/>
          <p:cNvSpPr txBox="1"/>
          <p:nvPr/>
        </p:nvSpPr>
        <p:spPr>
          <a:xfrm>
            <a:off x="1763484" y="2554775"/>
            <a:ext cx="8665030" cy="707886"/>
          </a:xfrm>
          <a:prstGeom prst="rect">
            <a:avLst/>
          </a:prstGeom>
          <a:noFill/>
        </p:spPr>
        <p:txBody>
          <a:bodyPr wrap="square" rtlCol="0">
            <a:spAutoFit/>
          </a:bodyPr>
          <a:lstStyle/>
          <a:p>
            <a:pPr algn="ctr"/>
            <a:r>
              <a:rPr kumimoji="1" lang="ja-JP" altLang="en-US" sz="2000" dirty="0" smtClean="0">
                <a:latin typeface="チェックポイント．（ピリオド）" panose="02000600000000000000" pitchFamily="50" charset="-128"/>
                <a:ea typeface="チェックポイント．（ピリオド）" panose="02000600000000000000" pitchFamily="50" charset="-128"/>
              </a:rPr>
              <a:t>戦闘に</a:t>
            </a:r>
            <a:r>
              <a:rPr kumimoji="1" lang="ja-JP" altLang="en-US" sz="2000" dirty="0" smtClean="0">
                <a:solidFill>
                  <a:srgbClr val="FF0000"/>
                </a:solidFill>
                <a:latin typeface="チェックポイント．（ピリオド）" panose="02000600000000000000" pitchFamily="50" charset="-128"/>
                <a:ea typeface="チェックポイント．（ピリオド）" panose="02000600000000000000" pitchFamily="50" charset="-128"/>
              </a:rPr>
              <a:t>勝利することによって</a:t>
            </a:r>
            <a:r>
              <a:rPr kumimoji="1" lang="en-US" altLang="ja-JP" sz="2000" dirty="0" smtClean="0">
                <a:solidFill>
                  <a:srgbClr val="FF0000"/>
                </a:solidFill>
                <a:latin typeface="チェックポイント．（ピリオド）" panose="02000600000000000000" pitchFamily="50" charset="-128"/>
                <a:ea typeface="チェックポイント．（ピリオド）" panose="02000600000000000000" pitchFamily="50" charset="-128"/>
              </a:rPr>
              <a:t>HP</a:t>
            </a:r>
            <a:r>
              <a:rPr kumimoji="1" lang="ja-JP" altLang="en-US" sz="2000" dirty="0" smtClean="0">
                <a:solidFill>
                  <a:srgbClr val="FF0000"/>
                </a:solidFill>
                <a:latin typeface="チェックポイント．（ピリオド）" panose="02000600000000000000" pitchFamily="50" charset="-128"/>
                <a:ea typeface="チェックポイント．（ピリオド）" panose="02000600000000000000" pitchFamily="50" charset="-128"/>
              </a:rPr>
              <a:t>は全回復</a:t>
            </a:r>
            <a:r>
              <a:rPr kumimoji="1" lang="ja-JP" altLang="en-US" sz="2000" dirty="0" smtClean="0">
                <a:latin typeface="チェックポイント．（ピリオド）" panose="02000600000000000000" pitchFamily="50" charset="-128"/>
                <a:ea typeface="チェックポイント．（ピリオド）" panose="02000600000000000000" pitchFamily="50" charset="-128"/>
              </a:rPr>
              <a:t>しますが、研究所など、建物のレベルを上げることで最大</a:t>
            </a:r>
            <a:r>
              <a:rPr kumimoji="1" lang="en-US" altLang="ja-JP" sz="2000" dirty="0" smtClean="0">
                <a:latin typeface="チェックポイント．（ピリオド）" panose="02000600000000000000" pitchFamily="50" charset="-128"/>
                <a:ea typeface="チェックポイント．（ピリオド）" panose="02000600000000000000" pitchFamily="50" charset="-128"/>
              </a:rPr>
              <a:t>HP</a:t>
            </a:r>
            <a:r>
              <a:rPr kumimoji="1" lang="ja-JP" altLang="en-US" sz="2000" dirty="0" smtClean="0">
                <a:latin typeface="チェックポイント．（ピリオド）" panose="02000600000000000000" pitchFamily="50" charset="-128"/>
                <a:ea typeface="チェックポイント．（ピリオド）" panose="02000600000000000000" pitchFamily="50" charset="-128"/>
              </a:rPr>
              <a:t>が</a:t>
            </a:r>
            <a:r>
              <a:rPr kumimoji="1" lang="ja-JP" altLang="en-US" sz="2000" dirty="0" smtClean="0">
                <a:solidFill>
                  <a:srgbClr val="FF0000"/>
                </a:solidFill>
                <a:latin typeface="チェックポイント．（ピリオド）" panose="02000600000000000000" pitchFamily="50" charset="-128"/>
                <a:ea typeface="チェックポイント．（ピリオド）" panose="02000600000000000000" pitchFamily="50" charset="-128"/>
              </a:rPr>
              <a:t>下がってしまう</a:t>
            </a:r>
            <a:r>
              <a:rPr kumimoji="1" lang="ja-JP" altLang="en-US" sz="2000" dirty="0" smtClean="0">
                <a:latin typeface="チェックポイント．（ピリオド）" panose="02000600000000000000" pitchFamily="50" charset="-128"/>
                <a:ea typeface="チェックポイント．（ピリオド）" panose="02000600000000000000" pitchFamily="50" charset="-128"/>
              </a:rPr>
              <a:t>ので注意してください。</a:t>
            </a:r>
            <a:endParaRPr kumimoji="1" lang="ja-JP" altLang="en-US" sz="2000" dirty="0">
              <a:latin typeface="チェックポイント．（ピリオド）" panose="02000600000000000000" pitchFamily="50" charset="-128"/>
              <a:ea typeface="チェックポイント．（ピリオド）" panose="02000600000000000000" pitchFamily="50" charset="-128"/>
            </a:endParaRPr>
          </a:p>
        </p:txBody>
      </p:sp>
      <p:sp>
        <p:nvSpPr>
          <p:cNvPr id="7" name="テキスト ボックス 6"/>
          <p:cNvSpPr txBox="1"/>
          <p:nvPr/>
        </p:nvSpPr>
        <p:spPr>
          <a:xfrm>
            <a:off x="1553687" y="5961412"/>
            <a:ext cx="9084623" cy="707886"/>
          </a:xfrm>
          <a:prstGeom prst="rect">
            <a:avLst/>
          </a:prstGeom>
          <a:noFill/>
        </p:spPr>
        <p:txBody>
          <a:bodyPr wrap="square" rtlCol="0">
            <a:spAutoFit/>
          </a:bodyPr>
          <a:lstStyle/>
          <a:p>
            <a:pPr algn="ctr"/>
            <a:r>
              <a:rPr kumimoji="1" lang="ja-JP" altLang="en-US" sz="2000" dirty="0" smtClean="0">
                <a:latin typeface="チェックポイント．（ピリオド）" panose="02000600000000000000" pitchFamily="50" charset="-128"/>
                <a:ea typeface="チェックポイント．（ピリオド）" panose="02000600000000000000" pitchFamily="50" charset="-128"/>
              </a:rPr>
              <a:t>惑星の現在</a:t>
            </a:r>
            <a:r>
              <a:rPr kumimoji="1" lang="en-US" altLang="ja-JP" sz="2000" dirty="0" smtClean="0">
                <a:latin typeface="チェックポイント．（ピリオド）" panose="02000600000000000000" pitchFamily="50" charset="-128"/>
                <a:ea typeface="チェックポイント．（ピリオド）" panose="02000600000000000000" pitchFamily="50" charset="-128"/>
              </a:rPr>
              <a:t>HP</a:t>
            </a:r>
            <a:r>
              <a:rPr kumimoji="1" lang="ja-JP" altLang="en-US" sz="2000" dirty="0" smtClean="0">
                <a:latin typeface="チェックポイント．（ピリオド）" panose="02000600000000000000" pitchFamily="50" charset="-128"/>
                <a:ea typeface="チェックポイント．（ピリオド）" panose="02000600000000000000" pitchFamily="50" charset="-128"/>
              </a:rPr>
              <a:t>を確認したい場合は、ホーム画面の惑星にマウスカーソルを</a:t>
            </a:r>
            <a:endParaRPr kumimoji="1" lang="en-US" altLang="ja-JP" sz="2000" dirty="0" smtClean="0">
              <a:latin typeface="チェックポイント．（ピリオド）" panose="02000600000000000000" pitchFamily="50" charset="-128"/>
              <a:ea typeface="チェックポイント．（ピリオド）" panose="02000600000000000000" pitchFamily="50" charset="-128"/>
            </a:endParaRPr>
          </a:p>
          <a:p>
            <a:pPr algn="ctr"/>
            <a:r>
              <a:rPr kumimoji="1" lang="ja-JP" altLang="en-US" sz="2000" dirty="0" smtClean="0">
                <a:latin typeface="チェックポイント．（ピリオド）" panose="02000600000000000000" pitchFamily="50" charset="-128"/>
                <a:ea typeface="チェックポイント．（ピリオド）" panose="02000600000000000000" pitchFamily="50" charset="-128"/>
              </a:rPr>
              <a:t>合わすことで確認することができます。</a:t>
            </a:r>
            <a:endParaRPr kumimoji="1" lang="ja-JP" altLang="en-US" sz="2000" dirty="0">
              <a:latin typeface="チェックポイント．（ピリオド）" panose="02000600000000000000" pitchFamily="50" charset="-128"/>
              <a:ea typeface="チェックポイント．（ピリオド）" panose="02000600000000000000" pitchFamily="50" charset="-128"/>
            </a:endParaRPr>
          </a:p>
        </p:txBody>
      </p:sp>
      <p:pic>
        <p:nvPicPr>
          <p:cNvPr id="9" name="図 8"/>
          <p:cNvPicPr>
            <a:picLocks noChangeAspect="1"/>
          </p:cNvPicPr>
          <p:nvPr/>
        </p:nvPicPr>
        <p:blipFill rotWithShape="1">
          <a:blip r:embed="rId2">
            <a:extLst>
              <a:ext uri="{28A0092B-C50C-407E-A947-70E740481C1C}">
                <a14:useLocalDpi xmlns:a14="http://schemas.microsoft.com/office/drawing/2010/main" val="0"/>
              </a:ext>
            </a:extLst>
          </a:blip>
          <a:srcRect l="-129" t="23002"/>
          <a:stretch/>
        </p:blipFill>
        <p:spPr>
          <a:xfrm>
            <a:off x="3028209" y="3490006"/>
            <a:ext cx="5379522" cy="2398626"/>
          </a:xfrm>
          <a:prstGeom prst="rect">
            <a:avLst/>
          </a:prstGeom>
        </p:spPr>
      </p:pic>
      <p:sp>
        <p:nvSpPr>
          <p:cNvPr id="10" name="正方形/長方形 9"/>
          <p:cNvSpPr/>
          <p:nvPr/>
        </p:nvSpPr>
        <p:spPr>
          <a:xfrm>
            <a:off x="5605153" y="4154836"/>
            <a:ext cx="1615044" cy="9144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7505267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xmlns="" id="{ABA9EEB5-CD54-4299-B4B2-40DB1CEF4FD2}"/>
              </a:ext>
            </a:extLst>
          </p:cNvPr>
          <p:cNvPicPr>
            <a:picLocks noChangeAspect="1"/>
          </p:cNvPicPr>
          <p:nvPr/>
        </p:nvPicPr>
        <p:blipFill rotWithShape="1">
          <a:blip r:embed="rId2"/>
          <a:srcRect t="4493"/>
          <a:stretch/>
        </p:blipFill>
        <p:spPr>
          <a:xfrm>
            <a:off x="2453195" y="1449599"/>
            <a:ext cx="6995605" cy="3839737"/>
          </a:xfrm>
          <a:prstGeom prst="rect">
            <a:avLst/>
          </a:prstGeom>
        </p:spPr>
      </p:pic>
      <p:sp>
        <p:nvSpPr>
          <p:cNvPr id="8" name="四角形吹き出し 7"/>
          <p:cNvSpPr/>
          <p:nvPr/>
        </p:nvSpPr>
        <p:spPr>
          <a:xfrm>
            <a:off x="130627" y="866743"/>
            <a:ext cx="3518573" cy="966162"/>
          </a:xfrm>
          <a:prstGeom prst="wedgeRectCallout">
            <a:avLst>
              <a:gd name="adj1" fmla="val 35312"/>
              <a:gd name="adj2" fmla="val 64235"/>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ここをクリックすると</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今所持している</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kumimoji="1"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資材</a:t>
            </a: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を確認することができます。</a:t>
            </a:r>
          </a:p>
        </p:txBody>
      </p:sp>
      <p:sp>
        <p:nvSpPr>
          <p:cNvPr id="9" name="四角形吹き出し 8"/>
          <p:cNvSpPr/>
          <p:nvPr/>
        </p:nvSpPr>
        <p:spPr>
          <a:xfrm>
            <a:off x="130628" y="5617030"/>
            <a:ext cx="4166163" cy="1116280"/>
          </a:xfrm>
          <a:prstGeom prst="wedgeRectCallout">
            <a:avLst>
              <a:gd name="adj1" fmla="val 29002"/>
              <a:gd name="adj2" fmla="val -10773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ここをクリックすると今所持している</a:t>
            </a:r>
            <a:endParaRPr kumimoji="1"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スペシャル技</a:t>
            </a: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を確認することができる</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kumimoji="1" lang="en-US" altLang="ja-JP" dirty="0">
                <a:solidFill>
                  <a:schemeClr val="tx1"/>
                </a:solidFill>
                <a:latin typeface="チェックポイント．（ピリオド）" panose="02000600000000000000" pitchFamily="50" charset="-128"/>
                <a:ea typeface="チェックポイント．（ピリオド）" panose="02000600000000000000" pitchFamily="50" charset="-128"/>
              </a:rPr>
              <a:t>※</a:t>
            </a: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ここでスペシャル技変更不可</a:t>
            </a:r>
          </a:p>
        </p:txBody>
      </p:sp>
      <p:sp>
        <p:nvSpPr>
          <p:cNvPr id="10" name="四角形吹き出し 9"/>
          <p:cNvSpPr/>
          <p:nvPr/>
        </p:nvSpPr>
        <p:spPr>
          <a:xfrm>
            <a:off x="7766463" y="5532058"/>
            <a:ext cx="4263242" cy="1201251"/>
          </a:xfrm>
          <a:prstGeom prst="wedgeRectCallout">
            <a:avLst>
              <a:gd name="adj1" fmla="val -34972"/>
              <a:gd name="adj2" fmla="val -99721"/>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ここをクリックすると今装備している</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コアによるポッドのステータス補正値</a:t>
            </a: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を</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確認することができる</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p:txBody>
      </p:sp>
      <p:sp>
        <p:nvSpPr>
          <p:cNvPr id="11" name="四角形吹き出し 10"/>
          <p:cNvSpPr/>
          <p:nvPr/>
        </p:nvSpPr>
        <p:spPr>
          <a:xfrm>
            <a:off x="8229117" y="232379"/>
            <a:ext cx="3800587" cy="1217220"/>
          </a:xfrm>
          <a:prstGeom prst="wedgeRectCallout">
            <a:avLst>
              <a:gd name="adj1" fmla="val -41904"/>
              <a:gd name="adj2" fmla="val 96575"/>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ここをクリックする</a:t>
            </a:r>
            <a:r>
              <a:rPr lang="ja-JP" altLang="en-US" dirty="0" smtClean="0">
                <a:solidFill>
                  <a:schemeClr val="tx1"/>
                </a:solidFill>
                <a:latin typeface="チェックポイント．（ピリオド）" panose="02000600000000000000" pitchFamily="50" charset="-128"/>
                <a:ea typeface="チェックポイント．（ピリオド）" panose="02000600000000000000" pitchFamily="50" charset="-128"/>
              </a:rPr>
              <a:t>と住んで</a:t>
            </a: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いる</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住人のステータス補正値</a:t>
            </a: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を</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確認することができる</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p:txBody>
      </p:sp>
      <p:sp>
        <p:nvSpPr>
          <p:cNvPr id="12" name="テキスト ボックス 11"/>
          <p:cNvSpPr txBox="1"/>
          <p:nvPr/>
        </p:nvSpPr>
        <p:spPr>
          <a:xfrm>
            <a:off x="3649201" y="310446"/>
            <a:ext cx="4579917" cy="830997"/>
          </a:xfrm>
          <a:prstGeom prst="rect">
            <a:avLst/>
          </a:prstGeom>
          <a:solidFill>
            <a:schemeClr val="accent4"/>
          </a:solidFill>
        </p:spPr>
        <p:txBody>
          <a:bodyPr wrap="square" rtlCol="0">
            <a:spAutoFit/>
          </a:bodyPr>
          <a:lstStyle/>
          <a:p>
            <a:pPr algn="ctr"/>
            <a:r>
              <a:rPr lang="ja-JP" altLang="en-US" sz="4800" dirty="0">
                <a:latin typeface="チェックポイント．（ピリオド）" panose="02000600000000000000" pitchFamily="50" charset="-128"/>
                <a:ea typeface="チェックポイント．（ピリオド）" panose="02000600000000000000" pitchFamily="50" charset="-128"/>
              </a:rPr>
              <a:t>ヘルプ：倉庫</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sp>
        <p:nvSpPr>
          <p:cNvPr id="13" name="正方形/長方形 12">
            <a:extLst>
              <a:ext uri="{FF2B5EF4-FFF2-40B4-BE49-F238E27FC236}">
                <a16:creationId xmlns:a16="http://schemas.microsoft.com/office/drawing/2014/main" xmlns="" id="{A37BEE43-2066-46D6-8830-D8556B22304D}"/>
              </a:ext>
            </a:extLst>
          </p:cNvPr>
          <p:cNvSpPr/>
          <p:nvPr/>
        </p:nvSpPr>
        <p:spPr>
          <a:xfrm>
            <a:off x="3077305" y="2028825"/>
            <a:ext cx="2954037" cy="140017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xmlns="" id="{BA56A8B8-81E8-409C-8A37-384626294E40}"/>
              </a:ext>
            </a:extLst>
          </p:cNvPr>
          <p:cNvSpPr/>
          <p:nvPr/>
        </p:nvSpPr>
        <p:spPr>
          <a:xfrm>
            <a:off x="3077306" y="3457576"/>
            <a:ext cx="2954038" cy="1416686"/>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a:extLst>
              <a:ext uri="{FF2B5EF4-FFF2-40B4-BE49-F238E27FC236}">
                <a16:creationId xmlns:a16="http://schemas.microsoft.com/office/drawing/2014/main" xmlns="" id="{AF0DEFD2-0EA7-416C-9349-A86003C1114B}"/>
              </a:ext>
            </a:extLst>
          </p:cNvPr>
          <p:cNvSpPr/>
          <p:nvPr/>
        </p:nvSpPr>
        <p:spPr>
          <a:xfrm>
            <a:off x="6053138" y="2028825"/>
            <a:ext cx="2932242" cy="1400176"/>
          </a:xfrm>
          <a:prstGeom prst="rect">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a:extLst>
              <a:ext uri="{FF2B5EF4-FFF2-40B4-BE49-F238E27FC236}">
                <a16:creationId xmlns:a16="http://schemas.microsoft.com/office/drawing/2014/main" xmlns="" id="{DFCE669F-B98A-49D5-9CD8-578BB88718CC}"/>
              </a:ext>
            </a:extLst>
          </p:cNvPr>
          <p:cNvSpPr/>
          <p:nvPr/>
        </p:nvSpPr>
        <p:spPr>
          <a:xfrm>
            <a:off x="6053138" y="3457576"/>
            <a:ext cx="2932242" cy="1416686"/>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1242848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xmlns="" id="{FACDA18E-C9A9-4595-A67B-3D09A78991DE}"/>
              </a:ext>
            </a:extLst>
          </p:cNvPr>
          <p:cNvPicPr>
            <a:picLocks noChangeAspect="1"/>
          </p:cNvPicPr>
          <p:nvPr/>
        </p:nvPicPr>
        <p:blipFill rotWithShape="1">
          <a:blip r:embed="rId2"/>
          <a:srcRect l="2015" t="6800" r="1901" b="2181"/>
          <a:stretch/>
        </p:blipFill>
        <p:spPr>
          <a:xfrm>
            <a:off x="67952" y="1155698"/>
            <a:ext cx="7617738" cy="4711702"/>
          </a:xfrm>
          <a:prstGeom prst="rect">
            <a:avLst/>
          </a:prstGeom>
        </p:spPr>
      </p:pic>
      <p:sp>
        <p:nvSpPr>
          <p:cNvPr id="5" name="四角形吹き出し 4"/>
          <p:cNvSpPr/>
          <p:nvPr/>
        </p:nvSpPr>
        <p:spPr>
          <a:xfrm>
            <a:off x="7853831" y="1516716"/>
            <a:ext cx="4203701" cy="1056904"/>
          </a:xfrm>
          <a:prstGeom prst="wedgeRectCallout">
            <a:avLst>
              <a:gd name="adj1" fmla="val -52921"/>
              <a:gd name="adj2" fmla="val -1250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住人を振り分けすることができる</a:t>
            </a:r>
            <a:endParaRPr kumimoji="1"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振り分けることで</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研究所でできることが増える</a:t>
            </a:r>
            <a:endPar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endParaRPr>
          </a:p>
        </p:txBody>
      </p:sp>
      <p:sp>
        <p:nvSpPr>
          <p:cNvPr id="6" name="四角形吹き出し 5"/>
          <p:cNvSpPr/>
          <p:nvPr/>
        </p:nvSpPr>
        <p:spPr>
          <a:xfrm>
            <a:off x="7853832" y="3219030"/>
            <a:ext cx="4203700" cy="1056904"/>
          </a:xfrm>
          <a:prstGeom prst="wedgeRectCallout">
            <a:avLst>
              <a:gd name="adj1" fmla="val -58188"/>
              <a:gd name="adj2" fmla="val -12158"/>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クリックすると</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ミサイルのリキャストタイムと</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次のレベルアップまでの条件が</a:t>
            </a:r>
            <a:endParaRPr kumimoji="1"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確認できる</a:t>
            </a:r>
          </a:p>
        </p:txBody>
      </p:sp>
      <p:sp>
        <p:nvSpPr>
          <p:cNvPr id="7" name="四角形吹き出し 6"/>
          <p:cNvSpPr/>
          <p:nvPr/>
        </p:nvSpPr>
        <p:spPr>
          <a:xfrm>
            <a:off x="7853831" y="4587136"/>
            <a:ext cx="4203699" cy="1280264"/>
          </a:xfrm>
          <a:prstGeom prst="wedgeRectCallout">
            <a:avLst>
              <a:gd name="adj1" fmla="val -58856"/>
              <a:gd name="adj2" fmla="val -2002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クリックするとコアやポッドの作成と</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作成に必要な資材を</a:t>
            </a: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確認できる</a:t>
            </a:r>
            <a:endParaRPr kumimoji="1"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コアを装備することなどできる</a:t>
            </a:r>
            <a:endPar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endParaRPr>
          </a:p>
        </p:txBody>
      </p:sp>
      <p:sp>
        <p:nvSpPr>
          <p:cNvPr id="8" name="四角形吹き出し 7"/>
          <p:cNvSpPr/>
          <p:nvPr/>
        </p:nvSpPr>
        <p:spPr>
          <a:xfrm>
            <a:off x="67952" y="5912054"/>
            <a:ext cx="11989579" cy="850764"/>
          </a:xfrm>
          <a:prstGeom prst="wedgeRectCallout">
            <a:avLst>
              <a:gd name="adj1" fmla="val -37457"/>
              <a:gd name="adj2" fmla="val -6169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ここでは研究所全体のレベルアップができたり次のレベルアップまでの条件を確認することができる</a:t>
            </a:r>
            <a:endParaRPr kumimoji="1"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研究所をレベルアップすることにより武器の作成条件達成や</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ミサイルのリキャストタイムが早くなったりポッドの耐久力が上がる</a:t>
            </a:r>
            <a:endPar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endParaRPr>
          </a:p>
        </p:txBody>
      </p:sp>
      <p:sp>
        <p:nvSpPr>
          <p:cNvPr id="9" name="テキスト ボックス 8"/>
          <p:cNvSpPr txBox="1"/>
          <p:nvPr/>
        </p:nvSpPr>
        <p:spPr>
          <a:xfrm>
            <a:off x="3572493" y="95725"/>
            <a:ext cx="5047013" cy="830997"/>
          </a:xfrm>
          <a:prstGeom prst="rect">
            <a:avLst/>
          </a:prstGeom>
          <a:solidFill>
            <a:schemeClr val="accent4"/>
          </a:solidFill>
        </p:spPr>
        <p:txBody>
          <a:bodyPr wrap="square" rtlCol="0">
            <a:spAutoFit/>
          </a:bodyPr>
          <a:lstStyle/>
          <a:p>
            <a:pPr algn="ctr"/>
            <a:r>
              <a:rPr kumimoji="1" lang="ja-JP" altLang="en-US" sz="4800" dirty="0">
                <a:latin typeface="チェックポイント．（ピリオド）" panose="02000600000000000000" pitchFamily="50" charset="-128"/>
                <a:ea typeface="チェックポイント．（ピリオド）" panose="02000600000000000000" pitchFamily="50" charset="-128"/>
              </a:rPr>
              <a:t>ヘルプ：研究所</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sp>
        <p:nvSpPr>
          <p:cNvPr id="10" name="正方形/長方形 9">
            <a:extLst>
              <a:ext uri="{FF2B5EF4-FFF2-40B4-BE49-F238E27FC236}">
                <a16:creationId xmlns:a16="http://schemas.microsoft.com/office/drawing/2014/main" xmlns="" id="{6FFE011D-710D-4A4F-9825-141048483DC9}"/>
              </a:ext>
            </a:extLst>
          </p:cNvPr>
          <p:cNvSpPr/>
          <p:nvPr/>
        </p:nvSpPr>
        <p:spPr>
          <a:xfrm>
            <a:off x="3149600" y="1155699"/>
            <a:ext cx="4577232" cy="207010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xmlns="" id="{E20945F6-E8A3-4843-8AA8-C3CA375AAF01}"/>
              </a:ext>
            </a:extLst>
          </p:cNvPr>
          <p:cNvSpPr/>
          <p:nvPr/>
        </p:nvSpPr>
        <p:spPr>
          <a:xfrm>
            <a:off x="3149600" y="3225800"/>
            <a:ext cx="4314890" cy="13208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xmlns="" id="{7A027602-FE49-443B-B979-695A16DF3603}"/>
              </a:ext>
            </a:extLst>
          </p:cNvPr>
          <p:cNvSpPr/>
          <p:nvPr/>
        </p:nvSpPr>
        <p:spPr>
          <a:xfrm>
            <a:off x="3149600" y="4546600"/>
            <a:ext cx="4314890" cy="115570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xmlns="" id="{6D5653B2-A431-4E41-A84C-D2D0A59D8FFF}"/>
              </a:ext>
            </a:extLst>
          </p:cNvPr>
          <p:cNvSpPr/>
          <p:nvPr/>
        </p:nvSpPr>
        <p:spPr>
          <a:xfrm>
            <a:off x="55252" y="3454060"/>
            <a:ext cx="2967348" cy="241334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a:extLst>
              <a:ext uri="{FF2B5EF4-FFF2-40B4-BE49-F238E27FC236}">
                <a16:creationId xmlns:a16="http://schemas.microsoft.com/office/drawing/2014/main" xmlns="" id="{E0E6CB0D-AD4F-4358-8DF1-ECAD7B65F9F5}"/>
              </a:ext>
            </a:extLst>
          </p:cNvPr>
          <p:cNvSpPr/>
          <p:nvPr/>
        </p:nvSpPr>
        <p:spPr>
          <a:xfrm>
            <a:off x="718456" y="1754155"/>
            <a:ext cx="2039669" cy="55072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四角形吹き出し 4">
            <a:extLst>
              <a:ext uri="{FF2B5EF4-FFF2-40B4-BE49-F238E27FC236}">
                <a16:creationId xmlns:a16="http://schemas.microsoft.com/office/drawing/2014/main" xmlns="" id="{63DDAF72-AE4E-4AAC-AC6F-2CCD1ADC7265}"/>
              </a:ext>
            </a:extLst>
          </p:cNvPr>
          <p:cNvSpPr/>
          <p:nvPr/>
        </p:nvSpPr>
        <p:spPr>
          <a:xfrm>
            <a:off x="844136" y="344384"/>
            <a:ext cx="2528456" cy="703808"/>
          </a:xfrm>
          <a:prstGeom prst="wedgeRectCallout">
            <a:avLst>
              <a:gd name="adj1" fmla="val 11893"/>
              <a:gd name="adj2" fmla="val 149961"/>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研究所の現在のレベル</a:t>
            </a:r>
          </a:p>
        </p:txBody>
      </p:sp>
    </p:spTree>
    <p:extLst>
      <p:ext uri="{BB962C8B-B14F-4D97-AF65-F5344CB8AC3E}">
        <p14:creationId xmlns:p14="http://schemas.microsoft.com/office/powerpoint/2010/main" val="36184800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xmlns="" id="{6D8FB80E-219E-48B7-8A76-83136658BD39}"/>
              </a:ext>
            </a:extLst>
          </p:cNvPr>
          <p:cNvPicPr>
            <a:picLocks noChangeAspect="1"/>
          </p:cNvPicPr>
          <p:nvPr/>
        </p:nvPicPr>
        <p:blipFill rotWithShape="1">
          <a:blip r:embed="rId2"/>
          <a:srcRect l="2302" t="6911" r="2302" b="2720"/>
          <a:stretch/>
        </p:blipFill>
        <p:spPr>
          <a:xfrm>
            <a:off x="203200" y="1041400"/>
            <a:ext cx="8039100" cy="4476648"/>
          </a:xfrm>
          <a:prstGeom prst="rect">
            <a:avLst/>
          </a:prstGeom>
        </p:spPr>
      </p:pic>
      <p:sp>
        <p:nvSpPr>
          <p:cNvPr id="6" name="四角形吹き出し 5"/>
          <p:cNvSpPr/>
          <p:nvPr/>
        </p:nvSpPr>
        <p:spPr>
          <a:xfrm>
            <a:off x="8383978" y="473944"/>
            <a:ext cx="3621975" cy="2997035"/>
          </a:xfrm>
          <a:prstGeom prst="wedgeRectCallout">
            <a:avLst>
              <a:gd name="adj1" fmla="val -55525"/>
              <a:gd name="adj2" fmla="val 65875"/>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tx1"/>
                </a:solidFill>
                <a:latin typeface="チェックポイント．（ピリオド）" panose="02000600000000000000" pitchFamily="50" charset="-128"/>
                <a:ea typeface="チェックポイント．（ピリオド）" panose="02000600000000000000" pitchFamily="50" charset="-128"/>
              </a:rPr>
              <a:t>ここでは好きなように</a:t>
            </a:r>
            <a:endParaRPr kumimoji="1" lang="en-US" altLang="ja-JP" sz="2000"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kumimoji="1" lang="ja-JP" altLang="en-US" sz="2000" dirty="0">
                <a:solidFill>
                  <a:schemeClr val="tx1"/>
                </a:solidFill>
                <a:latin typeface="チェックポイント．（ピリオド）" panose="02000600000000000000" pitchFamily="50" charset="-128"/>
                <a:ea typeface="チェックポイント．（ピリオド）" panose="02000600000000000000" pitchFamily="50" charset="-128"/>
              </a:rPr>
              <a:t>住人を配置することができる</a:t>
            </a:r>
            <a:endParaRPr kumimoji="1" lang="en-US" altLang="ja-JP" sz="2000"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kumimoji="1" lang="ja-JP" altLang="en-US" sz="2000" dirty="0">
                <a:solidFill>
                  <a:schemeClr val="tx1"/>
                </a:solidFill>
                <a:latin typeface="チェックポイント．（ピリオド）" panose="02000600000000000000" pitchFamily="50" charset="-128"/>
                <a:ea typeface="チェックポイント．（ピリオド）" panose="02000600000000000000" pitchFamily="50" charset="-128"/>
              </a:rPr>
              <a:t>配置することによって</a:t>
            </a:r>
            <a:endParaRPr kumimoji="1" lang="en-US" altLang="ja-JP" sz="2000"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kumimoji="1" lang="ja-JP" altLang="en-US" sz="2000" dirty="0">
                <a:solidFill>
                  <a:schemeClr val="tx1"/>
                </a:solidFill>
                <a:latin typeface="チェックポイント．（ピリオド）" panose="02000600000000000000" pitchFamily="50" charset="-128"/>
                <a:ea typeface="チェックポイント．（ピリオド）" panose="02000600000000000000" pitchFamily="50" charset="-128"/>
              </a:rPr>
              <a:t>バトル中の</a:t>
            </a:r>
            <a:endParaRPr lang="en-US" altLang="ja-JP" sz="2000"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kumimoji="1" lang="ja-JP" altLang="en-US" sz="2000" dirty="0">
                <a:solidFill>
                  <a:schemeClr val="tx1"/>
                </a:solidFill>
                <a:latin typeface="チェックポイント．（ピリオド）" panose="02000600000000000000" pitchFamily="50" charset="-128"/>
                <a:ea typeface="チェックポイント．（ピリオド）" panose="02000600000000000000" pitchFamily="50" charset="-128"/>
              </a:rPr>
              <a:t>ポット出撃可能数が増える</a:t>
            </a:r>
            <a:endParaRPr kumimoji="1" lang="en-US" altLang="ja-JP" sz="2000"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en-US" altLang="ja-JP" sz="2000" dirty="0">
                <a:solidFill>
                  <a:schemeClr val="tx1"/>
                </a:solidFill>
                <a:latin typeface="チェックポイント．（ピリオド）" panose="02000600000000000000" pitchFamily="50" charset="-128"/>
                <a:ea typeface="チェックポイント．（ピリオド）" panose="02000600000000000000" pitchFamily="50" charset="-128"/>
              </a:rPr>
              <a:t>※</a:t>
            </a:r>
            <a:r>
              <a:rPr lang="ja-JP" altLang="en-US" sz="2000" dirty="0">
                <a:solidFill>
                  <a:schemeClr val="tx1"/>
                </a:solidFill>
                <a:latin typeface="チェックポイント．（ピリオド）" panose="02000600000000000000" pitchFamily="50" charset="-128"/>
                <a:ea typeface="チェックポイント．（ピリオド）" panose="02000600000000000000" pitchFamily="50" charset="-128"/>
              </a:rPr>
              <a:t>バトルに出撃し</a:t>
            </a:r>
            <a:endParaRPr lang="en-US" altLang="ja-JP" sz="2000"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sz="2000" dirty="0">
                <a:solidFill>
                  <a:schemeClr val="tx1"/>
                </a:solidFill>
                <a:latin typeface="チェックポイント．（ピリオド）" panose="02000600000000000000" pitchFamily="50" charset="-128"/>
                <a:ea typeface="チェックポイント．（ピリオド）" panose="02000600000000000000" pitchFamily="50" charset="-128"/>
              </a:rPr>
              <a:t>攻撃した分だけ</a:t>
            </a:r>
            <a:endParaRPr lang="en-US" altLang="ja-JP" sz="2000"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sz="2000" dirty="0">
                <a:solidFill>
                  <a:srgbClr val="FF0000"/>
                </a:solidFill>
                <a:latin typeface="チェックポイント．（ピリオド）" panose="02000600000000000000" pitchFamily="50" charset="-128"/>
                <a:ea typeface="チェックポイント．（ピリオド）" panose="02000600000000000000" pitchFamily="50" charset="-128"/>
              </a:rPr>
              <a:t>住人の数が減る</a:t>
            </a:r>
            <a:r>
              <a:rPr lang="ja-JP" altLang="en-US" sz="2000" dirty="0">
                <a:solidFill>
                  <a:schemeClr val="tx1"/>
                </a:solidFill>
                <a:latin typeface="チェックポイント．（ピリオド）" panose="02000600000000000000" pitchFamily="50" charset="-128"/>
                <a:ea typeface="チェックポイント．（ピリオド）" panose="02000600000000000000" pitchFamily="50" charset="-128"/>
              </a:rPr>
              <a:t>ので注意</a:t>
            </a:r>
            <a:endParaRPr kumimoji="1" lang="ja-JP" altLang="en-US" sz="2000" dirty="0">
              <a:solidFill>
                <a:schemeClr val="tx1"/>
              </a:solidFill>
              <a:latin typeface="チェックポイント．（ピリオド）" panose="02000600000000000000" pitchFamily="50" charset="-128"/>
              <a:ea typeface="チェックポイント．（ピリオド）" panose="02000600000000000000" pitchFamily="50" charset="-128"/>
            </a:endParaRPr>
          </a:p>
        </p:txBody>
      </p:sp>
      <p:sp>
        <p:nvSpPr>
          <p:cNvPr id="9" name="四角形吹き出し 8"/>
          <p:cNvSpPr/>
          <p:nvPr/>
        </p:nvSpPr>
        <p:spPr>
          <a:xfrm>
            <a:off x="692477" y="5794224"/>
            <a:ext cx="10335987" cy="915334"/>
          </a:xfrm>
          <a:prstGeom prst="wedgeRectCallout">
            <a:avLst>
              <a:gd name="adj1" fmla="val -32249"/>
              <a:gd name="adj2" fmla="val -75092"/>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ここでは兵舎全体のレベルアップができたり次のレベルアップまでの条件を確認することができる</a:t>
            </a:r>
            <a:endParaRPr kumimoji="1"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兵舎をレベルアップすることによりポッドの</a:t>
            </a:r>
            <a:r>
              <a:rPr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攻撃力がアップ</a:t>
            </a: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します。</a:t>
            </a:r>
            <a:endPar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endParaRPr>
          </a:p>
        </p:txBody>
      </p:sp>
      <p:sp>
        <p:nvSpPr>
          <p:cNvPr id="11" name="テキスト ボックス 10"/>
          <p:cNvSpPr txBox="1"/>
          <p:nvPr/>
        </p:nvSpPr>
        <p:spPr>
          <a:xfrm>
            <a:off x="3336965" y="95278"/>
            <a:ext cx="5047013" cy="830997"/>
          </a:xfrm>
          <a:prstGeom prst="rect">
            <a:avLst/>
          </a:prstGeom>
          <a:solidFill>
            <a:schemeClr val="accent4"/>
          </a:solidFill>
        </p:spPr>
        <p:txBody>
          <a:bodyPr wrap="square" rtlCol="0">
            <a:spAutoFit/>
          </a:bodyPr>
          <a:lstStyle/>
          <a:p>
            <a:pPr algn="ctr"/>
            <a:r>
              <a:rPr kumimoji="1" lang="ja-JP" altLang="en-US" sz="4800" dirty="0">
                <a:latin typeface="チェックポイント．（ピリオド）" panose="02000600000000000000" pitchFamily="50" charset="-128"/>
                <a:ea typeface="チェックポイント．（ピリオド）" panose="02000600000000000000" pitchFamily="50" charset="-128"/>
              </a:rPr>
              <a:t>ヘルプ：兵舎</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sp>
        <p:nvSpPr>
          <p:cNvPr id="8" name="正方形/長方形 7">
            <a:extLst>
              <a:ext uri="{FF2B5EF4-FFF2-40B4-BE49-F238E27FC236}">
                <a16:creationId xmlns:a16="http://schemas.microsoft.com/office/drawing/2014/main" xmlns="" id="{F7BE2C32-C21E-4467-87D2-8052D2B5FDA7}"/>
              </a:ext>
            </a:extLst>
          </p:cNvPr>
          <p:cNvSpPr/>
          <p:nvPr/>
        </p:nvSpPr>
        <p:spPr>
          <a:xfrm>
            <a:off x="3340359" y="1698170"/>
            <a:ext cx="4805265" cy="296713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xmlns="" id="{40ABF9C2-DF54-4877-A01A-A46FE482F6B4}"/>
              </a:ext>
            </a:extLst>
          </p:cNvPr>
          <p:cNvSpPr/>
          <p:nvPr/>
        </p:nvSpPr>
        <p:spPr>
          <a:xfrm>
            <a:off x="317241" y="3225800"/>
            <a:ext cx="3019724" cy="211751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xmlns="" id="{04C836FE-EE43-45CD-B4BE-F7E0ABEE0088}"/>
              </a:ext>
            </a:extLst>
          </p:cNvPr>
          <p:cNvSpPr/>
          <p:nvPr/>
        </p:nvSpPr>
        <p:spPr>
          <a:xfrm>
            <a:off x="5250569" y="4828277"/>
            <a:ext cx="2736435" cy="51504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吹き出し: 四角形 15">
            <a:extLst>
              <a:ext uri="{FF2B5EF4-FFF2-40B4-BE49-F238E27FC236}">
                <a16:creationId xmlns:a16="http://schemas.microsoft.com/office/drawing/2014/main" xmlns="" id="{3ECE61CD-6BC4-463C-897C-903CC3F098F0}"/>
              </a:ext>
            </a:extLst>
          </p:cNvPr>
          <p:cNvSpPr/>
          <p:nvPr/>
        </p:nvSpPr>
        <p:spPr>
          <a:xfrm>
            <a:off x="8383977" y="4960491"/>
            <a:ext cx="3621975" cy="514926"/>
          </a:xfrm>
          <a:prstGeom prst="wedgeRectCallout">
            <a:avLst>
              <a:gd name="adj1" fmla="val -60489"/>
              <a:gd name="adj2" fmla="val -25484"/>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tx1"/>
                </a:solidFill>
                <a:latin typeface="チェックポイント．（ピリオド）" panose="02000600000000000000" pitchFamily="50" charset="-128"/>
                <a:ea typeface="チェックポイント．（ピリオド）" panose="02000600000000000000" pitchFamily="50" charset="-128"/>
              </a:rPr>
              <a:t>現在の残り住人数</a:t>
            </a:r>
          </a:p>
        </p:txBody>
      </p:sp>
    </p:spTree>
    <p:extLst>
      <p:ext uri="{BB962C8B-B14F-4D97-AF65-F5344CB8AC3E}">
        <p14:creationId xmlns:p14="http://schemas.microsoft.com/office/powerpoint/2010/main" val="26527143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xmlns="" id="{165CE0B9-374D-46A3-97C1-E7AFAFB5DEDF}"/>
              </a:ext>
            </a:extLst>
          </p:cNvPr>
          <p:cNvPicPr>
            <a:picLocks noChangeAspect="1"/>
          </p:cNvPicPr>
          <p:nvPr/>
        </p:nvPicPr>
        <p:blipFill rotWithShape="1">
          <a:blip r:embed="rId2">
            <a:extLst>
              <a:ext uri="{28A0092B-C50C-407E-A947-70E740481C1C}">
                <a14:useLocalDpi xmlns:a14="http://schemas.microsoft.com/office/drawing/2010/main" val="0"/>
              </a:ext>
            </a:extLst>
          </a:blip>
          <a:srcRect l="22315" t="14250" r="20954" b="45911"/>
          <a:stretch/>
        </p:blipFill>
        <p:spPr>
          <a:xfrm>
            <a:off x="3089697" y="1269134"/>
            <a:ext cx="6012604" cy="2448208"/>
          </a:xfrm>
          <a:prstGeom prst="rect">
            <a:avLst/>
          </a:prstGeom>
        </p:spPr>
      </p:pic>
      <p:sp>
        <p:nvSpPr>
          <p:cNvPr id="6" name="テキスト ボックス 5">
            <a:extLst>
              <a:ext uri="{FF2B5EF4-FFF2-40B4-BE49-F238E27FC236}">
                <a16:creationId xmlns:a16="http://schemas.microsoft.com/office/drawing/2014/main" xmlns="" id="{EEBBDC81-60E0-49FD-9EFB-874F038CCD29}"/>
              </a:ext>
            </a:extLst>
          </p:cNvPr>
          <p:cNvSpPr txBox="1"/>
          <p:nvPr/>
        </p:nvSpPr>
        <p:spPr>
          <a:xfrm>
            <a:off x="2627332" y="58003"/>
            <a:ext cx="6937335" cy="830997"/>
          </a:xfrm>
          <a:prstGeom prst="rect">
            <a:avLst/>
          </a:prstGeom>
          <a:solidFill>
            <a:schemeClr val="accent4"/>
          </a:solidFill>
        </p:spPr>
        <p:txBody>
          <a:bodyPr wrap="square" rtlCol="0">
            <a:spAutoFit/>
          </a:bodyPr>
          <a:lstStyle/>
          <a:p>
            <a:pPr algn="ctr"/>
            <a:r>
              <a:rPr kumimoji="1" lang="ja-JP" altLang="en-US" sz="4800" dirty="0">
                <a:latin typeface="チェックポイント．（ピリオド）" panose="02000600000000000000" pitchFamily="50" charset="-128"/>
                <a:ea typeface="チェックポイント．（ピリオド）" panose="02000600000000000000" pitchFamily="50" charset="-128"/>
              </a:rPr>
              <a:t>ヘルプ：</a:t>
            </a:r>
            <a:r>
              <a:rPr lang="ja-JP" altLang="en-US" sz="4800" dirty="0">
                <a:latin typeface="チェックポイント．（ピリオド）" panose="02000600000000000000" pitchFamily="50" charset="-128"/>
                <a:ea typeface="チェックポイント．（ピリオド）" panose="02000600000000000000" pitchFamily="50" charset="-128"/>
              </a:rPr>
              <a:t>コアについて</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grpSp>
        <p:nvGrpSpPr>
          <p:cNvPr id="12" name="グループ化 11">
            <a:extLst>
              <a:ext uri="{FF2B5EF4-FFF2-40B4-BE49-F238E27FC236}">
                <a16:creationId xmlns:a16="http://schemas.microsoft.com/office/drawing/2014/main" xmlns="" id="{797C4648-EAB3-4303-9BBE-4050E32CDCAC}"/>
              </a:ext>
            </a:extLst>
          </p:cNvPr>
          <p:cNvGrpSpPr/>
          <p:nvPr/>
        </p:nvGrpSpPr>
        <p:grpSpPr>
          <a:xfrm>
            <a:off x="304800" y="5540342"/>
            <a:ext cx="7746670" cy="1169551"/>
            <a:chOff x="381846" y="5121893"/>
            <a:chExt cx="7277100" cy="1169551"/>
          </a:xfrm>
        </p:grpSpPr>
        <p:sp>
          <p:nvSpPr>
            <p:cNvPr id="8" name="テキスト ボックス 7">
              <a:extLst>
                <a:ext uri="{FF2B5EF4-FFF2-40B4-BE49-F238E27FC236}">
                  <a16:creationId xmlns:a16="http://schemas.microsoft.com/office/drawing/2014/main" xmlns="" id="{732F859C-017C-4DF8-8D5C-BAFB7C322941}"/>
                </a:ext>
              </a:extLst>
            </p:cNvPr>
            <p:cNvSpPr txBox="1"/>
            <p:nvPr/>
          </p:nvSpPr>
          <p:spPr>
            <a:xfrm>
              <a:off x="381846" y="5121893"/>
              <a:ext cx="5904654" cy="523220"/>
            </a:xfrm>
            <a:prstGeom prst="rect">
              <a:avLst/>
            </a:prstGeom>
            <a:noFill/>
          </p:spPr>
          <p:txBody>
            <a:bodyPr wrap="square" rtlCol="0">
              <a:spAutoFit/>
            </a:bodyPr>
            <a:lstStyle/>
            <a:p>
              <a:r>
                <a:rPr kumimoji="1" lang="ja-JP" altLang="en-US" sz="2800" dirty="0">
                  <a:solidFill>
                    <a:srgbClr val="FF0000"/>
                  </a:solidFill>
                  <a:latin typeface="チェックポイント．（ピリオド）" panose="02000600000000000000" pitchFamily="50" charset="-128"/>
                  <a:ea typeface="チェックポイント．（ピリオド）" panose="02000600000000000000" pitchFamily="50" charset="-128"/>
                </a:rPr>
                <a:t>コアのレベルを上げるメリット</a:t>
              </a:r>
            </a:p>
          </p:txBody>
        </p:sp>
        <p:sp>
          <p:nvSpPr>
            <p:cNvPr id="9" name="テキスト ボックス 8">
              <a:extLst>
                <a:ext uri="{FF2B5EF4-FFF2-40B4-BE49-F238E27FC236}">
                  <a16:creationId xmlns:a16="http://schemas.microsoft.com/office/drawing/2014/main" xmlns="" id="{8712CBD0-DD3F-4A86-9652-7FFA75AD120B}"/>
                </a:ext>
              </a:extLst>
            </p:cNvPr>
            <p:cNvSpPr txBox="1"/>
            <p:nvPr/>
          </p:nvSpPr>
          <p:spPr>
            <a:xfrm>
              <a:off x="577850" y="5645113"/>
              <a:ext cx="7081096" cy="646331"/>
            </a:xfrm>
            <a:prstGeom prst="rect">
              <a:avLst/>
            </a:prstGeom>
            <a:noFill/>
          </p:spPr>
          <p:txBody>
            <a:bodyPr wrap="square" rtlCol="0">
              <a:spAutoFit/>
            </a:bodyPr>
            <a:lstStyle/>
            <a:p>
              <a:r>
                <a:rPr kumimoji="1" lang="ja-JP" altLang="en-US" dirty="0">
                  <a:latin typeface="チェックポイント．（ピリオド）" panose="02000600000000000000" pitchFamily="50" charset="-128"/>
                  <a:ea typeface="チェックポイント．（ピリオド）" panose="02000600000000000000" pitchFamily="50" charset="-128"/>
                </a:rPr>
                <a:t>コアのレベルを上げることで</a:t>
              </a:r>
              <a:r>
                <a:rPr lang="ja-JP" altLang="en-US" dirty="0">
                  <a:latin typeface="チェックポイント．（ピリオド）" panose="02000600000000000000" pitchFamily="50" charset="-128"/>
                  <a:ea typeface="チェックポイント．（ピリオド）" panose="02000600000000000000" pitchFamily="50" charset="-128"/>
                </a:rPr>
                <a:t>攻撃力を上げることが出来ます。</a:t>
              </a:r>
              <a:endParaRPr kumimoji="1" lang="en-US" altLang="ja-JP" dirty="0">
                <a:latin typeface="チェックポイント．（ピリオド）" panose="02000600000000000000" pitchFamily="50" charset="-128"/>
                <a:ea typeface="チェックポイント．（ピリオド）" panose="02000600000000000000" pitchFamily="50" charset="-128"/>
              </a:endParaRPr>
            </a:p>
            <a:p>
              <a:r>
                <a:rPr lang="ja-JP" altLang="en-US" dirty="0">
                  <a:latin typeface="チェックポイント．（ピリオド）" panose="02000600000000000000" pitchFamily="50" charset="-128"/>
                  <a:ea typeface="チェックポイント．（ピリオド）" panose="02000600000000000000" pitchFamily="50" charset="-128"/>
                </a:rPr>
                <a:t>コアは四種類あり各属性のレベルを上げて戦闘を有利に進めてください。</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grpSp>
      <p:grpSp>
        <p:nvGrpSpPr>
          <p:cNvPr id="13" name="グループ化 12">
            <a:extLst>
              <a:ext uri="{FF2B5EF4-FFF2-40B4-BE49-F238E27FC236}">
                <a16:creationId xmlns:a16="http://schemas.microsoft.com/office/drawing/2014/main" xmlns="" id="{DED0F105-29CA-4D82-BF68-6B4A196F19AA}"/>
              </a:ext>
            </a:extLst>
          </p:cNvPr>
          <p:cNvGrpSpPr/>
          <p:nvPr/>
        </p:nvGrpSpPr>
        <p:grpSpPr>
          <a:xfrm>
            <a:off x="304800" y="3978952"/>
            <a:ext cx="11887200" cy="2073357"/>
            <a:chOff x="304800" y="3723372"/>
            <a:chExt cx="11887200" cy="2073357"/>
          </a:xfrm>
        </p:grpSpPr>
        <p:sp>
          <p:nvSpPr>
            <p:cNvPr id="7" name="テキスト ボックス 6">
              <a:extLst>
                <a:ext uri="{FF2B5EF4-FFF2-40B4-BE49-F238E27FC236}">
                  <a16:creationId xmlns:a16="http://schemas.microsoft.com/office/drawing/2014/main" xmlns="" id="{54618E3D-3C8D-4D29-8362-5B6918855191}"/>
                </a:ext>
              </a:extLst>
            </p:cNvPr>
            <p:cNvSpPr txBox="1"/>
            <p:nvPr/>
          </p:nvSpPr>
          <p:spPr>
            <a:xfrm>
              <a:off x="304800" y="3723372"/>
              <a:ext cx="4664075" cy="523220"/>
            </a:xfrm>
            <a:prstGeom prst="rect">
              <a:avLst/>
            </a:prstGeom>
            <a:noFill/>
          </p:spPr>
          <p:txBody>
            <a:bodyPr wrap="square" rtlCol="0">
              <a:spAutoFit/>
            </a:bodyPr>
            <a:lstStyle/>
            <a:p>
              <a:r>
                <a:rPr kumimoji="1" lang="ja-JP" altLang="en-US" sz="2800" dirty="0">
                  <a:solidFill>
                    <a:srgbClr val="FF0000"/>
                  </a:solidFill>
                  <a:latin typeface="チェックポイント．（ピリオド）" panose="02000600000000000000" pitchFamily="50" charset="-128"/>
                  <a:ea typeface="チェックポイント．（ピリオド）" panose="02000600000000000000" pitchFamily="50" charset="-128"/>
                </a:rPr>
                <a:t>コアについての説明</a:t>
              </a:r>
            </a:p>
          </p:txBody>
        </p:sp>
        <p:sp>
          <p:nvSpPr>
            <p:cNvPr id="11" name="テキスト ボックス 10">
              <a:extLst>
                <a:ext uri="{FF2B5EF4-FFF2-40B4-BE49-F238E27FC236}">
                  <a16:creationId xmlns:a16="http://schemas.microsoft.com/office/drawing/2014/main" xmlns="" id="{6825228E-EBCE-401A-B0BC-7661792A6F00}"/>
                </a:ext>
              </a:extLst>
            </p:cNvPr>
            <p:cNvSpPr txBox="1"/>
            <p:nvPr/>
          </p:nvSpPr>
          <p:spPr>
            <a:xfrm>
              <a:off x="500804" y="4319401"/>
              <a:ext cx="11691196" cy="1477328"/>
            </a:xfrm>
            <a:prstGeom prst="rect">
              <a:avLst/>
            </a:prstGeom>
            <a:noFill/>
          </p:spPr>
          <p:txBody>
            <a:bodyPr wrap="square" rtlCol="0">
              <a:spAutoFit/>
            </a:bodyPr>
            <a:lstStyle/>
            <a:p>
              <a:r>
                <a:rPr lang="ja-JP" altLang="en-US" dirty="0">
                  <a:latin typeface="チェックポイント．（ピリオド）" panose="02000600000000000000" pitchFamily="50" charset="-128"/>
                  <a:ea typeface="チェックポイント．（ピリオド）" panose="02000600000000000000" pitchFamily="50" charset="-128"/>
                </a:rPr>
                <a:t>コアには</a:t>
              </a:r>
              <a:r>
                <a:rPr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コスモパワー</a:t>
              </a:r>
              <a:r>
                <a:rPr lang="ja-JP" altLang="en-US" dirty="0">
                  <a:latin typeface="チェックポイント．（ピリオド）" panose="02000600000000000000" pitchFamily="50" charset="-128"/>
                  <a:ea typeface="チェックポイント．（ピリオド）" panose="02000600000000000000" pitchFamily="50" charset="-128"/>
                </a:rPr>
                <a:t>と、呼ばれているエネルギーが蓄積されています。</a:t>
              </a:r>
              <a:endParaRPr lang="en-US" altLang="ja-JP" dirty="0">
                <a:latin typeface="チェックポイント．（ピリオド）" panose="02000600000000000000" pitchFamily="50" charset="-128"/>
                <a:ea typeface="チェックポイント．（ピリオド）" panose="02000600000000000000" pitchFamily="50" charset="-128"/>
              </a:endParaRPr>
            </a:p>
            <a:p>
              <a:r>
                <a:rPr lang="ja-JP" altLang="en-US" dirty="0">
                  <a:latin typeface="チェックポイント．（ピリオド）" panose="02000600000000000000" pitchFamily="50" charset="-128"/>
                  <a:ea typeface="チェックポイント．（ピリオド）" panose="02000600000000000000" pitchFamily="50" charset="-128"/>
                </a:rPr>
                <a:t>コアは、ポッドのエンジンとして使われています。</a:t>
              </a:r>
              <a:endParaRPr lang="en-US" altLang="ja-JP" dirty="0">
                <a:latin typeface="チェックポイント．（ピリオド）" panose="02000600000000000000" pitchFamily="50" charset="-128"/>
                <a:ea typeface="チェックポイント．（ピリオド）" panose="02000600000000000000" pitchFamily="50" charset="-128"/>
              </a:endParaRPr>
            </a:p>
            <a:p>
              <a:r>
                <a:rPr kumimoji="1" lang="ja-JP" altLang="en-US" dirty="0">
                  <a:latin typeface="チェックポイント．（ピリオド）" panose="02000600000000000000" pitchFamily="50" charset="-128"/>
                  <a:ea typeface="チェックポイント．（ピリオド）" panose="02000600000000000000" pitchFamily="50" charset="-128"/>
                </a:rPr>
                <a:t>コアは、コスモパワーを燃料に</a:t>
              </a:r>
              <a:r>
                <a:rPr lang="ja-JP" altLang="en-US" dirty="0">
                  <a:latin typeface="チェックポイント．（ピリオド）" panose="02000600000000000000" pitchFamily="50" charset="-128"/>
                  <a:ea typeface="チェックポイント．（ピリオド）" panose="02000600000000000000" pitchFamily="50" charset="-128"/>
                </a:rPr>
                <a:t>変換し</a:t>
              </a:r>
              <a:r>
                <a:rPr kumimoji="1" lang="ja-JP" altLang="en-US" dirty="0">
                  <a:latin typeface="チェックポイント．（ピリオド）" panose="02000600000000000000" pitchFamily="50" charset="-128"/>
                  <a:ea typeface="チェックポイント．（ピリオド）" panose="02000600000000000000" pitchFamily="50" charset="-128"/>
                </a:rPr>
                <a:t>宇宙を飛行したり攻撃する際のエネルギー弾にするなどの機能があります。</a:t>
              </a:r>
              <a:endParaRPr kumimoji="1" lang="en-US" altLang="ja-JP" dirty="0">
                <a:latin typeface="チェックポイント．（ピリオド）" panose="02000600000000000000" pitchFamily="50" charset="-128"/>
                <a:ea typeface="チェックポイント．（ピリオド）" panose="02000600000000000000" pitchFamily="50" charset="-128"/>
              </a:endParaRPr>
            </a:p>
            <a:p>
              <a:endParaRPr kumimoji="1" lang="en-US" altLang="ja-JP" dirty="0">
                <a:latin typeface="チェックポイント．（ピリオド）" panose="02000600000000000000" pitchFamily="50" charset="-128"/>
                <a:ea typeface="チェックポイント．（ピリオド）" panose="02000600000000000000" pitchFamily="50" charset="-128"/>
              </a:endParaRPr>
            </a:p>
            <a:p>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grpSp>
    </p:spTree>
    <p:extLst>
      <p:ext uri="{BB962C8B-B14F-4D97-AF65-F5344CB8AC3E}">
        <p14:creationId xmlns:p14="http://schemas.microsoft.com/office/powerpoint/2010/main" val="21544216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xmlns="" id="{3EEDA683-E7C7-4A3A-9045-88BF1220584E}"/>
              </a:ext>
            </a:extLst>
          </p:cNvPr>
          <p:cNvSpPr txBox="1"/>
          <p:nvPr/>
        </p:nvSpPr>
        <p:spPr>
          <a:xfrm>
            <a:off x="2627332" y="58003"/>
            <a:ext cx="6937335" cy="830997"/>
          </a:xfrm>
          <a:prstGeom prst="rect">
            <a:avLst/>
          </a:prstGeom>
          <a:solidFill>
            <a:schemeClr val="accent4"/>
          </a:solidFill>
        </p:spPr>
        <p:txBody>
          <a:bodyPr wrap="square" rtlCol="0">
            <a:spAutoFit/>
          </a:bodyPr>
          <a:lstStyle/>
          <a:p>
            <a:pPr algn="ctr"/>
            <a:r>
              <a:rPr kumimoji="1" lang="ja-JP" altLang="en-US" sz="4800" dirty="0">
                <a:latin typeface="チェックポイント．（ピリオド）" panose="02000600000000000000" pitchFamily="50" charset="-128"/>
                <a:ea typeface="チェックポイント．（ピリオド）" panose="02000600000000000000" pitchFamily="50" charset="-128"/>
              </a:rPr>
              <a:t>ヘルプ：ポッド</a:t>
            </a:r>
            <a:r>
              <a:rPr lang="ja-JP" altLang="en-US" sz="4800" dirty="0">
                <a:latin typeface="チェックポイント．（ピリオド）" panose="02000600000000000000" pitchFamily="50" charset="-128"/>
                <a:ea typeface="チェックポイント．（ピリオド）" panose="02000600000000000000" pitchFamily="50" charset="-128"/>
              </a:rPr>
              <a:t>について</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sp>
        <p:nvSpPr>
          <p:cNvPr id="6" name="テキスト ボックス 5">
            <a:extLst>
              <a:ext uri="{FF2B5EF4-FFF2-40B4-BE49-F238E27FC236}">
                <a16:creationId xmlns:a16="http://schemas.microsoft.com/office/drawing/2014/main" xmlns="" id="{C9FCE914-94E5-4B3F-B2D2-96FDE0E6E9D8}"/>
              </a:ext>
            </a:extLst>
          </p:cNvPr>
          <p:cNvSpPr txBox="1"/>
          <p:nvPr/>
        </p:nvSpPr>
        <p:spPr>
          <a:xfrm>
            <a:off x="463950" y="3959004"/>
            <a:ext cx="2754264" cy="523220"/>
          </a:xfrm>
          <a:prstGeom prst="rect">
            <a:avLst/>
          </a:prstGeom>
          <a:noFill/>
        </p:spPr>
        <p:txBody>
          <a:bodyPr wrap="square" rtlCol="0">
            <a:spAutoFit/>
          </a:bodyPr>
          <a:lstStyle/>
          <a:p>
            <a:r>
              <a:rPr kumimoji="1" lang="ja-JP" altLang="en-US" sz="2800" dirty="0">
                <a:solidFill>
                  <a:srgbClr val="FF0000"/>
                </a:solidFill>
                <a:latin typeface="チェックポイント．（ピリオド）" panose="02000600000000000000" pitchFamily="50" charset="-128"/>
                <a:ea typeface="チェックポイント．（ピリオド）" panose="02000600000000000000" pitchFamily="50" charset="-128"/>
              </a:rPr>
              <a:t>ポッドについて</a:t>
            </a:r>
          </a:p>
        </p:txBody>
      </p:sp>
      <p:sp>
        <p:nvSpPr>
          <p:cNvPr id="7" name="テキスト ボックス 6">
            <a:extLst>
              <a:ext uri="{FF2B5EF4-FFF2-40B4-BE49-F238E27FC236}">
                <a16:creationId xmlns:a16="http://schemas.microsoft.com/office/drawing/2014/main" xmlns="" id="{1A509F0D-124D-47C4-B5CD-4B9B8064082C}"/>
              </a:ext>
            </a:extLst>
          </p:cNvPr>
          <p:cNvSpPr txBox="1"/>
          <p:nvPr/>
        </p:nvSpPr>
        <p:spPr>
          <a:xfrm>
            <a:off x="463949" y="5258611"/>
            <a:ext cx="6070600" cy="523220"/>
          </a:xfrm>
          <a:prstGeom prst="rect">
            <a:avLst/>
          </a:prstGeom>
          <a:noFill/>
        </p:spPr>
        <p:txBody>
          <a:bodyPr wrap="square" rtlCol="0">
            <a:spAutoFit/>
          </a:bodyPr>
          <a:lstStyle/>
          <a:p>
            <a:r>
              <a:rPr lang="ja-JP" altLang="en-US" sz="2800" dirty="0">
                <a:solidFill>
                  <a:srgbClr val="FF0000"/>
                </a:solidFill>
                <a:latin typeface="チェックポイント．（ピリオド）" panose="02000600000000000000" pitchFamily="50" charset="-128"/>
                <a:ea typeface="チェックポイント．（ピリオド）" panose="02000600000000000000" pitchFamily="50" charset="-128"/>
              </a:rPr>
              <a:t>ポッド</a:t>
            </a:r>
            <a:r>
              <a:rPr kumimoji="1" lang="ja-JP" altLang="en-US" sz="2800" dirty="0">
                <a:solidFill>
                  <a:srgbClr val="FF0000"/>
                </a:solidFill>
                <a:latin typeface="チェックポイント．（ピリオド）" panose="02000600000000000000" pitchFamily="50" charset="-128"/>
                <a:ea typeface="チェックポイント．（ピリオド）" panose="02000600000000000000" pitchFamily="50" charset="-128"/>
              </a:rPr>
              <a:t>のレベルを上げるメリット</a:t>
            </a:r>
          </a:p>
        </p:txBody>
      </p:sp>
      <p:sp>
        <p:nvSpPr>
          <p:cNvPr id="8" name="テキスト ボックス 7">
            <a:extLst>
              <a:ext uri="{FF2B5EF4-FFF2-40B4-BE49-F238E27FC236}">
                <a16:creationId xmlns:a16="http://schemas.microsoft.com/office/drawing/2014/main" xmlns="" id="{5F463387-8D23-460A-80ED-50E81FAAF3D9}"/>
              </a:ext>
            </a:extLst>
          </p:cNvPr>
          <p:cNvSpPr txBox="1"/>
          <p:nvPr/>
        </p:nvSpPr>
        <p:spPr>
          <a:xfrm>
            <a:off x="826622" y="5780958"/>
            <a:ext cx="7207248" cy="923330"/>
          </a:xfrm>
          <a:prstGeom prst="rect">
            <a:avLst/>
          </a:prstGeom>
          <a:noFill/>
        </p:spPr>
        <p:txBody>
          <a:bodyPr wrap="square" rtlCol="0">
            <a:spAutoFit/>
          </a:bodyPr>
          <a:lstStyle/>
          <a:p>
            <a:r>
              <a:rPr kumimoji="1" lang="ja-JP" altLang="en-US" dirty="0">
                <a:latin typeface="チェックポイント．（ピリオド）" panose="02000600000000000000" pitchFamily="50" charset="-128"/>
                <a:ea typeface="チェックポイント．（ピリオド）" panose="02000600000000000000" pitchFamily="50" charset="-128"/>
              </a:rPr>
              <a:t>ポッドのレベルを上げることでポッドの装甲が強化されて</a:t>
            </a:r>
            <a:endParaRPr kumimoji="1" lang="en-US" altLang="ja-JP" dirty="0">
              <a:latin typeface="チェックポイント．（ピリオド）" panose="02000600000000000000" pitchFamily="50" charset="-128"/>
              <a:ea typeface="チェックポイント．（ピリオド）" panose="02000600000000000000" pitchFamily="50" charset="-128"/>
            </a:endParaRPr>
          </a:p>
          <a:p>
            <a:r>
              <a:rPr kumimoji="1" lang="ja-JP" altLang="en-US" dirty="0">
                <a:latin typeface="チェックポイント．（ピリオド）" panose="02000600000000000000" pitchFamily="50" charset="-128"/>
                <a:ea typeface="チェックポイント．（ピリオド）" panose="02000600000000000000" pitchFamily="50" charset="-128"/>
              </a:rPr>
              <a:t>戦闘時、敵に破壊されにくくなります。</a:t>
            </a:r>
            <a:endParaRPr kumimoji="1" lang="en-US" altLang="ja-JP" dirty="0">
              <a:latin typeface="チェックポイント．（ピリオド）" panose="02000600000000000000" pitchFamily="50" charset="-128"/>
              <a:ea typeface="チェックポイント．（ピリオド）" panose="02000600000000000000" pitchFamily="50" charset="-128"/>
            </a:endParaRPr>
          </a:p>
          <a:p>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sp>
        <p:nvSpPr>
          <p:cNvPr id="9" name="テキスト ボックス 8">
            <a:extLst>
              <a:ext uri="{FF2B5EF4-FFF2-40B4-BE49-F238E27FC236}">
                <a16:creationId xmlns:a16="http://schemas.microsoft.com/office/drawing/2014/main" xmlns="" id="{3E1D3977-A1EE-4011-94E0-9B60C81CA553}"/>
              </a:ext>
            </a:extLst>
          </p:cNvPr>
          <p:cNvSpPr txBox="1"/>
          <p:nvPr/>
        </p:nvSpPr>
        <p:spPr>
          <a:xfrm>
            <a:off x="827443" y="4482224"/>
            <a:ext cx="8197848" cy="646331"/>
          </a:xfrm>
          <a:prstGeom prst="rect">
            <a:avLst/>
          </a:prstGeom>
          <a:noFill/>
        </p:spPr>
        <p:txBody>
          <a:bodyPr wrap="square" rtlCol="0">
            <a:spAutoFit/>
          </a:bodyPr>
          <a:lstStyle/>
          <a:p>
            <a:r>
              <a:rPr lang="ja-JP" altLang="en-US" dirty="0">
                <a:latin typeface="チェックポイント．（ピリオド）" panose="02000600000000000000" pitchFamily="50" charset="-128"/>
                <a:ea typeface="チェックポイント．（ピリオド）" panose="02000600000000000000" pitchFamily="50" charset="-128"/>
              </a:rPr>
              <a:t>ポッドは戦闘時に住人を</a:t>
            </a:r>
            <a:r>
              <a:rPr lang="en-US" altLang="ja-JP" dirty="0">
                <a:solidFill>
                  <a:srgbClr val="FF0000"/>
                </a:solidFill>
                <a:latin typeface="チェックポイント．（ピリオド）" panose="02000600000000000000" pitchFamily="50" charset="-128"/>
                <a:ea typeface="チェックポイント．（ピリオド）" panose="02000600000000000000" pitchFamily="50" charset="-128"/>
              </a:rPr>
              <a:t>100</a:t>
            </a:r>
            <a:r>
              <a:rPr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人単位</a:t>
            </a:r>
            <a:r>
              <a:rPr lang="ja-JP" altLang="en-US" dirty="0">
                <a:latin typeface="チェックポイント．（ピリオド）" panose="02000600000000000000" pitchFamily="50" charset="-128"/>
                <a:ea typeface="チェックポイント．（ピリオド）" panose="02000600000000000000" pitchFamily="50" charset="-128"/>
              </a:rPr>
              <a:t>で乗せ発射されます。</a:t>
            </a:r>
            <a:endParaRPr lang="en-US" altLang="ja-JP" dirty="0">
              <a:latin typeface="チェックポイント．（ピリオド）" panose="02000600000000000000" pitchFamily="50" charset="-128"/>
              <a:ea typeface="チェックポイント．（ピリオド）" panose="02000600000000000000" pitchFamily="50" charset="-128"/>
            </a:endParaRPr>
          </a:p>
          <a:p>
            <a:r>
              <a:rPr kumimoji="1" lang="ja-JP" altLang="en-US" dirty="0">
                <a:latin typeface="チェックポイント．（ピリオド）" panose="02000600000000000000" pitchFamily="50" charset="-128"/>
                <a:ea typeface="チェックポイント．（ピリオド）" panose="02000600000000000000" pitchFamily="50" charset="-128"/>
              </a:rPr>
              <a:t>ポッドは搭載しているコアによって</a:t>
            </a:r>
            <a:r>
              <a:rPr lang="ja-JP" altLang="en-US" dirty="0">
                <a:latin typeface="チェックポイント．（ピリオド）" panose="02000600000000000000" pitchFamily="50" charset="-128"/>
                <a:ea typeface="チェックポイント．（ピリオド）" panose="02000600000000000000" pitchFamily="50" charset="-128"/>
              </a:rPr>
              <a:t>属性が変わり見た目の色も変更されます。</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grpSp>
        <p:nvGrpSpPr>
          <p:cNvPr id="41" name="グループ化 40">
            <a:extLst>
              <a:ext uri="{FF2B5EF4-FFF2-40B4-BE49-F238E27FC236}">
                <a16:creationId xmlns:a16="http://schemas.microsoft.com/office/drawing/2014/main" xmlns="" id="{C42471E9-CEF7-4DD0-B2B9-A37027252951}"/>
              </a:ext>
            </a:extLst>
          </p:cNvPr>
          <p:cNvGrpSpPr/>
          <p:nvPr/>
        </p:nvGrpSpPr>
        <p:grpSpPr>
          <a:xfrm>
            <a:off x="3108852" y="1651876"/>
            <a:ext cx="5949859" cy="1706674"/>
            <a:chOff x="3739456" y="1722326"/>
            <a:chExt cx="5949859" cy="1706674"/>
          </a:xfrm>
        </p:grpSpPr>
        <p:grpSp>
          <p:nvGrpSpPr>
            <p:cNvPr id="22" name="グループ化 21">
              <a:extLst>
                <a:ext uri="{FF2B5EF4-FFF2-40B4-BE49-F238E27FC236}">
                  <a16:creationId xmlns:a16="http://schemas.microsoft.com/office/drawing/2014/main" xmlns="" id="{7D6E456E-2E26-4492-9279-169842641548}"/>
                </a:ext>
              </a:extLst>
            </p:cNvPr>
            <p:cNvGrpSpPr/>
            <p:nvPr/>
          </p:nvGrpSpPr>
          <p:grpSpPr>
            <a:xfrm>
              <a:off x="3739456" y="1722326"/>
              <a:ext cx="1140874" cy="1520830"/>
              <a:chOff x="3651813" y="1678331"/>
              <a:chExt cx="1140874" cy="1520830"/>
            </a:xfrm>
          </p:grpSpPr>
          <p:pic>
            <p:nvPicPr>
              <p:cNvPr id="11" name="図 10" descr="物体 が含まれている画像&#10;&#10;自動的に生成された説明">
                <a:extLst>
                  <a:ext uri="{FF2B5EF4-FFF2-40B4-BE49-F238E27FC236}">
                    <a16:creationId xmlns:a16="http://schemas.microsoft.com/office/drawing/2014/main" xmlns="" id="{9E2F2156-5A3C-4670-A7BB-42FF8EF7E4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1813" y="1678331"/>
                <a:ext cx="1140874" cy="1140874"/>
              </a:xfrm>
              <a:prstGeom prst="rect">
                <a:avLst/>
              </a:prstGeom>
            </p:spPr>
          </p:pic>
          <p:sp>
            <p:nvSpPr>
              <p:cNvPr id="18" name="テキスト ボックス 17">
                <a:extLst>
                  <a:ext uri="{FF2B5EF4-FFF2-40B4-BE49-F238E27FC236}">
                    <a16:creationId xmlns:a16="http://schemas.microsoft.com/office/drawing/2014/main" xmlns="" id="{85DB17C7-0CA8-4460-8B6A-1BBCF3C5CA75}"/>
                  </a:ext>
                </a:extLst>
              </p:cNvPr>
              <p:cNvSpPr txBox="1"/>
              <p:nvPr/>
            </p:nvSpPr>
            <p:spPr>
              <a:xfrm>
                <a:off x="3945705" y="2829829"/>
                <a:ext cx="361950" cy="369332"/>
              </a:xfrm>
              <a:prstGeom prst="rect">
                <a:avLst/>
              </a:prstGeom>
              <a:noFill/>
            </p:spPr>
            <p:txBody>
              <a:bodyPr wrap="square" rtlCol="0">
                <a:spAutoFit/>
              </a:bodyPr>
              <a:lstStyle/>
              <a:p>
                <a:r>
                  <a:rPr kumimoji="1" lang="ja-JP" altLang="en-US" dirty="0">
                    <a:latin typeface="チェックポイント．（ピリオド）" panose="02000600000000000000" pitchFamily="50" charset="-128"/>
                    <a:ea typeface="チェックポイント．（ピリオド）" panose="02000600000000000000" pitchFamily="50" charset="-128"/>
                  </a:rPr>
                  <a:t>青</a:t>
                </a:r>
              </a:p>
            </p:txBody>
          </p:sp>
        </p:grpSp>
        <p:grpSp>
          <p:nvGrpSpPr>
            <p:cNvPr id="23" name="グループ化 22">
              <a:extLst>
                <a:ext uri="{FF2B5EF4-FFF2-40B4-BE49-F238E27FC236}">
                  <a16:creationId xmlns:a16="http://schemas.microsoft.com/office/drawing/2014/main" xmlns="" id="{8FA97864-B0AC-4C37-AB57-3F511EE9B20A}"/>
                </a:ext>
              </a:extLst>
            </p:cNvPr>
            <p:cNvGrpSpPr/>
            <p:nvPr/>
          </p:nvGrpSpPr>
          <p:grpSpPr>
            <a:xfrm>
              <a:off x="5268431" y="1722326"/>
              <a:ext cx="1140874" cy="1520743"/>
              <a:chOff x="4889474" y="1678418"/>
              <a:chExt cx="1140874" cy="1520743"/>
            </a:xfrm>
          </p:grpSpPr>
          <p:pic>
            <p:nvPicPr>
              <p:cNvPr id="13" name="図 12" descr="物体 が含まれている画像&#10;&#10;自動的に生成された説明">
                <a:extLst>
                  <a:ext uri="{FF2B5EF4-FFF2-40B4-BE49-F238E27FC236}">
                    <a16:creationId xmlns:a16="http://schemas.microsoft.com/office/drawing/2014/main" xmlns="" id="{539F0BC8-41E3-4ADD-9459-BE0E2D7ABA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89474" y="1678418"/>
                <a:ext cx="1140874" cy="1140874"/>
              </a:xfrm>
              <a:prstGeom prst="rect">
                <a:avLst/>
              </a:prstGeom>
            </p:spPr>
          </p:pic>
          <p:sp>
            <p:nvSpPr>
              <p:cNvPr id="19" name="テキスト ボックス 18">
                <a:extLst>
                  <a:ext uri="{FF2B5EF4-FFF2-40B4-BE49-F238E27FC236}">
                    <a16:creationId xmlns:a16="http://schemas.microsoft.com/office/drawing/2014/main" xmlns="" id="{9D08D78F-597A-41C6-9E61-E721135C20D1}"/>
                  </a:ext>
                </a:extLst>
              </p:cNvPr>
              <p:cNvSpPr txBox="1"/>
              <p:nvPr/>
            </p:nvSpPr>
            <p:spPr>
              <a:xfrm>
                <a:off x="5178014" y="2829829"/>
                <a:ext cx="361951" cy="369332"/>
              </a:xfrm>
              <a:prstGeom prst="rect">
                <a:avLst/>
              </a:prstGeom>
              <a:noFill/>
            </p:spPr>
            <p:txBody>
              <a:bodyPr wrap="square" rtlCol="0">
                <a:spAutoFit/>
              </a:bodyPr>
              <a:lstStyle/>
              <a:p>
                <a:r>
                  <a:rPr kumimoji="1" lang="ja-JP" altLang="en-US" dirty="0">
                    <a:latin typeface="チェックポイント．（ピリオド）" panose="02000600000000000000" pitchFamily="50" charset="-128"/>
                    <a:ea typeface="チェックポイント．（ピリオド）" panose="02000600000000000000" pitchFamily="50" charset="-128"/>
                  </a:rPr>
                  <a:t>赤</a:t>
                </a:r>
              </a:p>
            </p:txBody>
          </p:sp>
        </p:grpSp>
        <p:grpSp>
          <p:nvGrpSpPr>
            <p:cNvPr id="25" name="グループ化 24">
              <a:extLst>
                <a:ext uri="{FF2B5EF4-FFF2-40B4-BE49-F238E27FC236}">
                  <a16:creationId xmlns:a16="http://schemas.microsoft.com/office/drawing/2014/main" xmlns="" id="{8F6624A7-F895-493A-8055-873B48C8C19C}"/>
                </a:ext>
              </a:extLst>
            </p:cNvPr>
            <p:cNvGrpSpPr/>
            <p:nvPr/>
          </p:nvGrpSpPr>
          <p:grpSpPr>
            <a:xfrm>
              <a:off x="6746394" y="1722326"/>
              <a:ext cx="1140875" cy="1493097"/>
              <a:chOff x="6122245" y="1669741"/>
              <a:chExt cx="1140875" cy="1493097"/>
            </a:xfrm>
          </p:grpSpPr>
          <p:pic>
            <p:nvPicPr>
              <p:cNvPr id="15" name="図 14" descr="物体, 腕時計 が含まれている画像&#10;&#10;自動的に生成された説明">
                <a:extLst>
                  <a:ext uri="{FF2B5EF4-FFF2-40B4-BE49-F238E27FC236}">
                    <a16:creationId xmlns:a16="http://schemas.microsoft.com/office/drawing/2014/main" xmlns="" id="{53299244-26D0-4173-ACC6-BD241C76884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22245" y="1669741"/>
                <a:ext cx="1140875" cy="1140875"/>
              </a:xfrm>
              <a:prstGeom prst="rect">
                <a:avLst/>
              </a:prstGeom>
            </p:spPr>
          </p:pic>
          <p:sp>
            <p:nvSpPr>
              <p:cNvPr id="20" name="テキスト ボックス 19">
                <a:extLst>
                  <a:ext uri="{FF2B5EF4-FFF2-40B4-BE49-F238E27FC236}">
                    <a16:creationId xmlns:a16="http://schemas.microsoft.com/office/drawing/2014/main" xmlns="" id="{BF9D5B9B-9876-443A-BE29-B4828D0A5D74}"/>
                  </a:ext>
                </a:extLst>
              </p:cNvPr>
              <p:cNvSpPr txBox="1"/>
              <p:nvPr/>
            </p:nvSpPr>
            <p:spPr>
              <a:xfrm>
                <a:off x="6485460" y="2793506"/>
                <a:ext cx="361950" cy="369332"/>
              </a:xfrm>
              <a:prstGeom prst="rect">
                <a:avLst/>
              </a:prstGeom>
              <a:noFill/>
            </p:spPr>
            <p:txBody>
              <a:bodyPr wrap="square" rtlCol="0">
                <a:spAutoFit/>
              </a:bodyPr>
              <a:lstStyle/>
              <a:p>
                <a:r>
                  <a:rPr kumimoji="1" lang="ja-JP" altLang="en-US" dirty="0">
                    <a:latin typeface="チェックポイント．（ピリオド）" panose="02000600000000000000" pitchFamily="50" charset="-128"/>
                    <a:ea typeface="チェックポイント．（ピリオド）" panose="02000600000000000000" pitchFamily="50" charset="-128"/>
                  </a:rPr>
                  <a:t>緑</a:t>
                </a:r>
              </a:p>
            </p:txBody>
          </p:sp>
        </p:grpSp>
        <p:grpSp>
          <p:nvGrpSpPr>
            <p:cNvPr id="26" name="グループ化 25">
              <a:extLst>
                <a:ext uri="{FF2B5EF4-FFF2-40B4-BE49-F238E27FC236}">
                  <a16:creationId xmlns:a16="http://schemas.microsoft.com/office/drawing/2014/main" xmlns="" id="{D317981A-38A9-4594-9159-8C77F7F6D8B4}"/>
                </a:ext>
              </a:extLst>
            </p:cNvPr>
            <p:cNvGrpSpPr/>
            <p:nvPr/>
          </p:nvGrpSpPr>
          <p:grpSpPr>
            <a:xfrm>
              <a:off x="8548440" y="1741303"/>
              <a:ext cx="1140875" cy="1455744"/>
              <a:chOff x="7236873" y="1678331"/>
              <a:chExt cx="1140875" cy="1455744"/>
            </a:xfrm>
          </p:grpSpPr>
          <p:pic>
            <p:nvPicPr>
              <p:cNvPr id="17" name="図 16" descr="物体 が含まれている画像&#10;&#10;自動的に生成された説明">
                <a:extLst>
                  <a:ext uri="{FF2B5EF4-FFF2-40B4-BE49-F238E27FC236}">
                    <a16:creationId xmlns:a16="http://schemas.microsoft.com/office/drawing/2014/main" xmlns="" id="{93CD3867-4A7C-4138-9F28-8B9071FCE1A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36873" y="1678331"/>
                <a:ext cx="1140875" cy="1140875"/>
              </a:xfrm>
              <a:prstGeom prst="rect">
                <a:avLst/>
              </a:prstGeom>
            </p:spPr>
          </p:pic>
          <p:sp>
            <p:nvSpPr>
              <p:cNvPr id="21" name="テキスト ボックス 20">
                <a:extLst>
                  <a:ext uri="{FF2B5EF4-FFF2-40B4-BE49-F238E27FC236}">
                    <a16:creationId xmlns:a16="http://schemas.microsoft.com/office/drawing/2014/main" xmlns="" id="{C3C71671-55D6-4E40-BC27-288FCF91D2BB}"/>
                  </a:ext>
                </a:extLst>
              </p:cNvPr>
              <p:cNvSpPr txBox="1"/>
              <p:nvPr/>
            </p:nvSpPr>
            <p:spPr>
              <a:xfrm>
                <a:off x="7573962" y="2764743"/>
                <a:ext cx="361950" cy="369332"/>
              </a:xfrm>
              <a:prstGeom prst="rect">
                <a:avLst/>
              </a:prstGeom>
              <a:noFill/>
            </p:spPr>
            <p:txBody>
              <a:bodyPr wrap="square" rtlCol="0">
                <a:spAutoFit/>
              </a:bodyPr>
              <a:lstStyle/>
              <a:p>
                <a:r>
                  <a:rPr lang="ja-JP" altLang="en-US" dirty="0">
                    <a:latin typeface="チェックポイント．（ピリオド）" panose="02000600000000000000" pitchFamily="50" charset="-128"/>
                    <a:ea typeface="チェックポイント．（ピリオド）" panose="02000600000000000000" pitchFamily="50" charset="-128"/>
                  </a:rPr>
                  <a:t>白</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grpSp>
        <p:cxnSp>
          <p:nvCxnSpPr>
            <p:cNvPr id="28" name="直線矢印コネクタ 27">
              <a:extLst>
                <a:ext uri="{FF2B5EF4-FFF2-40B4-BE49-F238E27FC236}">
                  <a16:creationId xmlns:a16="http://schemas.microsoft.com/office/drawing/2014/main" xmlns="" id="{A84A16DD-57C4-4761-A446-249187106E51}"/>
                </a:ext>
              </a:extLst>
            </p:cNvPr>
            <p:cNvCxnSpPr>
              <a:cxnSpLocks/>
            </p:cNvCxnSpPr>
            <p:nvPr/>
          </p:nvCxnSpPr>
          <p:spPr>
            <a:xfrm>
              <a:off x="4880330" y="2502313"/>
              <a:ext cx="388101"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線矢印コネクタ 28">
              <a:extLst>
                <a:ext uri="{FF2B5EF4-FFF2-40B4-BE49-F238E27FC236}">
                  <a16:creationId xmlns:a16="http://schemas.microsoft.com/office/drawing/2014/main" xmlns="" id="{CE867472-33BD-4771-A53A-412FDCEAB859}"/>
                </a:ext>
              </a:extLst>
            </p:cNvPr>
            <p:cNvCxnSpPr>
              <a:cxnSpLocks/>
            </p:cNvCxnSpPr>
            <p:nvPr/>
          </p:nvCxnSpPr>
          <p:spPr>
            <a:xfrm>
              <a:off x="6409305" y="2502313"/>
              <a:ext cx="388101"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線矢印コネクタ 31">
              <a:extLst>
                <a:ext uri="{FF2B5EF4-FFF2-40B4-BE49-F238E27FC236}">
                  <a16:creationId xmlns:a16="http://schemas.microsoft.com/office/drawing/2014/main" xmlns="" id="{2F760955-CE29-4903-BDF0-C0EF1A34CD6F}"/>
                </a:ext>
              </a:extLst>
            </p:cNvPr>
            <p:cNvCxnSpPr>
              <a:cxnSpLocks/>
            </p:cNvCxnSpPr>
            <p:nvPr/>
          </p:nvCxnSpPr>
          <p:spPr>
            <a:xfrm rot="10800000">
              <a:off x="4880330" y="2092738"/>
              <a:ext cx="388101" cy="0"/>
            </a:xfrm>
            <a:prstGeom prst="straightConnector1">
              <a:avLst/>
            </a:prstGeom>
            <a:ln w="762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線矢印コネクタ 32">
              <a:extLst>
                <a:ext uri="{FF2B5EF4-FFF2-40B4-BE49-F238E27FC236}">
                  <a16:creationId xmlns:a16="http://schemas.microsoft.com/office/drawing/2014/main" xmlns="" id="{96E14F16-9B67-48C7-9985-746717E7D2CE}"/>
                </a:ext>
              </a:extLst>
            </p:cNvPr>
            <p:cNvCxnSpPr>
              <a:cxnSpLocks/>
            </p:cNvCxnSpPr>
            <p:nvPr/>
          </p:nvCxnSpPr>
          <p:spPr>
            <a:xfrm rot="10800000">
              <a:off x="6409304" y="2092737"/>
              <a:ext cx="388101" cy="0"/>
            </a:xfrm>
            <a:prstGeom prst="straightConnector1">
              <a:avLst/>
            </a:prstGeom>
            <a:ln w="762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34" name="正方形/長方形 33">
              <a:extLst>
                <a:ext uri="{FF2B5EF4-FFF2-40B4-BE49-F238E27FC236}">
                  <a16:creationId xmlns:a16="http://schemas.microsoft.com/office/drawing/2014/main" xmlns="" id="{6ADAFCEE-C028-416D-B257-90B41E02042A}"/>
                </a:ext>
              </a:extLst>
            </p:cNvPr>
            <p:cNvSpPr/>
            <p:nvPr/>
          </p:nvSpPr>
          <p:spPr>
            <a:xfrm>
              <a:off x="3739456" y="1741303"/>
              <a:ext cx="4223444" cy="1687697"/>
            </a:xfrm>
            <a:prstGeom prst="rect">
              <a:avLst/>
            </a:prstGeom>
            <a:noFill/>
            <a:ln w="571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5" name="直線矢印コネクタ 34">
              <a:extLst>
                <a:ext uri="{FF2B5EF4-FFF2-40B4-BE49-F238E27FC236}">
                  <a16:creationId xmlns:a16="http://schemas.microsoft.com/office/drawing/2014/main" xmlns="" id="{A2A6B62C-1E0E-432C-9BEC-393C34A1C94C}"/>
                </a:ext>
              </a:extLst>
            </p:cNvPr>
            <p:cNvCxnSpPr>
              <a:cxnSpLocks/>
            </p:cNvCxnSpPr>
            <p:nvPr/>
          </p:nvCxnSpPr>
          <p:spPr>
            <a:xfrm rot="10800000">
              <a:off x="8057130" y="2625254"/>
              <a:ext cx="388101"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4" name="グループ化 43">
            <a:extLst>
              <a:ext uri="{FF2B5EF4-FFF2-40B4-BE49-F238E27FC236}">
                <a16:creationId xmlns:a16="http://schemas.microsoft.com/office/drawing/2014/main" xmlns="" id="{7EEE5686-B5B9-4B20-8993-381AFDACF9AB}"/>
              </a:ext>
            </a:extLst>
          </p:cNvPr>
          <p:cNvGrpSpPr/>
          <p:nvPr/>
        </p:nvGrpSpPr>
        <p:grpSpPr>
          <a:xfrm>
            <a:off x="9790429" y="2096050"/>
            <a:ext cx="1824039" cy="917508"/>
            <a:chOff x="9883732" y="1911384"/>
            <a:chExt cx="1824039" cy="917508"/>
          </a:xfrm>
        </p:grpSpPr>
        <p:grpSp>
          <p:nvGrpSpPr>
            <p:cNvPr id="40" name="グループ化 39">
              <a:extLst>
                <a:ext uri="{FF2B5EF4-FFF2-40B4-BE49-F238E27FC236}">
                  <a16:creationId xmlns:a16="http://schemas.microsoft.com/office/drawing/2014/main" xmlns="" id="{80B432E5-1E61-4A1C-BB38-CE56CD67DAEC}"/>
                </a:ext>
              </a:extLst>
            </p:cNvPr>
            <p:cNvGrpSpPr/>
            <p:nvPr/>
          </p:nvGrpSpPr>
          <p:grpSpPr>
            <a:xfrm>
              <a:off x="10011300" y="1974116"/>
              <a:ext cx="1696471" cy="765354"/>
              <a:chOff x="10124054" y="1537861"/>
              <a:chExt cx="1696471" cy="765354"/>
            </a:xfrm>
          </p:grpSpPr>
          <p:cxnSp>
            <p:nvCxnSpPr>
              <p:cNvPr id="36" name="直線矢印コネクタ 35">
                <a:extLst>
                  <a:ext uri="{FF2B5EF4-FFF2-40B4-BE49-F238E27FC236}">
                    <a16:creationId xmlns:a16="http://schemas.microsoft.com/office/drawing/2014/main" xmlns="" id="{555429FE-F091-46AD-84F7-1B4256D762AB}"/>
                  </a:ext>
                </a:extLst>
              </p:cNvPr>
              <p:cNvCxnSpPr>
                <a:cxnSpLocks/>
              </p:cNvCxnSpPr>
              <p:nvPr/>
            </p:nvCxnSpPr>
            <p:spPr>
              <a:xfrm>
                <a:off x="10124055" y="2118549"/>
                <a:ext cx="388101"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線矢印コネクタ 36">
                <a:extLst>
                  <a:ext uri="{FF2B5EF4-FFF2-40B4-BE49-F238E27FC236}">
                    <a16:creationId xmlns:a16="http://schemas.microsoft.com/office/drawing/2014/main" xmlns="" id="{5030B8C7-7BED-40F6-B6D5-A7CD124D67A9}"/>
                  </a:ext>
                </a:extLst>
              </p:cNvPr>
              <p:cNvCxnSpPr>
                <a:cxnSpLocks/>
              </p:cNvCxnSpPr>
              <p:nvPr/>
            </p:nvCxnSpPr>
            <p:spPr>
              <a:xfrm rot="10800000">
                <a:off x="10124054" y="1708973"/>
                <a:ext cx="388101" cy="0"/>
              </a:xfrm>
              <a:prstGeom prst="straightConnector1">
                <a:avLst/>
              </a:prstGeom>
              <a:ln w="762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38" name="テキスト ボックス 37">
                <a:extLst>
                  <a:ext uri="{FF2B5EF4-FFF2-40B4-BE49-F238E27FC236}">
                    <a16:creationId xmlns:a16="http://schemas.microsoft.com/office/drawing/2014/main" xmlns="" id="{1BB9FF26-C1AD-43FF-B1A3-3D220E4BC3AA}"/>
                  </a:ext>
                </a:extLst>
              </p:cNvPr>
              <p:cNvSpPr txBox="1"/>
              <p:nvPr/>
            </p:nvSpPr>
            <p:spPr>
              <a:xfrm>
                <a:off x="10763250" y="1537861"/>
                <a:ext cx="1057275" cy="369332"/>
              </a:xfrm>
              <a:prstGeom prst="rect">
                <a:avLst/>
              </a:prstGeom>
              <a:noFill/>
            </p:spPr>
            <p:txBody>
              <a:bodyPr wrap="square" rtlCol="0">
                <a:spAutoFit/>
              </a:bodyPr>
              <a:lstStyle/>
              <a:p>
                <a:r>
                  <a:rPr kumimoji="1" lang="ja-JP" altLang="en-US" dirty="0">
                    <a:latin typeface="チェックポイント．（ピリオド）" panose="02000600000000000000" pitchFamily="50" charset="-128"/>
                    <a:ea typeface="チェックポイント．（ピリオド）" panose="02000600000000000000" pitchFamily="50" charset="-128"/>
                  </a:rPr>
                  <a:t>不利</a:t>
                </a:r>
              </a:p>
            </p:txBody>
          </p:sp>
          <p:sp>
            <p:nvSpPr>
              <p:cNvPr id="39" name="テキスト ボックス 38">
                <a:extLst>
                  <a:ext uri="{FF2B5EF4-FFF2-40B4-BE49-F238E27FC236}">
                    <a16:creationId xmlns:a16="http://schemas.microsoft.com/office/drawing/2014/main" xmlns="" id="{127090C9-FA03-47A3-B8E5-5AC843148C0C}"/>
                  </a:ext>
                </a:extLst>
              </p:cNvPr>
              <p:cNvSpPr txBox="1"/>
              <p:nvPr/>
            </p:nvSpPr>
            <p:spPr>
              <a:xfrm>
                <a:off x="10763249" y="1933883"/>
                <a:ext cx="1057275" cy="369332"/>
              </a:xfrm>
              <a:prstGeom prst="rect">
                <a:avLst/>
              </a:prstGeom>
              <a:noFill/>
            </p:spPr>
            <p:txBody>
              <a:bodyPr wrap="square" rtlCol="0">
                <a:spAutoFit/>
              </a:bodyPr>
              <a:lstStyle/>
              <a:p>
                <a:r>
                  <a:rPr lang="ja-JP" altLang="en-US" dirty="0">
                    <a:latin typeface="チェックポイント．（ピリオド）" panose="02000600000000000000" pitchFamily="50" charset="-128"/>
                    <a:ea typeface="チェックポイント．（ピリオド）" panose="02000600000000000000" pitchFamily="50" charset="-128"/>
                  </a:rPr>
                  <a:t>有利</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grpSp>
        <p:sp>
          <p:nvSpPr>
            <p:cNvPr id="42" name="正方形/長方形 41">
              <a:extLst>
                <a:ext uri="{FF2B5EF4-FFF2-40B4-BE49-F238E27FC236}">
                  <a16:creationId xmlns:a16="http://schemas.microsoft.com/office/drawing/2014/main" xmlns="" id="{974D7591-C374-4FE7-98C6-F63D715B2F46}"/>
                </a:ext>
              </a:extLst>
            </p:cNvPr>
            <p:cNvSpPr/>
            <p:nvPr/>
          </p:nvSpPr>
          <p:spPr>
            <a:xfrm>
              <a:off x="9883732" y="1911384"/>
              <a:ext cx="1533525" cy="917508"/>
            </a:xfrm>
            <a:prstGeom prst="rect">
              <a:avLst/>
            </a:prstGeom>
            <a:no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3" name="正方形/長方形 42">
            <a:extLst>
              <a:ext uri="{FF2B5EF4-FFF2-40B4-BE49-F238E27FC236}">
                <a16:creationId xmlns:a16="http://schemas.microsoft.com/office/drawing/2014/main" xmlns="" id="{A98ECFFF-731C-4C54-95F1-02A8CC15EA71}"/>
              </a:ext>
            </a:extLst>
          </p:cNvPr>
          <p:cNvSpPr/>
          <p:nvPr/>
        </p:nvSpPr>
        <p:spPr>
          <a:xfrm>
            <a:off x="7917836" y="1656164"/>
            <a:ext cx="1140875" cy="168458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 name="グループ化 1"/>
          <p:cNvGrpSpPr/>
          <p:nvPr/>
        </p:nvGrpSpPr>
        <p:grpSpPr>
          <a:xfrm>
            <a:off x="845755" y="1472160"/>
            <a:ext cx="1597024" cy="1886390"/>
            <a:chOff x="881661" y="1150157"/>
            <a:chExt cx="1597024" cy="1886390"/>
          </a:xfrm>
        </p:grpSpPr>
        <p:pic>
          <p:nvPicPr>
            <p:cNvPr id="4" name="図 3">
              <a:extLst>
                <a:ext uri="{FF2B5EF4-FFF2-40B4-BE49-F238E27FC236}">
                  <a16:creationId xmlns:a16="http://schemas.microsoft.com/office/drawing/2014/main" xmlns="" id="{84E4BD2B-BD98-4D0D-BD92-46FAC62B133A}"/>
                </a:ext>
              </a:extLst>
            </p:cNvPr>
            <p:cNvPicPr>
              <a:picLocks noChangeAspect="1"/>
            </p:cNvPicPr>
            <p:nvPr/>
          </p:nvPicPr>
          <p:blipFill rotWithShape="1">
            <a:blip r:embed="rId6">
              <a:extLst>
                <a:ext uri="{28A0092B-C50C-407E-A947-70E740481C1C}">
                  <a14:useLocalDpi xmlns:a14="http://schemas.microsoft.com/office/drawing/2010/main" val="0"/>
                </a:ext>
              </a:extLst>
            </a:blip>
            <a:srcRect l="78269" t="31166" r="9153" b="46714"/>
            <a:stretch/>
          </p:blipFill>
          <p:spPr>
            <a:xfrm>
              <a:off x="881661" y="1496291"/>
              <a:ext cx="1597024" cy="1540256"/>
            </a:xfrm>
            <a:prstGeom prst="rect">
              <a:avLst/>
            </a:prstGeom>
          </p:spPr>
        </p:pic>
        <p:pic>
          <p:nvPicPr>
            <p:cNvPr id="45" name="図 44">
              <a:extLst>
                <a:ext uri="{FF2B5EF4-FFF2-40B4-BE49-F238E27FC236}">
                  <a16:creationId xmlns:a16="http://schemas.microsoft.com/office/drawing/2014/main" xmlns="" id="{84E4BD2B-BD98-4D0D-BD92-46FAC62B133A}"/>
                </a:ext>
              </a:extLst>
            </p:cNvPr>
            <p:cNvPicPr>
              <a:picLocks noChangeAspect="1"/>
            </p:cNvPicPr>
            <p:nvPr/>
          </p:nvPicPr>
          <p:blipFill rotWithShape="1">
            <a:blip r:embed="rId6">
              <a:extLst>
                <a:ext uri="{28A0092B-C50C-407E-A947-70E740481C1C}">
                  <a14:useLocalDpi xmlns:a14="http://schemas.microsoft.com/office/drawing/2010/main" val="0"/>
                </a:ext>
              </a:extLst>
            </a:blip>
            <a:srcRect l="78269" t="17579" r="9153" b="74943"/>
            <a:stretch/>
          </p:blipFill>
          <p:spPr>
            <a:xfrm>
              <a:off x="881661" y="1150157"/>
              <a:ext cx="1597024" cy="520696"/>
            </a:xfrm>
            <a:prstGeom prst="rect">
              <a:avLst/>
            </a:prstGeom>
          </p:spPr>
        </p:pic>
      </p:grpSp>
    </p:spTree>
    <p:extLst>
      <p:ext uri="{BB962C8B-B14F-4D97-AF65-F5344CB8AC3E}">
        <p14:creationId xmlns:p14="http://schemas.microsoft.com/office/powerpoint/2010/main" val="6771931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xmlns="" id="{8EBC7496-D4A5-4E2C-9D16-11A12608F074}"/>
              </a:ext>
            </a:extLst>
          </p:cNvPr>
          <p:cNvPicPr>
            <a:picLocks noChangeAspect="1"/>
          </p:cNvPicPr>
          <p:nvPr/>
        </p:nvPicPr>
        <p:blipFill rotWithShape="1">
          <a:blip r:embed="rId2"/>
          <a:srcRect t="4247"/>
          <a:stretch/>
        </p:blipFill>
        <p:spPr>
          <a:xfrm>
            <a:off x="352424" y="1143000"/>
            <a:ext cx="7848599" cy="4312846"/>
          </a:xfrm>
          <a:prstGeom prst="rect">
            <a:avLst/>
          </a:prstGeom>
        </p:spPr>
      </p:pic>
      <p:sp>
        <p:nvSpPr>
          <p:cNvPr id="10" name="テキスト ボックス 9">
            <a:extLst>
              <a:ext uri="{FF2B5EF4-FFF2-40B4-BE49-F238E27FC236}">
                <a16:creationId xmlns:a16="http://schemas.microsoft.com/office/drawing/2014/main" xmlns="" id="{D5807289-5F94-4ABF-BB19-A244DE39AAB7}"/>
              </a:ext>
            </a:extLst>
          </p:cNvPr>
          <p:cNvSpPr txBox="1"/>
          <p:nvPr/>
        </p:nvSpPr>
        <p:spPr>
          <a:xfrm>
            <a:off x="2627332" y="58003"/>
            <a:ext cx="6937335" cy="830997"/>
          </a:xfrm>
          <a:prstGeom prst="rect">
            <a:avLst/>
          </a:prstGeom>
          <a:solidFill>
            <a:schemeClr val="accent4"/>
          </a:solidFill>
        </p:spPr>
        <p:txBody>
          <a:bodyPr wrap="square" rtlCol="0">
            <a:spAutoFit/>
          </a:bodyPr>
          <a:lstStyle/>
          <a:p>
            <a:pPr algn="ctr"/>
            <a:r>
              <a:rPr kumimoji="1" lang="ja-JP" altLang="en-US" sz="4800" dirty="0">
                <a:latin typeface="チェックポイント．（ピリオド）" panose="02000600000000000000" pitchFamily="50" charset="-128"/>
                <a:ea typeface="チェックポイント．（ピリオド）" panose="02000600000000000000" pitchFamily="50" charset="-128"/>
              </a:rPr>
              <a:t>ヘルプ：準備画面</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sp>
        <p:nvSpPr>
          <p:cNvPr id="11" name="テキスト ボックス 10">
            <a:extLst>
              <a:ext uri="{FF2B5EF4-FFF2-40B4-BE49-F238E27FC236}">
                <a16:creationId xmlns:a16="http://schemas.microsoft.com/office/drawing/2014/main" xmlns="" id="{6D354EB7-7F73-4490-964D-300A57A3D0C5}"/>
              </a:ext>
            </a:extLst>
          </p:cNvPr>
          <p:cNvSpPr txBox="1"/>
          <p:nvPr/>
        </p:nvSpPr>
        <p:spPr>
          <a:xfrm>
            <a:off x="8353425" y="1064753"/>
            <a:ext cx="3009900" cy="646331"/>
          </a:xfrm>
          <a:prstGeom prst="rect">
            <a:avLst/>
          </a:prstGeom>
          <a:noFill/>
        </p:spPr>
        <p:txBody>
          <a:bodyPr wrap="square" rtlCol="0">
            <a:spAutoFit/>
          </a:bodyPr>
          <a:lstStyle/>
          <a:p>
            <a:r>
              <a:rPr kumimoji="1" lang="ja-JP" altLang="en-US" dirty="0">
                <a:latin typeface="チェックポイント．（ピリオド）" panose="02000600000000000000" pitchFamily="50" charset="-128"/>
                <a:ea typeface="チェックポイント．（ピリオド）" panose="02000600000000000000" pitchFamily="50" charset="-128"/>
              </a:rPr>
              <a:t>この画面では戦闘前に敵を確認などの準備ができます</a:t>
            </a:r>
          </a:p>
        </p:txBody>
      </p:sp>
      <p:sp>
        <p:nvSpPr>
          <p:cNvPr id="12" name="楕円 11">
            <a:extLst>
              <a:ext uri="{FF2B5EF4-FFF2-40B4-BE49-F238E27FC236}">
                <a16:creationId xmlns:a16="http://schemas.microsoft.com/office/drawing/2014/main" xmlns="" id="{27BE146F-8491-400F-AB07-2E26102463F2}"/>
              </a:ext>
            </a:extLst>
          </p:cNvPr>
          <p:cNvSpPr/>
          <p:nvPr/>
        </p:nvSpPr>
        <p:spPr>
          <a:xfrm>
            <a:off x="1188274" y="2167987"/>
            <a:ext cx="1562100" cy="1457325"/>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楕円 12">
            <a:extLst>
              <a:ext uri="{FF2B5EF4-FFF2-40B4-BE49-F238E27FC236}">
                <a16:creationId xmlns:a16="http://schemas.microsoft.com/office/drawing/2014/main" xmlns="" id="{AC13EDC5-A927-451C-A8C6-2F68A75D9DB9}"/>
              </a:ext>
            </a:extLst>
          </p:cNvPr>
          <p:cNvSpPr/>
          <p:nvPr/>
        </p:nvSpPr>
        <p:spPr>
          <a:xfrm>
            <a:off x="3210049" y="1886837"/>
            <a:ext cx="895351" cy="1055907"/>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a:extLst>
              <a:ext uri="{FF2B5EF4-FFF2-40B4-BE49-F238E27FC236}">
                <a16:creationId xmlns:a16="http://schemas.microsoft.com/office/drawing/2014/main" xmlns="" id="{A70D7407-0728-49A8-BDE2-7434759F1455}"/>
              </a:ext>
            </a:extLst>
          </p:cNvPr>
          <p:cNvSpPr/>
          <p:nvPr/>
        </p:nvSpPr>
        <p:spPr>
          <a:xfrm>
            <a:off x="5148324" y="1937478"/>
            <a:ext cx="1562100" cy="1457325"/>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楕円 14">
            <a:extLst>
              <a:ext uri="{FF2B5EF4-FFF2-40B4-BE49-F238E27FC236}">
                <a16:creationId xmlns:a16="http://schemas.microsoft.com/office/drawing/2014/main" xmlns="" id="{BA8A41E3-4961-4217-9C31-D8A81A9809A9}"/>
              </a:ext>
            </a:extLst>
          </p:cNvPr>
          <p:cNvSpPr/>
          <p:nvPr/>
        </p:nvSpPr>
        <p:spPr>
          <a:xfrm>
            <a:off x="6243699" y="3874696"/>
            <a:ext cx="1666876" cy="158115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xmlns="" id="{FBBAA09C-4BEB-47EA-BC7F-480BCC2226F1}"/>
              </a:ext>
            </a:extLst>
          </p:cNvPr>
          <p:cNvSpPr txBox="1"/>
          <p:nvPr/>
        </p:nvSpPr>
        <p:spPr>
          <a:xfrm>
            <a:off x="8201024" y="1886837"/>
            <a:ext cx="3840555" cy="1754326"/>
          </a:xfrm>
          <a:prstGeom prst="rect">
            <a:avLst/>
          </a:prstGeom>
          <a:noFill/>
          <a:ln w="38100">
            <a:solidFill>
              <a:srgbClr val="FF0000"/>
            </a:solidFill>
          </a:ln>
        </p:spPr>
        <p:txBody>
          <a:bodyPr wrap="square" rtlCol="0">
            <a:spAutoFit/>
          </a:bodyPr>
          <a:lstStyle/>
          <a:p>
            <a:r>
              <a:rPr kumimoji="1" lang="ja-JP" altLang="en-US" dirty="0">
                <a:latin typeface="チェックポイント．（ピリオド）" panose="02000600000000000000" pitchFamily="50" charset="-128"/>
                <a:ea typeface="チェックポイント．（ピリオド）" panose="02000600000000000000" pitchFamily="50" charset="-128"/>
              </a:rPr>
              <a:t>赤枠で囲っているのが敵惑星です。</a:t>
            </a:r>
            <a:endParaRPr kumimoji="1" lang="en-US" altLang="ja-JP" dirty="0">
              <a:latin typeface="チェックポイント．（ピリオド）" panose="02000600000000000000" pitchFamily="50" charset="-128"/>
              <a:ea typeface="チェックポイント．（ピリオド）" panose="02000600000000000000" pitchFamily="50" charset="-128"/>
            </a:endParaRPr>
          </a:p>
          <a:p>
            <a:r>
              <a:rPr lang="ja-JP" altLang="en-US" dirty="0">
                <a:latin typeface="チェックポイント．（ピリオド）" panose="02000600000000000000" pitchFamily="50" charset="-128"/>
                <a:ea typeface="チェックポイント．（ピリオド）" panose="02000600000000000000" pitchFamily="50" charset="-128"/>
              </a:rPr>
              <a:t>この中のどれかから</a:t>
            </a:r>
            <a:endParaRPr lang="en-US" altLang="ja-JP" dirty="0">
              <a:latin typeface="チェックポイント．（ピリオド）" panose="02000600000000000000" pitchFamily="50" charset="-128"/>
              <a:ea typeface="チェックポイント．（ピリオド）" panose="02000600000000000000" pitchFamily="50" charset="-128"/>
            </a:endParaRPr>
          </a:p>
          <a:p>
            <a:r>
              <a:rPr lang="ja-JP" altLang="en-US" dirty="0">
                <a:latin typeface="チェックポイント．（ピリオド）" panose="02000600000000000000" pitchFamily="50" charset="-128"/>
                <a:ea typeface="チェックポイント．（ピリオド）" panose="02000600000000000000" pitchFamily="50" charset="-128"/>
              </a:rPr>
              <a:t>敵を選び戦うことができ、</a:t>
            </a:r>
            <a:endParaRPr lang="en-US" altLang="ja-JP" dirty="0">
              <a:latin typeface="チェックポイント．（ピリオド）" panose="02000600000000000000" pitchFamily="50" charset="-128"/>
              <a:ea typeface="チェックポイント．（ピリオド）" panose="02000600000000000000" pitchFamily="50" charset="-128"/>
            </a:endParaRPr>
          </a:p>
          <a:p>
            <a:r>
              <a:rPr kumimoji="1" lang="ja-JP" altLang="en-US" dirty="0">
                <a:latin typeface="チェックポイント．（ピリオド）" panose="02000600000000000000" pitchFamily="50" charset="-128"/>
                <a:ea typeface="チェックポイント．（ピリオド）" panose="02000600000000000000" pitchFamily="50" charset="-128"/>
              </a:rPr>
              <a:t>敵惑星にカーソルを合わせると</a:t>
            </a:r>
            <a:endParaRPr lang="en-US" altLang="ja-JP" dirty="0">
              <a:latin typeface="チェックポイント．（ピリオド）" panose="02000600000000000000" pitchFamily="50" charset="-128"/>
              <a:ea typeface="チェックポイント．（ピリオド）" panose="02000600000000000000" pitchFamily="50" charset="-128"/>
            </a:endParaRPr>
          </a:p>
          <a:p>
            <a:r>
              <a:rPr kumimoji="1"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敵惑星の情報</a:t>
            </a:r>
            <a:r>
              <a:rPr kumimoji="1" lang="ja-JP" altLang="en-US" dirty="0">
                <a:latin typeface="チェックポイント．（ピリオド）" panose="02000600000000000000" pitchFamily="50" charset="-128"/>
                <a:ea typeface="チェックポイント．（ピリオド）" panose="02000600000000000000" pitchFamily="50" charset="-128"/>
              </a:rPr>
              <a:t>を</a:t>
            </a:r>
            <a:endParaRPr kumimoji="1" lang="en-US" altLang="ja-JP" dirty="0">
              <a:latin typeface="チェックポイント．（ピリオド）" panose="02000600000000000000" pitchFamily="50" charset="-128"/>
              <a:ea typeface="チェックポイント．（ピリオド）" panose="02000600000000000000" pitchFamily="50" charset="-128"/>
            </a:endParaRPr>
          </a:p>
          <a:p>
            <a:r>
              <a:rPr kumimoji="1" lang="ja-JP" altLang="en-US" dirty="0">
                <a:latin typeface="チェックポイント．（ピリオド）" panose="02000600000000000000" pitchFamily="50" charset="-128"/>
                <a:ea typeface="チェックポイント．（ピリオド）" panose="02000600000000000000" pitchFamily="50" charset="-128"/>
              </a:rPr>
              <a:t>確認することができます。</a:t>
            </a:r>
          </a:p>
        </p:txBody>
      </p:sp>
      <p:sp>
        <p:nvSpPr>
          <p:cNvPr id="17" name="正方形/長方形 16">
            <a:extLst>
              <a:ext uri="{FF2B5EF4-FFF2-40B4-BE49-F238E27FC236}">
                <a16:creationId xmlns:a16="http://schemas.microsoft.com/office/drawing/2014/main" xmlns="" id="{A2CF4C31-1025-4708-B374-7F8887320A14}"/>
              </a:ext>
            </a:extLst>
          </p:cNvPr>
          <p:cNvSpPr/>
          <p:nvPr/>
        </p:nvSpPr>
        <p:spPr>
          <a:xfrm>
            <a:off x="1401845" y="1166647"/>
            <a:ext cx="5657850" cy="565809"/>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ボックス 17">
            <a:extLst>
              <a:ext uri="{FF2B5EF4-FFF2-40B4-BE49-F238E27FC236}">
                <a16:creationId xmlns:a16="http://schemas.microsoft.com/office/drawing/2014/main" xmlns="" id="{594DFF38-A0BF-4052-92A8-115900A7F03B}"/>
              </a:ext>
            </a:extLst>
          </p:cNvPr>
          <p:cNvSpPr txBox="1"/>
          <p:nvPr/>
        </p:nvSpPr>
        <p:spPr>
          <a:xfrm>
            <a:off x="8220073" y="3752850"/>
            <a:ext cx="3821506" cy="1477328"/>
          </a:xfrm>
          <a:prstGeom prst="rect">
            <a:avLst/>
          </a:prstGeom>
          <a:noFill/>
          <a:ln w="38100">
            <a:solidFill>
              <a:srgbClr val="5B9BD5"/>
            </a:solidFill>
          </a:ln>
        </p:spPr>
        <p:txBody>
          <a:bodyPr wrap="square" rtlCol="0">
            <a:spAutoFit/>
          </a:bodyPr>
          <a:lstStyle/>
          <a:p>
            <a:r>
              <a:rPr lang="ja-JP" altLang="en-US" dirty="0">
                <a:latin typeface="チェックポイント．（ピリオド）" panose="02000600000000000000" pitchFamily="50" charset="-128"/>
                <a:ea typeface="チェックポイント．（ピリオド）" panose="02000600000000000000" pitchFamily="50" charset="-128"/>
              </a:rPr>
              <a:t>青</a:t>
            </a:r>
            <a:r>
              <a:rPr kumimoji="1" lang="ja-JP" altLang="en-US" dirty="0">
                <a:latin typeface="チェックポイント．（ピリオド）" panose="02000600000000000000" pitchFamily="50" charset="-128"/>
                <a:ea typeface="チェックポイント．（ピリオド）" panose="02000600000000000000" pitchFamily="50" charset="-128"/>
              </a:rPr>
              <a:t>枠で囲っているのが強大な惑星が来るまでのカウントダウンです。</a:t>
            </a:r>
            <a:endParaRPr kumimoji="1" lang="en-US" altLang="ja-JP" dirty="0">
              <a:latin typeface="チェックポイント．（ピリオド）" panose="02000600000000000000" pitchFamily="50" charset="-128"/>
              <a:ea typeface="チェックポイント．（ピリオド）" panose="02000600000000000000" pitchFamily="50" charset="-128"/>
            </a:endParaRPr>
          </a:p>
          <a:p>
            <a:r>
              <a:rPr lang="ja-JP" altLang="en-US" dirty="0">
                <a:latin typeface="チェックポイント．（ピリオド）" panose="02000600000000000000" pitchFamily="50" charset="-128"/>
                <a:ea typeface="チェックポイント．（ピリオド）" panose="02000600000000000000" pitchFamily="50" charset="-128"/>
              </a:rPr>
              <a:t>敵惑星を倒すと</a:t>
            </a:r>
            <a:endParaRPr lang="en-US" altLang="ja-JP" dirty="0">
              <a:latin typeface="チェックポイント．（ピリオド）" panose="02000600000000000000" pitchFamily="50" charset="-128"/>
              <a:ea typeface="チェックポイント．（ピリオド）" panose="02000600000000000000" pitchFamily="50" charset="-128"/>
            </a:endParaRPr>
          </a:p>
          <a:p>
            <a:r>
              <a:rPr lang="ja-JP" altLang="en-US" dirty="0">
                <a:latin typeface="チェックポイント．（ピリオド）" panose="02000600000000000000" pitchFamily="50" charset="-128"/>
                <a:ea typeface="チェックポイント．（ピリオド）" panose="02000600000000000000" pitchFamily="50" charset="-128"/>
              </a:rPr>
              <a:t>カウントが減っていき０になると</a:t>
            </a:r>
            <a:endParaRPr lang="en-US" altLang="ja-JP" dirty="0">
              <a:latin typeface="チェックポイント．（ピリオド）" panose="02000600000000000000" pitchFamily="50" charset="-128"/>
              <a:ea typeface="チェックポイント．（ピリオド）" panose="02000600000000000000" pitchFamily="50" charset="-128"/>
            </a:endParaRPr>
          </a:p>
          <a:p>
            <a:r>
              <a:rPr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強大な惑星</a:t>
            </a:r>
            <a:r>
              <a:rPr lang="ja-JP" altLang="en-US" dirty="0">
                <a:latin typeface="チェックポイント．（ピリオド）" panose="02000600000000000000" pitchFamily="50" charset="-128"/>
                <a:ea typeface="チェックポイント．（ピリオド）" panose="02000600000000000000" pitchFamily="50" charset="-128"/>
              </a:rPr>
              <a:t>が襲い掛かってきます。</a:t>
            </a:r>
            <a:endParaRPr kumimoji="1" lang="en-US" altLang="ja-JP" dirty="0">
              <a:latin typeface="チェックポイント．（ピリオド）" panose="02000600000000000000" pitchFamily="50" charset="-128"/>
              <a:ea typeface="チェックポイント．（ピリオド）" panose="02000600000000000000" pitchFamily="50" charset="-128"/>
            </a:endParaRPr>
          </a:p>
        </p:txBody>
      </p:sp>
      <p:sp>
        <p:nvSpPr>
          <p:cNvPr id="19" name="正方形/長方形 18">
            <a:extLst>
              <a:ext uri="{FF2B5EF4-FFF2-40B4-BE49-F238E27FC236}">
                <a16:creationId xmlns:a16="http://schemas.microsoft.com/office/drawing/2014/main" xmlns="" id="{41DDEDAD-B76F-42FC-BD36-C4B4086365F3}"/>
              </a:ext>
            </a:extLst>
          </p:cNvPr>
          <p:cNvSpPr/>
          <p:nvPr/>
        </p:nvSpPr>
        <p:spPr>
          <a:xfrm>
            <a:off x="2627332" y="4205287"/>
            <a:ext cx="3449617" cy="1250559"/>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a:extLst>
              <a:ext uri="{FF2B5EF4-FFF2-40B4-BE49-F238E27FC236}">
                <a16:creationId xmlns:a16="http://schemas.microsoft.com/office/drawing/2014/main" xmlns="" id="{B89D4E7D-0660-4D0D-912D-DF225C66A1D6}"/>
              </a:ext>
            </a:extLst>
          </p:cNvPr>
          <p:cNvSpPr/>
          <p:nvPr/>
        </p:nvSpPr>
        <p:spPr>
          <a:xfrm>
            <a:off x="6543675" y="5488914"/>
            <a:ext cx="1114425" cy="24262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ボックス 19">
            <a:extLst>
              <a:ext uri="{FF2B5EF4-FFF2-40B4-BE49-F238E27FC236}">
                <a16:creationId xmlns:a16="http://schemas.microsoft.com/office/drawing/2014/main" xmlns="" id="{4588D88C-0F6C-4A95-9191-7AC444B35B14}"/>
              </a:ext>
            </a:extLst>
          </p:cNvPr>
          <p:cNvSpPr txBox="1"/>
          <p:nvPr/>
        </p:nvSpPr>
        <p:spPr>
          <a:xfrm>
            <a:off x="225631" y="5679811"/>
            <a:ext cx="11815948" cy="1077218"/>
          </a:xfrm>
          <a:prstGeom prst="rect">
            <a:avLst/>
          </a:prstGeom>
          <a:noFill/>
          <a:ln w="38100">
            <a:solidFill>
              <a:srgbClr val="92D050"/>
            </a:solidFill>
          </a:ln>
        </p:spPr>
        <p:txBody>
          <a:bodyPr wrap="square" rtlCol="0">
            <a:spAutoFit/>
          </a:bodyPr>
          <a:lstStyle/>
          <a:p>
            <a:r>
              <a:rPr kumimoji="1" lang="ja-JP" altLang="en-US" sz="1600" dirty="0">
                <a:latin typeface="チェックポイント．（ピリオド）" panose="02000600000000000000" pitchFamily="50" charset="-128"/>
                <a:ea typeface="チェックポイント．（ピリオド）" panose="02000600000000000000" pitchFamily="50" charset="-128"/>
              </a:rPr>
              <a:t>緑枠で囲っているのがスペシャル技を選択する場所です。</a:t>
            </a:r>
            <a:endParaRPr kumimoji="1" lang="en-US" altLang="ja-JP" sz="1600" dirty="0">
              <a:latin typeface="チェックポイント．（ピリオド）" panose="02000600000000000000" pitchFamily="50" charset="-128"/>
              <a:ea typeface="チェックポイント．（ピリオド）" panose="02000600000000000000" pitchFamily="50" charset="-128"/>
            </a:endParaRPr>
          </a:p>
          <a:p>
            <a:r>
              <a:rPr lang="ja-JP" altLang="en-US" sz="1600" dirty="0">
                <a:solidFill>
                  <a:srgbClr val="FF0000"/>
                </a:solidFill>
                <a:latin typeface="チェックポイント．（ピリオド）" panose="02000600000000000000" pitchFamily="50" charset="-128"/>
                <a:ea typeface="チェックポイント．（ピリオド）" panose="02000600000000000000" pitchFamily="50" charset="-128"/>
              </a:rPr>
              <a:t>今所持していないスペシャル技は、黒く塗りつぶされます</a:t>
            </a:r>
            <a:r>
              <a:rPr lang="ja-JP" altLang="en-US" sz="1600" dirty="0">
                <a:latin typeface="チェックポイント．（ピリオド）" panose="02000600000000000000" pitchFamily="50" charset="-128"/>
                <a:ea typeface="チェックポイント．（ピリオド）" panose="02000600000000000000" pitchFamily="50" charset="-128"/>
              </a:rPr>
              <a:t>。</a:t>
            </a:r>
            <a:endParaRPr lang="en-US" altLang="ja-JP" sz="1600" dirty="0">
              <a:latin typeface="チェックポイント．（ピリオド）" panose="02000600000000000000" pitchFamily="50" charset="-128"/>
              <a:ea typeface="チェックポイント．（ピリオド）" panose="02000600000000000000" pitchFamily="50" charset="-128"/>
            </a:endParaRPr>
          </a:p>
          <a:p>
            <a:r>
              <a:rPr kumimoji="1" lang="ja-JP" altLang="en-US" sz="1600" dirty="0">
                <a:latin typeface="チェックポイント．（ピリオド）" panose="02000600000000000000" pitchFamily="50" charset="-128"/>
                <a:ea typeface="チェックポイント．（ピリオド）" panose="02000600000000000000" pitchFamily="50" charset="-128"/>
              </a:rPr>
              <a:t>スペシャル技を装備したい場合は</a:t>
            </a:r>
            <a:r>
              <a:rPr kumimoji="1" lang="ja-JP" altLang="en-US" sz="1600" dirty="0">
                <a:solidFill>
                  <a:srgbClr val="FF0000"/>
                </a:solidFill>
                <a:latin typeface="チェックポイント．（ピリオド）" panose="02000600000000000000" pitchFamily="50" charset="-128"/>
                <a:ea typeface="チェックポイント．（ピリオド）" panose="02000600000000000000" pitchFamily="50" charset="-128"/>
              </a:rPr>
              <a:t>装備したい技のアイコンをクリック</a:t>
            </a:r>
            <a:r>
              <a:rPr kumimoji="1" lang="ja-JP" altLang="en-US" sz="1600" dirty="0">
                <a:latin typeface="チェックポイント．（ピリオド）" panose="02000600000000000000" pitchFamily="50" charset="-128"/>
                <a:ea typeface="チェックポイント．（ピリオド）" panose="02000600000000000000" pitchFamily="50" charset="-128"/>
              </a:rPr>
              <a:t>してください。</a:t>
            </a:r>
            <a:endParaRPr kumimoji="1" lang="en-US" altLang="ja-JP" sz="1600" dirty="0">
              <a:latin typeface="チェックポイント．（ピリオド）" panose="02000600000000000000" pitchFamily="50" charset="-128"/>
              <a:ea typeface="チェックポイント．（ピリオド）" panose="02000600000000000000" pitchFamily="50" charset="-128"/>
            </a:endParaRPr>
          </a:p>
          <a:p>
            <a:r>
              <a:rPr lang="ja-JP" altLang="en-US" sz="1600" dirty="0">
                <a:latin typeface="チェックポイント．（ピリオド）" panose="02000600000000000000" pitchFamily="50" charset="-128"/>
                <a:ea typeface="チェックポイント．（ピリオド）" panose="02000600000000000000" pitchFamily="50" charset="-128"/>
              </a:rPr>
              <a:t>装備を解除したい場合はほかのスペシャル技アイコンをクリックするか装備しているスペシャル技をクリックしてください。</a:t>
            </a:r>
            <a:endParaRPr kumimoji="1" lang="en-US" altLang="ja-JP" sz="1600" dirty="0">
              <a:latin typeface="チェックポイント．（ピリオド）" panose="02000600000000000000" pitchFamily="50" charset="-128"/>
              <a:ea typeface="チェックポイント．（ピリオド）" panose="02000600000000000000" pitchFamily="50" charset="-128"/>
            </a:endParaRPr>
          </a:p>
        </p:txBody>
      </p:sp>
    </p:spTree>
    <p:extLst>
      <p:ext uri="{BB962C8B-B14F-4D97-AF65-F5344CB8AC3E}">
        <p14:creationId xmlns:p14="http://schemas.microsoft.com/office/powerpoint/2010/main" val="47207518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xmlns="" id="{7FF69D48-0150-4CC7-838D-4781E53348B1}"/>
              </a:ext>
            </a:extLst>
          </p:cNvPr>
          <p:cNvPicPr>
            <a:picLocks noChangeAspect="1"/>
          </p:cNvPicPr>
          <p:nvPr/>
        </p:nvPicPr>
        <p:blipFill rotWithShape="1">
          <a:blip r:embed="rId2"/>
          <a:srcRect l="1709" t="6939" r="1763" b="2313"/>
          <a:stretch/>
        </p:blipFill>
        <p:spPr>
          <a:xfrm>
            <a:off x="36360" y="1042988"/>
            <a:ext cx="7514722" cy="4029074"/>
          </a:xfrm>
          <a:prstGeom prst="rect">
            <a:avLst/>
          </a:prstGeom>
        </p:spPr>
      </p:pic>
      <p:sp>
        <p:nvSpPr>
          <p:cNvPr id="6" name="テキスト ボックス 5">
            <a:extLst>
              <a:ext uri="{FF2B5EF4-FFF2-40B4-BE49-F238E27FC236}">
                <a16:creationId xmlns:a16="http://schemas.microsoft.com/office/drawing/2014/main" xmlns="" id="{8305E55F-CE22-4A88-A8D4-3E4958510FE7}"/>
              </a:ext>
            </a:extLst>
          </p:cNvPr>
          <p:cNvSpPr txBox="1"/>
          <p:nvPr/>
        </p:nvSpPr>
        <p:spPr>
          <a:xfrm>
            <a:off x="2627332" y="58003"/>
            <a:ext cx="6937335" cy="830997"/>
          </a:xfrm>
          <a:prstGeom prst="rect">
            <a:avLst/>
          </a:prstGeom>
          <a:solidFill>
            <a:schemeClr val="accent4"/>
          </a:solidFill>
        </p:spPr>
        <p:txBody>
          <a:bodyPr wrap="square" rtlCol="0">
            <a:spAutoFit/>
          </a:bodyPr>
          <a:lstStyle/>
          <a:p>
            <a:pPr algn="ctr"/>
            <a:r>
              <a:rPr kumimoji="1" lang="ja-JP" altLang="en-US" sz="4800" dirty="0">
                <a:latin typeface="チェックポイント．（ピリオド）" panose="02000600000000000000" pitchFamily="50" charset="-128"/>
                <a:ea typeface="チェックポイント．（ピリオド）" panose="02000600000000000000" pitchFamily="50" charset="-128"/>
              </a:rPr>
              <a:t>ヘルプ：ミサイル画面</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sp>
        <p:nvSpPr>
          <p:cNvPr id="7" name="吹き出し: 四角形 6">
            <a:extLst>
              <a:ext uri="{FF2B5EF4-FFF2-40B4-BE49-F238E27FC236}">
                <a16:creationId xmlns:a16="http://schemas.microsoft.com/office/drawing/2014/main" xmlns="" id="{EC8402AE-3480-4CC7-905A-0776A28352DA}"/>
              </a:ext>
            </a:extLst>
          </p:cNvPr>
          <p:cNvSpPr/>
          <p:nvPr/>
        </p:nvSpPr>
        <p:spPr>
          <a:xfrm>
            <a:off x="7788888" y="1666875"/>
            <a:ext cx="4206569" cy="1143000"/>
          </a:xfrm>
          <a:prstGeom prst="wedgeRectCallout">
            <a:avLst>
              <a:gd name="adj1" fmla="val -63626"/>
              <a:gd name="adj2" fmla="val -38911"/>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ここは今配置されている</a:t>
            </a:r>
            <a:endParaRPr kumimoji="1"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研究員の人数が表示されています。</a:t>
            </a:r>
            <a:endPar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endParaRPr>
          </a:p>
        </p:txBody>
      </p:sp>
      <p:sp>
        <p:nvSpPr>
          <p:cNvPr id="8" name="吹き出し: 四角形 7">
            <a:extLst>
              <a:ext uri="{FF2B5EF4-FFF2-40B4-BE49-F238E27FC236}">
                <a16:creationId xmlns:a16="http://schemas.microsoft.com/office/drawing/2014/main" xmlns="" id="{12F0A826-4C99-48A7-B36D-03DBE2118E07}"/>
              </a:ext>
            </a:extLst>
          </p:cNvPr>
          <p:cNvSpPr/>
          <p:nvPr/>
        </p:nvSpPr>
        <p:spPr>
          <a:xfrm>
            <a:off x="7577598" y="3057525"/>
            <a:ext cx="4417859" cy="1143000"/>
          </a:xfrm>
          <a:prstGeom prst="wedgeRectCallout">
            <a:avLst>
              <a:gd name="adj1" fmla="val -58360"/>
              <a:gd name="adj2" fmla="val -50511"/>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ここは現在のミサイルの</a:t>
            </a:r>
            <a:endParaRPr kumimoji="1"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kumimoji="1"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リキャストタイム</a:t>
            </a: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が表示されています。</a:t>
            </a:r>
          </a:p>
        </p:txBody>
      </p:sp>
      <p:sp>
        <p:nvSpPr>
          <p:cNvPr id="9" name="吹き出し: 四角形 8">
            <a:extLst>
              <a:ext uri="{FF2B5EF4-FFF2-40B4-BE49-F238E27FC236}">
                <a16:creationId xmlns:a16="http://schemas.microsoft.com/office/drawing/2014/main" xmlns="" id="{B25F11CC-0810-44FB-85E5-6AFA2E713B6D}"/>
              </a:ext>
            </a:extLst>
          </p:cNvPr>
          <p:cNvSpPr/>
          <p:nvPr/>
        </p:nvSpPr>
        <p:spPr>
          <a:xfrm>
            <a:off x="1805447" y="5319712"/>
            <a:ext cx="5772151" cy="1143000"/>
          </a:xfrm>
          <a:prstGeom prst="wedgeRectCallout">
            <a:avLst>
              <a:gd name="adj1" fmla="val -13130"/>
              <a:gd name="adj2" fmla="val -8886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ここは次のレベルアップ条件と</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レベルアップした際の</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リキャストタイム</a:t>
            </a: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が表示されています。</a:t>
            </a:r>
            <a:endPar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endParaRPr>
          </a:p>
        </p:txBody>
      </p:sp>
      <p:sp>
        <p:nvSpPr>
          <p:cNvPr id="3" name="正方形/長方形 2">
            <a:extLst>
              <a:ext uri="{FF2B5EF4-FFF2-40B4-BE49-F238E27FC236}">
                <a16:creationId xmlns:a16="http://schemas.microsoft.com/office/drawing/2014/main" xmlns="" id="{A491271B-A222-4F11-B100-4D7A1B81E98A}"/>
              </a:ext>
            </a:extLst>
          </p:cNvPr>
          <p:cNvSpPr/>
          <p:nvPr/>
        </p:nvSpPr>
        <p:spPr>
          <a:xfrm>
            <a:off x="2453951" y="3645045"/>
            <a:ext cx="4814596" cy="115699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xmlns="" id="{016D0004-D188-4E81-A1DB-65759A9B7E86}"/>
              </a:ext>
            </a:extLst>
          </p:cNvPr>
          <p:cNvSpPr/>
          <p:nvPr/>
        </p:nvSpPr>
        <p:spPr>
          <a:xfrm>
            <a:off x="2453951" y="2525858"/>
            <a:ext cx="4814596" cy="115699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xmlns="" id="{CCF67B37-F0BC-41F6-A1E9-02DA2EAC5911}"/>
              </a:ext>
            </a:extLst>
          </p:cNvPr>
          <p:cNvSpPr/>
          <p:nvPr/>
        </p:nvSpPr>
        <p:spPr>
          <a:xfrm>
            <a:off x="2453951" y="1387767"/>
            <a:ext cx="4814596" cy="115699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7664397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xmlns="" id="{D5807289-5F94-4ABF-BB19-A244DE39AAB7}"/>
              </a:ext>
            </a:extLst>
          </p:cNvPr>
          <p:cNvSpPr txBox="1"/>
          <p:nvPr/>
        </p:nvSpPr>
        <p:spPr>
          <a:xfrm>
            <a:off x="2627332" y="58003"/>
            <a:ext cx="6937335" cy="830997"/>
          </a:xfrm>
          <a:prstGeom prst="rect">
            <a:avLst/>
          </a:prstGeom>
          <a:solidFill>
            <a:schemeClr val="accent4"/>
          </a:solidFill>
        </p:spPr>
        <p:txBody>
          <a:bodyPr wrap="square" rtlCol="0">
            <a:spAutoFit/>
          </a:bodyPr>
          <a:lstStyle/>
          <a:p>
            <a:pPr algn="ctr"/>
            <a:r>
              <a:rPr kumimoji="1" lang="ja-JP" altLang="en-US" sz="4800" dirty="0">
                <a:latin typeface="チェックポイント．（ピリオド）" panose="02000600000000000000" pitchFamily="50" charset="-128"/>
                <a:ea typeface="チェックポイント．（ピリオド）" panose="02000600000000000000" pitchFamily="50" charset="-128"/>
              </a:rPr>
              <a:t>ヘルプ：</a:t>
            </a:r>
            <a:r>
              <a:rPr lang="ja-JP" altLang="en-US" sz="4800" dirty="0">
                <a:latin typeface="チェックポイント．（ピリオド）" panose="02000600000000000000" pitchFamily="50" charset="-128"/>
                <a:ea typeface="チェックポイント．（ピリオド）" panose="02000600000000000000" pitchFamily="50" charset="-128"/>
              </a:rPr>
              <a:t>三竦み</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sp>
        <p:nvSpPr>
          <p:cNvPr id="7" name="テキスト ボックス 6"/>
          <p:cNvSpPr txBox="1"/>
          <p:nvPr/>
        </p:nvSpPr>
        <p:spPr>
          <a:xfrm>
            <a:off x="961901" y="1446204"/>
            <a:ext cx="2321861" cy="461665"/>
          </a:xfrm>
          <a:prstGeom prst="rect">
            <a:avLst/>
          </a:prstGeom>
          <a:noFill/>
        </p:spPr>
        <p:txBody>
          <a:bodyPr wrap="square" rtlCol="0">
            <a:spAutoFit/>
          </a:bodyPr>
          <a:lstStyle/>
          <a:p>
            <a:r>
              <a:rPr kumimoji="1" lang="ja-JP" altLang="en-US" sz="2400" dirty="0">
                <a:latin typeface="チェックポイント．（ピリオド）" panose="02000600000000000000" pitchFamily="50" charset="-128"/>
                <a:ea typeface="チェックポイント．（ピリオド）" panose="02000600000000000000" pitchFamily="50" charset="-128"/>
              </a:rPr>
              <a:t>三竦みについて</a:t>
            </a:r>
          </a:p>
        </p:txBody>
      </p:sp>
      <p:sp>
        <p:nvSpPr>
          <p:cNvPr id="8" name="テキスト ボックス 7"/>
          <p:cNvSpPr txBox="1"/>
          <p:nvPr/>
        </p:nvSpPr>
        <p:spPr>
          <a:xfrm>
            <a:off x="961901" y="2384531"/>
            <a:ext cx="8095124" cy="4247317"/>
          </a:xfrm>
          <a:prstGeom prst="rect">
            <a:avLst/>
          </a:prstGeom>
          <a:noFill/>
        </p:spPr>
        <p:txBody>
          <a:bodyPr wrap="square" rtlCol="0">
            <a:spAutoFit/>
          </a:bodyPr>
          <a:lstStyle/>
          <a:p>
            <a:r>
              <a:rPr kumimoji="1" lang="ja-JP" altLang="en-US" dirty="0">
                <a:latin typeface="チェックポイント．（ピリオド）" panose="02000600000000000000" pitchFamily="50" charset="-128"/>
                <a:ea typeface="チェックポイント．（ピリオド）" panose="02000600000000000000" pitchFamily="50" charset="-128"/>
              </a:rPr>
              <a:t>ポッドやミサイルには属性があり</a:t>
            </a:r>
            <a:endParaRPr kumimoji="1" lang="en-US" altLang="ja-JP" dirty="0">
              <a:latin typeface="チェックポイント．（ピリオド）" panose="02000600000000000000" pitchFamily="50" charset="-128"/>
              <a:ea typeface="チェックポイント．（ピリオド）" panose="02000600000000000000" pitchFamily="50" charset="-128"/>
            </a:endParaRPr>
          </a:p>
          <a:p>
            <a:r>
              <a:rPr kumimoji="1" lang="ja-JP" altLang="en-US" dirty="0">
                <a:latin typeface="チェックポイント．（ピリオド）" panose="02000600000000000000" pitchFamily="50" charset="-128"/>
                <a:ea typeface="チェックポイント．（ピリオド）" panose="02000600000000000000" pitchFamily="50" charset="-128"/>
              </a:rPr>
              <a:t>属性によって有利不利があります。</a:t>
            </a:r>
            <a:endParaRPr kumimoji="1" lang="en-US" altLang="ja-JP" dirty="0">
              <a:latin typeface="チェックポイント．（ピリオド）" panose="02000600000000000000" pitchFamily="50" charset="-128"/>
              <a:ea typeface="チェックポイント．（ピリオド）" panose="02000600000000000000" pitchFamily="50" charset="-128"/>
            </a:endParaRPr>
          </a:p>
          <a:p>
            <a:endParaRPr lang="en-US" altLang="ja-JP" dirty="0">
              <a:latin typeface="チェックポイント．（ピリオド）" panose="02000600000000000000" pitchFamily="50" charset="-128"/>
              <a:ea typeface="チェックポイント．（ピリオド）" panose="02000600000000000000" pitchFamily="50" charset="-128"/>
            </a:endParaRPr>
          </a:p>
          <a:p>
            <a:r>
              <a:rPr kumimoji="1" lang="ja-JP" altLang="en-US" dirty="0">
                <a:solidFill>
                  <a:srgbClr val="0070C0"/>
                </a:solidFill>
                <a:latin typeface="チェックポイント．（ピリオド）" panose="02000600000000000000" pitchFamily="50" charset="-128"/>
                <a:ea typeface="チェックポイント．（ピリオド）" panose="02000600000000000000" pitchFamily="50" charset="-128"/>
              </a:rPr>
              <a:t>青</a:t>
            </a:r>
            <a:r>
              <a:rPr kumimoji="1" lang="ja-JP" altLang="en-US" dirty="0">
                <a:latin typeface="チェックポイント．（ピリオド）" panose="02000600000000000000" pitchFamily="50" charset="-128"/>
                <a:ea typeface="チェックポイント．（ピリオド）" panose="02000600000000000000" pitchFamily="50" charset="-128"/>
              </a:rPr>
              <a:t>は</a:t>
            </a:r>
            <a:r>
              <a:rPr kumimoji="1"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赤</a:t>
            </a:r>
            <a:r>
              <a:rPr kumimoji="1" lang="ja-JP" altLang="en-US" dirty="0">
                <a:latin typeface="チェックポイント．（ピリオド）" panose="02000600000000000000" pitchFamily="50" charset="-128"/>
                <a:ea typeface="チェックポイント．（ピリオド）" panose="02000600000000000000" pitchFamily="50" charset="-128"/>
              </a:rPr>
              <a:t>に強く</a:t>
            </a:r>
            <a:r>
              <a:rPr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赤</a:t>
            </a:r>
            <a:r>
              <a:rPr kumimoji="1" lang="ja-JP" altLang="en-US" dirty="0">
                <a:latin typeface="チェックポイント．（ピリオド）" panose="02000600000000000000" pitchFamily="50" charset="-128"/>
                <a:ea typeface="チェックポイント．（ピリオド）" panose="02000600000000000000" pitchFamily="50" charset="-128"/>
              </a:rPr>
              <a:t>は</a:t>
            </a:r>
            <a:r>
              <a:rPr kumimoji="1" lang="ja-JP" altLang="en-US" dirty="0">
                <a:solidFill>
                  <a:srgbClr val="00B050"/>
                </a:solidFill>
                <a:latin typeface="チェックポイント．（ピリオド）" panose="02000600000000000000" pitchFamily="50" charset="-128"/>
                <a:ea typeface="チェックポイント．（ピリオド）" panose="02000600000000000000" pitchFamily="50" charset="-128"/>
              </a:rPr>
              <a:t>緑</a:t>
            </a:r>
            <a:r>
              <a:rPr kumimoji="1" lang="ja-JP" altLang="en-US" dirty="0">
                <a:latin typeface="チェックポイント．（ピリオド）" panose="02000600000000000000" pitchFamily="50" charset="-128"/>
                <a:ea typeface="チェックポイント．（ピリオド）" panose="02000600000000000000" pitchFamily="50" charset="-128"/>
              </a:rPr>
              <a:t>に強い、</a:t>
            </a:r>
            <a:endParaRPr kumimoji="1" lang="en-US" altLang="ja-JP" dirty="0">
              <a:latin typeface="チェックポイント．（ピリオド）" panose="02000600000000000000" pitchFamily="50" charset="-128"/>
              <a:ea typeface="チェックポイント．（ピリオド）" panose="02000600000000000000" pitchFamily="50" charset="-128"/>
            </a:endParaRPr>
          </a:p>
          <a:p>
            <a:r>
              <a:rPr lang="ja-JP" altLang="en-US" dirty="0">
                <a:latin typeface="チェックポイント．（ピリオド）" panose="02000600000000000000" pitchFamily="50" charset="-128"/>
                <a:ea typeface="チェックポイント．（ピリオド）" panose="02000600000000000000" pitchFamily="50" charset="-128"/>
              </a:rPr>
              <a:t>そして</a:t>
            </a:r>
            <a:r>
              <a:rPr lang="ja-JP" altLang="en-US" dirty="0">
                <a:solidFill>
                  <a:srgbClr val="00B050"/>
                </a:solidFill>
                <a:latin typeface="チェックポイント．（ピリオド）" panose="02000600000000000000" pitchFamily="50" charset="-128"/>
                <a:ea typeface="チェックポイント．（ピリオド）" panose="02000600000000000000" pitchFamily="50" charset="-128"/>
              </a:rPr>
              <a:t>緑</a:t>
            </a:r>
            <a:r>
              <a:rPr lang="ja-JP" altLang="en-US" dirty="0">
                <a:latin typeface="チェックポイント．（ピリオド）" panose="02000600000000000000" pitchFamily="50" charset="-128"/>
                <a:ea typeface="チェックポイント．（ピリオド）" panose="02000600000000000000" pitchFamily="50" charset="-128"/>
              </a:rPr>
              <a:t>は</a:t>
            </a:r>
            <a:r>
              <a:rPr lang="ja-JP" altLang="en-US" dirty="0">
                <a:solidFill>
                  <a:srgbClr val="0070C0"/>
                </a:solidFill>
                <a:latin typeface="チェックポイント．（ピリオド）" panose="02000600000000000000" pitchFamily="50" charset="-128"/>
                <a:ea typeface="チェックポイント．（ピリオド）" panose="02000600000000000000" pitchFamily="50" charset="-128"/>
              </a:rPr>
              <a:t>青</a:t>
            </a:r>
            <a:r>
              <a:rPr lang="ja-JP" altLang="en-US" dirty="0">
                <a:latin typeface="チェックポイント．（ピリオド）" panose="02000600000000000000" pitchFamily="50" charset="-128"/>
                <a:ea typeface="チェックポイント．（ピリオド）" panose="02000600000000000000" pitchFamily="50" charset="-128"/>
              </a:rPr>
              <a:t>に強い関係になっています。</a:t>
            </a:r>
            <a:endParaRPr lang="en-US" altLang="ja-JP" dirty="0">
              <a:latin typeface="チェックポイント．（ピリオド）" panose="02000600000000000000" pitchFamily="50" charset="-128"/>
              <a:ea typeface="チェックポイント．（ピリオド）" panose="02000600000000000000" pitchFamily="50" charset="-128"/>
            </a:endParaRPr>
          </a:p>
          <a:p>
            <a:endParaRPr kumimoji="1" lang="en-US" altLang="ja-JP" dirty="0">
              <a:latin typeface="チェックポイント．（ピリオド）" panose="02000600000000000000" pitchFamily="50" charset="-128"/>
              <a:ea typeface="チェックポイント．（ピリオド）" panose="02000600000000000000" pitchFamily="50" charset="-128"/>
            </a:endParaRPr>
          </a:p>
          <a:p>
            <a:r>
              <a:rPr kumimoji="1" lang="ja-JP" altLang="en-US" dirty="0">
                <a:latin typeface="チェックポイント．（ピリオド）" panose="02000600000000000000" pitchFamily="50" charset="-128"/>
                <a:ea typeface="チェックポイント．（ピリオド）" panose="02000600000000000000" pitchFamily="50" charset="-128"/>
              </a:rPr>
              <a:t>白は属性を持つポッドに対して有利をとれますが</a:t>
            </a:r>
            <a:endParaRPr kumimoji="1" lang="en-US" altLang="ja-JP" dirty="0">
              <a:latin typeface="チェックポイント．（ピリオド）" panose="02000600000000000000" pitchFamily="50" charset="-128"/>
              <a:ea typeface="チェックポイント．（ピリオド）" panose="02000600000000000000" pitchFamily="50" charset="-128"/>
            </a:endParaRPr>
          </a:p>
          <a:p>
            <a:r>
              <a:rPr kumimoji="1" lang="ja-JP" altLang="en-US" dirty="0">
                <a:latin typeface="チェックポイント．（ピリオド）" panose="02000600000000000000" pitchFamily="50" charset="-128"/>
                <a:ea typeface="チェックポイント．（ピリオド）" panose="02000600000000000000" pitchFamily="50" charset="-128"/>
              </a:rPr>
              <a:t>ミサイルに対して弱いです。</a:t>
            </a:r>
            <a:endParaRPr kumimoji="1" lang="en-US" altLang="ja-JP" dirty="0">
              <a:latin typeface="チェックポイント．（ピリオド）" panose="02000600000000000000" pitchFamily="50" charset="-128"/>
              <a:ea typeface="チェックポイント．（ピリオド）" panose="02000600000000000000" pitchFamily="50" charset="-128"/>
            </a:endParaRPr>
          </a:p>
          <a:p>
            <a:endParaRPr lang="en-US" altLang="ja-JP" dirty="0">
              <a:latin typeface="チェックポイント．（ピリオド）" panose="02000600000000000000" pitchFamily="50" charset="-128"/>
              <a:ea typeface="チェックポイント．（ピリオド）" panose="02000600000000000000" pitchFamily="50" charset="-128"/>
            </a:endParaRPr>
          </a:p>
          <a:p>
            <a:r>
              <a:rPr kumimoji="1" lang="ja-JP" altLang="en-US" dirty="0">
                <a:latin typeface="チェックポイント．（ピリオド）" panose="02000600000000000000" pitchFamily="50" charset="-128"/>
                <a:ea typeface="チェックポイント．（ピリオド）" panose="02000600000000000000" pitchFamily="50" charset="-128"/>
              </a:rPr>
              <a:t>ミサイルは</a:t>
            </a:r>
            <a:r>
              <a:rPr kumimoji="1"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赤</a:t>
            </a:r>
            <a:r>
              <a:rPr kumimoji="1" lang="ja-JP" altLang="en-US" dirty="0">
                <a:solidFill>
                  <a:srgbClr val="0070C0"/>
                </a:solidFill>
                <a:latin typeface="チェックポイント．（ピリオド）" panose="02000600000000000000" pitchFamily="50" charset="-128"/>
                <a:ea typeface="チェックポイント．（ピリオド）" panose="02000600000000000000" pitchFamily="50" charset="-128"/>
              </a:rPr>
              <a:t>青</a:t>
            </a:r>
            <a:r>
              <a:rPr kumimoji="1" lang="ja-JP" altLang="en-US" dirty="0">
                <a:solidFill>
                  <a:srgbClr val="00B050"/>
                </a:solidFill>
                <a:latin typeface="チェックポイント．（ピリオド）" panose="02000600000000000000" pitchFamily="50" charset="-128"/>
                <a:ea typeface="チェックポイント．（ピリオド）" panose="02000600000000000000" pitchFamily="50" charset="-128"/>
              </a:rPr>
              <a:t>緑</a:t>
            </a:r>
            <a:r>
              <a:rPr kumimoji="1" lang="ja-JP" altLang="en-US" dirty="0">
                <a:latin typeface="チェックポイント．（ピリオド）" panose="02000600000000000000" pitchFamily="50" charset="-128"/>
                <a:ea typeface="チェックポイント．（ピリオド）" panose="02000600000000000000" pitchFamily="50" charset="-128"/>
              </a:rPr>
              <a:t>のポッドに対して少ししか</a:t>
            </a:r>
            <a:endParaRPr kumimoji="1" lang="en-US" altLang="ja-JP" dirty="0">
              <a:latin typeface="チェックポイント．（ピリオド）" panose="02000600000000000000" pitchFamily="50" charset="-128"/>
              <a:ea typeface="チェックポイント．（ピリオド）" panose="02000600000000000000" pitchFamily="50" charset="-128"/>
            </a:endParaRPr>
          </a:p>
          <a:p>
            <a:r>
              <a:rPr kumimoji="1" lang="ja-JP" altLang="en-US" dirty="0">
                <a:latin typeface="チェックポイント．（ピリオド）" panose="02000600000000000000" pitchFamily="50" charset="-128"/>
                <a:ea typeface="チェックポイント．（ピリオド）" panose="02000600000000000000" pitchFamily="50" charset="-128"/>
              </a:rPr>
              <a:t>ダメージを与えることができませんが</a:t>
            </a:r>
            <a:endParaRPr kumimoji="1" lang="en-US" altLang="ja-JP" dirty="0">
              <a:latin typeface="チェックポイント．（ピリオド）" panose="02000600000000000000" pitchFamily="50" charset="-128"/>
              <a:ea typeface="チェックポイント．（ピリオド）" panose="02000600000000000000" pitchFamily="50" charset="-128"/>
            </a:endParaRPr>
          </a:p>
          <a:p>
            <a:r>
              <a:rPr kumimoji="1" lang="ja-JP" altLang="en-US" dirty="0">
                <a:latin typeface="チェックポイント．（ピリオド）" panose="02000600000000000000" pitchFamily="50" charset="-128"/>
                <a:ea typeface="チェックポイント．（ピリオド）" panose="02000600000000000000" pitchFamily="50" charset="-128"/>
              </a:rPr>
              <a:t>白ポッドに対して大ダメージを与えることができます。</a:t>
            </a:r>
            <a:endParaRPr kumimoji="1" lang="en-US" altLang="ja-JP" dirty="0">
              <a:latin typeface="チェックポイント．（ピリオド）" panose="02000600000000000000" pitchFamily="50" charset="-128"/>
              <a:ea typeface="チェックポイント．（ピリオド）" panose="02000600000000000000" pitchFamily="50" charset="-128"/>
            </a:endParaRPr>
          </a:p>
          <a:p>
            <a:endParaRPr kumimoji="1" lang="en-US" altLang="ja-JP" dirty="0">
              <a:latin typeface="チェックポイント．（ピリオド）" panose="02000600000000000000" pitchFamily="50" charset="-128"/>
              <a:ea typeface="チェックポイント．（ピリオド）" panose="02000600000000000000" pitchFamily="50" charset="-128"/>
            </a:endParaRPr>
          </a:p>
          <a:p>
            <a:endParaRPr lang="en-US" altLang="ja-JP" dirty="0">
              <a:latin typeface="チェックポイント．（ピリオド）" panose="02000600000000000000" pitchFamily="50" charset="-128"/>
              <a:ea typeface="チェックポイント．（ピリオド）" panose="02000600000000000000" pitchFamily="50" charset="-128"/>
            </a:endParaRPr>
          </a:p>
          <a:p>
            <a:endParaRPr kumimoji="1" lang="en-US" altLang="ja-JP" dirty="0">
              <a:latin typeface="チェックポイント．（ピリオド）" panose="02000600000000000000" pitchFamily="50" charset="-128"/>
              <a:ea typeface="チェックポイント．（ピリオド）" panose="02000600000000000000" pitchFamily="50" charset="-128"/>
            </a:endParaRPr>
          </a:p>
        </p:txBody>
      </p:sp>
      <p:pic>
        <p:nvPicPr>
          <p:cNvPr id="3" name="図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57848" y="1405933"/>
            <a:ext cx="6266214" cy="4862916"/>
          </a:xfrm>
          <a:prstGeom prst="rect">
            <a:avLst/>
          </a:prstGeom>
        </p:spPr>
      </p:pic>
    </p:spTree>
    <p:extLst>
      <p:ext uri="{BB962C8B-B14F-4D97-AF65-F5344CB8AC3E}">
        <p14:creationId xmlns:p14="http://schemas.microsoft.com/office/powerpoint/2010/main" val="143271590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1735</TotalTime>
  <Words>1401</Words>
  <Application>Microsoft Office PowerPoint</Application>
  <PresentationFormat>ワイド画面</PresentationFormat>
  <Paragraphs>184</Paragraphs>
  <Slides>17</Slides>
  <Notes>2</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17</vt:i4>
      </vt:variant>
    </vt:vector>
  </HeadingPairs>
  <TitlesOfParts>
    <vt:vector size="24" baseType="lpstr">
      <vt:lpstr>ＭＳ Ｐゴシック</vt:lpstr>
      <vt:lpstr>チェックポイント．（ピリオド）</vt:lpstr>
      <vt:lpstr>游ゴシック</vt:lpstr>
      <vt:lpstr>Arial</vt:lpstr>
      <vt:lpstr>Calibri</vt:lpstr>
      <vt:lpstr>Calibri Light</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GA2B</dc:creator>
  <cp:lastModifiedBy>GA2B</cp:lastModifiedBy>
  <cp:revision>108</cp:revision>
  <dcterms:created xsi:type="dcterms:W3CDTF">2019-05-24T01:32:43Z</dcterms:created>
  <dcterms:modified xsi:type="dcterms:W3CDTF">2019-09-06T06:34:34Z</dcterms:modified>
</cp:coreProperties>
</file>