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17757-E664-4BB3-B78C-0CBDD076F206}" type="datetimeFigureOut">
              <a:rPr kumimoji="1" lang="ja-JP" altLang="en-US" smtClean="0"/>
              <a:t>2019/9/5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25F18-E9C8-4CF5-AEFE-8868BD40D51E}" type="slidenum">
              <a:rPr kumimoji="1" lang="ja-JP" altLang="en-US" smtClean="0"/>
              <a:t>‹#›</a:t>
            </a:fld>
            <a:endParaRPr kumimoji="1" lang="ja-JP" altLang="en-US"/>
          </a:p>
        </p:txBody>
      </p:sp>
    </p:spTree>
    <p:extLst>
      <p:ext uri="{BB962C8B-B14F-4D97-AF65-F5344CB8AC3E}">
        <p14:creationId xmlns:p14="http://schemas.microsoft.com/office/powerpoint/2010/main" val="27697626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2725F18-E9C8-4CF5-AEFE-8868BD40D51E}" type="slidenum">
              <a:rPr kumimoji="1" lang="ja-JP" altLang="en-US" smtClean="0"/>
              <a:t>9</a:t>
            </a:fld>
            <a:endParaRPr kumimoji="1" lang="ja-JP" altLang="en-US"/>
          </a:p>
        </p:txBody>
      </p:sp>
    </p:spTree>
    <p:extLst>
      <p:ext uri="{BB962C8B-B14F-4D97-AF65-F5344CB8AC3E}">
        <p14:creationId xmlns:p14="http://schemas.microsoft.com/office/powerpoint/2010/main" val="3542889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81660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37681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92757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42240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91255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2019/9/5</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22372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F2BA968-46FA-4915-82D5-53748CAAB103}" type="datetimeFigureOut">
              <a:rPr kumimoji="1" lang="ja-JP" altLang="en-US" smtClean="0"/>
              <a:t>2019/9/5</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362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F2BA968-46FA-4915-82D5-53748CAAB103}" type="datetimeFigureOut">
              <a:rPr kumimoji="1" lang="ja-JP" altLang="en-US" smtClean="0"/>
              <a:t>2019/9/5</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10938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F2BA968-46FA-4915-82D5-53748CAAB103}" type="datetimeFigureOut">
              <a:rPr kumimoji="1" lang="ja-JP" altLang="en-US" smtClean="0"/>
              <a:t>2019/9/5</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67384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2019/9/5</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43091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2019/9/5</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40949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BA968-46FA-4915-82D5-53748CAAB103}" type="datetimeFigureOut">
              <a:rPr kumimoji="1" lang="ja-JP" altLang="en-US" smtClean="0"/>
              <a:t>2019/9/5</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89919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9.png"/><Relationship Id="rId10" Type="http://schemas.openxmlformats.org/officeDocument/2006/relationships/image" Target="../media/image17.png"/><Relationship Id="rId4" Type="http://schemas.openxmlformats.org/officeDocument/2006/relationships/image" Target="../media/image8.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スクリーンショット が含まれている画像&#10;&#10;自動的に生成された説明">
            <a:extLst>
              <a:ext uri="{FF2B5EF4-FFF2-40B4-BE49-F238E27FC236}">
                <a16:creationId xmlns="" xmlns:a16="http://schemas.microsoft.com/office/drawing/2014/main" id="{48282D74-7C89-4D68-8F6E-D62AC9485402}"/>
              </a:ext>
            </a:extLst>
          </p:cNvPr>
          <p:cNvPicPr>
            <a:picLocks noChangeAspect="1"/>
          </p:cNvPicPr>
          <p:nvPr/>
        </p:nvPicPr>
        <p:blipFill rotWithShape="1">
          <a:blip r:embed="rId2">
            <a:extLst>
              <a:ext uri="{28A0092B-C50C-407E-A947-70E740481C1C}">
                <a14:useLocalDpi xmlns:a14="http://schemas.microsoft.com/office/drawing/2010/main" val="0"/>
              </a:ext>
            </a:extLst>
          </a:blip>
          <a:srcRect l="8124" t="49475" b="5421"/>
          <a:stretch/>
        </p:blipFill>
        <p:spPr>
          <a:xfrm>
            <a:off x="1145218" y="1811046"/>
            <a:ext cx="10413969" cy="3560212"/>
          </a:xfrm>
          <a:prstGeom prst="rect">
            <a:avLst/>
          </a:prstGeom>
        </p:spPr>
      </p:pic>
      <p:sp>
        <p:nvSpPr>
          <p:cNvPr id="22" name="四角形吹き出し 21"/>
          <p:cNvSpPr/>
          <p:nvPr/>
        </p:nvSpPr>
        <p:spPr>
          <a:xfrm>
            <a:off x="8143899" y="5595807"/>
            <a:ext cx="3938610" cy="1182293"/>
          </a:xfrm>
          <a:prstGeom prst="wedgeRectCallout">
            <a:avLst>
              <a:gd name="adj1" fmla="val 21325"/>
              <a:gd name="adj2" fmla="val -1270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倉庫</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クリックすると倉庫が開けます。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3" name="四角形吹き出し 22"/>
          <p:cNvSpPr/>
          <p:nvPr/>
        </p:nvSpPr>
        <p:spPr>
          <a:xfrm>
            <a:off x="147555" y="5595806"/>
            <a:ext cx="4181384" cy="1182293"/>
          </a:xfrm>
          <a:prstGeom prst="wedgeRectCallout">
            <a:avLst>
              <a:gd name="adj1" fmla="val -19425"/>
              <a:gd name="adj2" fmla="val -11309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研究所</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クリックすると研究所が開けます。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4" name="四角形吹き出し 23"/>
          <p:cNvSpPr/>
          <p:nvPr/>
        </p:nvSpPr>
        <p:spPr>
          <a:xfrm>
            <a:off x="4285013" y="5595808"/>
            <a:ext cx="3858886" cy="1182293"/>
          </a:xfrm>
          <a:prstGeom prst="wedgeRectCallout">
            <a:avLst>
              <a:gd name="adj1" fmla="val -21239"/>
              <a:gd name="adj2" fmla="val -15942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兵舎</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クリックすると兵舎が開けます。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5" name="テキスト ボックス 24"/>
          <p:cNvSpPr txBox="1"/>
          <p:nvPr/>
        </p:nvSpPr>
        <p:spPr>
          <a:xfrm>
            <a:off x="3232317" y="262169"/>
            <a:ext cx="5371106"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ヘルプ：育成画面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正方形/長方形 5">
            <a:extLst>
              <a:ext uri="{FF2B5EF4-FFF2-40B4-BE49-F238E27FC236}">
                <a16:creationId xmlns="" xmlns:a16="http://schemas.microsoft.com/office/drawing/2014/main" id="{E239D52D-8A0E-45C2-9D76-49681F4F3023}"/>
              </a:ext>
            </a:extLst>
          </p:cNvPr>
          <p:cNvSpPr/>
          <p:nvPr/>
        </p:nvSpPr>
        <p:spPr>
          <a:xfrm>
            <a:off x="1145218" y="2068497"/>
            <a:ext cx="1500328" cy="27254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 xmlns:a16="http://schemas.microsoft.com/office/drawing/2014/main" id="{44B16076-58F3-411C-BA21-CC2F6BFDF2CA}"/>
              </a:ext>
            </a:extLst>
          </p:cNvPr>
          <p:cNvSpPr/>
          <p:nvPr/>
        </p:nvSpPr>
        <p:spPr>
          <a:xfrm>
            <a:off x="4386855" y="2602467"/>
            <a:ext cx="2173742" cy="1667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 xmlns:a16="http://schemas.microsoft.com/office/drawing/2014/main" id="{48971A5D-F76B-4813-83D2-2D825B6A3202}"/>
              </a:ext>
            </a:extLst>
          </p:cNvPr>
          <p:cNvSpPr/>
          <p:nvPr/>
        </p:nvSpPr>
        <p:spPr>
          <a:xfrm>
            <a:off x="8309727" y="3089429"/>
            <a:ext cx="3249459" cy="15639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55460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 xmlns:a16="http://schemas.microsoft.com/office/drawing/2014/main" id="{C41C563A-40AB-403A-8661-FE9944DE17B5}"/>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5" name="テキスト ボックス 4">
            <a:extLst>
              <a:ext uri="{FF2B5EF4-FFF2-40B4-BE49-F238E27FC236}">
                <a16:creationId xmlns="" xmlns:a16="http://schemas.microsoft.com/office/drawing/2014/main" id="{4942987D-E9F9-4BC9-8090-7DA7D48916EF}"/>
              </a:ext>
            </a:extLst>
          </p:cNvPr>
          <p:cNvSpPr txBox="1"/>
          <p:nvPr/>
        </p:nvSpPr>
        <p:spPr>
          <a:xfrm>
            <a:off x="1519780" y="1128434"/>
            <a:ext cx="9350648" cy="523220"/>
          </a:xfrm>
          <a:prstGeom prst="rect">
            <a:avLst/>
          </a:prstGeom>
          <a:noFill/>
        </p:spPr>
        <p:txBody>
          <a:bodyPr wrap="square" rtlCol="0">
            <a:spAutoFit/>
          </a:bodyPr>
          <a:lstStyle/>
          <a:p>
            <a:r>
              <a:rPr kumimoji="1" lang="ja-JP" altLang="en-US" sz="2800" dirty="0">
                <a:latin typeface="チェックポイント．（ピリオド）" panose="02000600000000000000" pitchFamily="50" charset="-128"/>
                <a:ea typeface="チェックポイント．（ピリオド）" panose="02000600000000000000" pitchFamily="50" charset="-128"/>
              </a:rPr>
              <a:t>戦闘は基本的にマウスもしくは、キーボードで</a:t>
            </a:r>
            <a:r>
              <a:rPr lang="ja-JP" altLang="en-US" sz="2800" dirty="0">
                <a:latin typeface="チェックポイント．（ピリオド）" panose="02000600000000000000" pitchFamily="50" charset="-128"/>
                <a:ea typeface="チェックポイント．（ピリオド）" panose="02000600000000000000" pitchFamily="50" charset="-128"/>
              </a:rPr>
              <a:t>行います</a:t>
            </a:r>
            <a:r>
              <a:rPr kumimoji="1" lang="ja-JP" altLang="en-US" sz="2800" dirty="0">
                <a:latin typeface="チェックポイント．（ピリオド）" panose="02000600000000000000" pitchFamily="50" charset="-128"/>
                <a:ea typeface="チェックポイント．（ピリオド）" panose="02000600000000000000" pitchFamily="50" charset="-128"/>
              </a:rPr>
              <a:t>。</a:t>
            </a:r>
          </a:p>
        </p:txBody>
      </p:sp>
      <p:sp>
        <p:nvSpPr>
          <p:cNvPr id="40" name="テキスト ボックス 39">
            <a:extLst>
              <a:ext uri="{FF2B5EF4-FFF2-40B4-BE49-F238E27FC236}">
                <a16:creationId xmlns="" xmlns:a16="http://schemas.microsoft.com/office/drawing/2014/main" id="{F1EA6A6B-D4D0-463A-A599-CE219946A74B}"/>
              </a:ext>
            </a:extLst>
          </p:cNvPr>
          <p:cNvSpPr txBox="1"/>
          <p:nvPr/>
        </p:nvSpPr>
        <p:spPr>
          <a:xfrm>
            <a:off x="2182579" y="4006218"/>
            <a:ext cx="7826839" cy="2585323"/>
          </a:xfrm>
          <a:prstGeom prst="rect">
            <a:avLst/>
          </a:prstGeom>
          <a:noFill/>
        </p:spPr>
        <p:txBody>
          <a:bodyPr wrap="square" rtlCol="0">
            <a:spAutoFit/>
          </a:bodyPr>
          <a:lstStyle/>
          <a:p>
            <a:r>
              <a:rPr lang="en-US" altLang="ja-JP" dirty="0">
                <a:solidFill>
                  <a:srgbClr val="002060"/>
                </a:solidFill>
                <a:latin typeface="チェックポイント．（ピリオド）" panose="02000600000000000000" pitchFamily="50" charset="-128"/>
                <a:ea typeface="チェックポイント．（ピリオド）" panose="02000600000000000000" pitchFamily="50" charset="-128"/>
              </a:rPr>
              <a:t>Z</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002060"/>
                </a:solidFill>
                <a:latin typeface="チェックポイント．（ピリオド）" panose="02000600000000000000" pitchFamily="50" charset="-128"/>
                <a:ea typeface="チェックポイント．（ピリオド）" panose="02000600000000000000" pitchFamily="50" charset="-128"/>
              </a:rPr>
              <a:t>ミサイルボタン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002060"/>
                </a:solidFill>
                <a:latin typeface="チェックポイント．（ピリオド）" panose="02000600000000000000" pitchFamily="50" charset="-128"/>
                <a:ea typeface="チェックポイント．（ピリオド）" panose="02000600000000000000" pitchFamily="50" charset="-128"/>
              </a:rPr>
              <a:t>ミサイル</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X</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00B0F0"/>
                </a:solidFill>
                <a:latin typeface="チェックポイント．（ピリオド）" panose="02000600000000000000" pitchFamily="50" charset="-128"/>
                <a:ea typeface="チェックポイント．（ピリオド）" panose="02000600000000000000" pitchFamily="50" charset="-128"/>
              </a:rPr>
              <a:t>C</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00B050"/>
                </a:solidFill>
                <a:latin typeface="チェックポイント．（ピリオド）" panose="02000600000000000000" pitchFamily="50" charset="-128"/>
                <a:ea typeface="チェックポイント．（ピリオド）" panose="02000600000000000000" pitchFamily="50" charset="-128"/>
              </a:rPr>
              <a:t>V</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B</a:t>
            </a:r>
            <a:r>
              <a:rPr kumimoji="1" lang="ja-JP" altLang="en-US" dirty="0">
                <a:latin typeface="チェックポイント．（ピリオド）" panose="02000600000000000000" pitchFamily="50" charset="-128"/>
                <a:ea typeface="チェックポイント．（ピリオド）" panose="02000600000000000000" pitchFamily="50" charset="-128"/>
              </a:rPr>
              <a:t>を押すまたは、</a:t>
            </a:r>
            <a:r>
              <a:rPr kumimoji="1"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白</a:t>
            </a:r>
            <a:r>
              <a:rPr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白ポッド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p>
        </p:txBody>
      </p:sp>
      <p:grpSp>
        <p:nvGrpSpPr>
          <p:cNvPr id="12" name="グループ化 11"/>
          <p:cNvGrpSpPr/>
          <p:nvPr/>
        </p:nvGrpSpPr>
        <p:grpSpPr>
          <a:xfrm>
            <a:off x="2749940" y="2133504"/>
            <a:ext cx="6692115" cy="1685743"/>
            <a:chOff x="2749940" y="2133504"/>
            <a:chExt cx="6692115" cy="1685743"/>
          </a:xfrm>
        </p:grpSpPr>
        <p:grpSp>
          <p:nvGrpSpPr>
            <p:cNvPr id="2" name="グループ化 1"/>
            <p:cNvGrpSpPr/>
            <p:nvPr/>
          </p:nvGrpSpPr>
          <p:grpSpPr>
            <a:xfrm>
              <a:off x="2749940" y="2456159"/>
              <a:ext cx="6692115" cy="1363088"/>
              <a:chOff x="2749940" y="2456159"/>
              <a:chExt cx="6692115" cy="1363088"/>
            </a:xfrm>
          </p:grpSpPr>
          <p:grpSp>
            <p:nvGrpSpPr>
              <p:cNvPr id="22" name="グループ化 21">
                <a:extLst>
                  <a:ext uri="{FF2B5EF4-FFF2-40B4-BE49-F238E27FC236}">
                    <a16:creationId xmlns="" xmlns:a16="http://schemas.microsoft.com/office/drawing/2014/main" id="{2B78E3B8-6F86-4761-8FD3-82445D0604CC}"/>
                  </a:ext>
                </a:extLst>
              </p:cNvPr>
              <p:cNvGrpSpPr/>
              <p:nvPr/>
            </p:nvGrpSpPr>
            <p:grpSpPr>
              <a:xfrm>
                <a:off x="5652463" y="2509945"/>
                <a:ext cx="1085283" cy="1293448"/>
                <a:chOff x="3651813" y="1678331"/>
                <a:chExt cx="1140874" cy="1611706"/>
              </a:xfrm>
            </p:grpSpPr>
            <p:pic>
              <p:nvPicPr>
                <p:cNvPr id="38" name="図 37" descr="物体 が含まれている画像&#10;&#10;自動的に生成された説明">
                  <a:extLst>
                    <a:ext uri="{FF2B5EF4-FFF2-40B4-BE49-F238E27FC236}">
                      <a16:creationId xmlns="" xmlns:a16="http://schemas.microsoft.com/office/drawing/2014/main" id="{479B4DDF-7427-437E-87B7-7994E26E7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39" name="テキスト ボックス 38">
                  <a:extLst>
                    <a:ext uri="{FF2B5EF4-FFF2-40B4-BE49-F238E27FC236}">
                      <a16:creationId xmlns="" xmlns:a16="http://schemas.microsoft.com/office/drawing/2014/main" id="{9774E31A-0063-4CE0-A9A1-D45BBB05A9C8}"/>
                    </a:ext>
                  </a:extLst>
                </p:cNvPr>
                <p:cNvSpPr txBox="1"/>
                <p:nvPr/>
              </p:nvSpPr>
              <p:spPr>
                <a:xfrm>
                  <a:off x="3945705" y="2829829"/>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 xmlns:a16="http://schemas.microsoft.com/office/drawing/2014/main" id="{8CEB5C1D-B949-4327-B495-5272910D5F87}"/>
                  </a:ext>
                </a:extLst>
              </p:cNvPr>
              <p:cNvGrpSpPr/>
              <p:nvPr/>
            </p:nvGrpSpPr>
            <p:grpSpPr>
              <a:xfrm>
                <a:off x="4318790" y="2589585"/>
                <a:ext cx="1085283" cy="1213371"/>
                <a:chOff x="4889474" y="1678418"/>
                <a:chExt cx="1140874" cy="1511926"/>
              </a:xfrm>
            </p:grpSpPr>
            <p:pic>
              <p:nvPicPr>
                <p:cNvPr id="36" name="図 35" descr="物体 が含まれている画像&#10;&#10;自動的に生成された説明">
                  <a:extLst>
                    <a:ext uri="{FF2B5EF4-FFF2-40B4-BE49-F238E27FC236}">
                      <a16:creationId xmlns="" xmlns:a16="http://schemas.microsoft.com/office/drawing/2014/main" id="{FB1C4056-473E-4E06-A623-40D4081C4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37" name="テキスト ボックス 36">
                  <a:extLst>
                    <a:ext uri="{FF2B5EF4-FFF2-40B4-BE49-F238E27FC236}">
                      <a16:creationId xmlns="" xmlns:a16="http://schemas.microsoft.com/office/drawing/2014/main" id="{A9417AE6-E050-4A1B-991F-46A51E57761E}"/>
                    </a:ext>
                  </a:extLst>
                </p:cNvPr>
                <p:cNvSpPr txBox="1"/>
                <p:nvPr/>
              </p:nvSpPr>
              <p:spPr>
                <a:xfrm>
                  <a:off x="5243682" y="2730136"/>
                  <a:ext cx="361951"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4" name="グループ化 23">
                <a:extLst>
                  <a:ext uri="{FF2B5EF4-FFF2-40B4-BE49-F238E27FC236}">
                    <a16:creationId xmlns="" xmlns:a16="http://schemas.microsoft.com/office/drawing/2014/main" id="{9400590E-D727-4D03-98FF-0ACD12EBC352}"/>
                  </a:ext>
                </a:extLst>
              </p:cNvPr>
              <p:cNvGrpSpPr/>
              <p:nvPr/>
            </p:nvGrpSpPr>
            <p:grpSpPr>
              <a:xfrm>
                <a:off x="7033071" y="2514975"/>
                <a:ext cx="1085284" cy="1271191"/>
                <a:chOff x="6122245" y="1669741"/>
                <a:chExt cx="1140875" cy="1583973"/>
              </a:xfrm>
            </p:grpSpPr>
            <p:pic>
              <p:nvPicPr>
                <p:cNvPr id="34" name="図 33" descr="物体, 腕時計 が含まれている画像&#10;&#10;自動的に生成された説明">
                  <a:extLst>
                    <a:ext uri="{FF2B5EF4-FFF2-40B4-BE49-F238E27FC236}">
                      <a16:creationId xmlns="" xmlns:a16="http://schemas.microsoft.com/office/drawing/2014/main" id="{734930D0-5E47-475F-948D-174F65256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35" name="テキスト ボックス 34">
                  <a:extLst>
                    <a:ext uri="{FF2B5EF4-FFF2-40B4-BE49-F238E27FC236}">
                      <a16:creationId xmlns="" xmlns:a16="http://schemas.microsoft.com/office/drawing/2014/main" id="{99360FF1-7996-43C2-A24E-1DB68F403FE0}"/>
                    </a:ext>
                  </a:extLst>
                </p:cNvPr>
                <p:cNvSpPr txBox="1"/>
                <p:nvPr/>
              </p:nvSpPr>
              <p:spPr>
                <a:xfrm>
                  <a:off x="6485460" y="2793506"/>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5" name="グループ化 24">
                <a:extLst>
                  <a:ext uri="{FF2B5EF4-FFF2-40B4-BE49-F238E27FC236}">
                    <a16:creationId xmlns="" xmlns:a16="http://schemas.microsoft.com/office/drawing/2014/main" id="{2DC9847F-77D2-4405-8121-1FE5585768EA}"/>
                  </a:ext>
                </a:extLst>
              </p:cNvPr>
              <p:cNvGrpSpPr/>
              <p:nvPr/>
            </p:nvGrpSpPr>
            <p:grpSpPr>
              <a:xfrm>
                <a:off x="8356771" y="2544952"/>
                <a:ext cx="1085284" cy="1241214"/>
                <a:chOff x="7236873" y="1678331"/>
                <a:chExt cx="1140875" cy="1546620"/>
              </a:xfrm>
            </p:grpSpPr>
            <p:pic>
              <p:nvPicPr>
                <p:cNvPr id="32" name="図 31" descr="物体 が含まれている画像&#10;&#10;自動的に生成された説明">
                  <a:extLst>
                    <a:ext uri="{FF2B5EF4-FFF2-40B4-BE49-F238E27FC236}">
                      <a16:creationId xmlns="" xmlns:a16="http://schemas.microsoft.com/office/drawing/2014/main" id="{275FE74A-218C-4A15-9492-6A63781312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33" name="テキスト ボックス 32">
                  <a:extLst>
                    <a:ext uri="{FF2B5EF4-FFF2-40B4-BE49-F238E27FC236}">
                      <a16:creationId xmlns="" xmlns:a16="http://schemas.microsoft.com/office/drawing/2014/main" id="{7FEA8835-C677-4EFC-9624-2596C7E0A572}"/>
                    </a:ext>
                  </a:extLst>
                </p:cNvPr>
                <p:cNvSpPr txBox="1"/>
                <p:nvPr/>
              </p:nvSpPr>
              <p:spPr>
                <a:xfrm>
                  <a:off x="7573962" y="2764743"/>
                  <a:ext cx="361950" cy="460208"/>
                </a:xfrm>
                <a:prstGeom prst="rect">
                  <a:avLst/>
                </a:prstGeom>
                <a:noFill/>
              </p:spPr>
              <p:txBody>
                <a:bodyPr wrap="square" rtlCol="0">
                  <a:spAutoFit/>
                </a:bodyPr>
                <a:lstStyle/>
                <a:p>
                  <a:pPr algn="ctr"/>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pic>
            <p:nvPicPr>
              <p:cNvPr id="11" name="図 10">
                <a:extLst>
                  <a:ext uri="{FF2B5EF4-FFF2-40B4-BE49-F238E27FC236}">
                    <a16:creationId xmlns="" xmlns:a16="http://schemas.microsoft.com/office/drawing/2014/main" id="{49264E83-2EAE-4079-9AD2-AC2D699F0D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867647">
                <a:off x="2859744" y="2346355"/>
                <a:ext cx="1184910" cy="1404518"/>
              </a:xfrm>
              <a:prstGeom prst="rect">
                <a:avLst/>
              </a:prstGeom>
            </p:spPr>
          </p:pic>
          <p:sp>
            <p:nvSpPr>
              <p:cNvPr id="46" name="テキスト ボックス 45">
                <a:extLst>
                  <a:ext uri="{FF2B5EF4-FFF2-40B4-BE49-F238E27FC236}">
                    <a16:creationId xmlns="" xmlns:a16="http://schemas.microsoft.com/office/drawing/2014/main" id="{B4B7A388-F763-4A3C-B6C2-124C99BC6F42}"/>
                  </a:ext>
                </a:extLst>
              </p:cNvPr>
              <p:cNvSpPr txBox="1"/>
              <p:nvPr/>
            </p:nvSpPr>
            <p:spPr>
              <a:xfrm>
                <a:off x="2894060" y="3449915"/>
                <a:ext cx="1124874"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ミサイル</a:t>
                </a:r>
              </a:p>
            </p:txBody>
          </p:sp>
        </p:grpSp>
        <p:pic>
          <p:nvPicPr>
            <p:cNvPr id="3" name="図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57558" y="2158859"/>
              <a:ext cx="384066" cy="384066"/>
            </a:xfrm>
            <a:prstGeom prst="rect">
              <a:avLst/>
            </a:prstGeom>
          </p:spPr>
        </p:pic>
        <p:pic>
          <p:nvPicPr>
            <p:cNvPr id="6" name="図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12158" y="2151520"/>
              <a:ext cx="384066" cy="384066"/>
            </a:xfrm>
            <a:prstGeom prst="rect">
              <a:avLst/>
            </a:prstGeom>
          </p:spPr>
        </p:pic>
        <p:pic>
          <p:nvPicPr>
            <p:cNvPr id="8" name="図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8835" y="2133504"/>
              <a:ext cx="384066" cy="384066"/>
            </a:xfrm>
            <a:prstGeom prst="rect">
              <a:avLst/>
            </a:prstGeom>
          </p:spPr>
        </p:pic>
        <p:pic>
          <p:nvPicPr>
            <p:cNvPr id="9" name="図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39350" y="2150431"/>
              <a:ext cx="386244" cy="386244"/>
            </a:xfrm>
            <a:prstGeom prst="rect">
              <a:avLst/>
            </a:prstGeom>
          </p:spPr>
        </p:pic>
        <p:pic>
          <p:nvPicPr>
            <p:cNvPr id="10" name="図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65788" y="2159287"/>
              <a:ext cx="383638" cy="383638"/>
            </a:xfrm>
            <a:prstGeom prst="rect">
              <a:avLst/>
            </a:prstGeom>
          </p:spPr>
        </p:pic>
      </p:grpSp>
    </p:spTree>
    <p:extLst>
      <p:ext uri="{BB962C8B-B14F-4D97-AF65-F5344CB8AC3E}">
        <p14:creationId xmlns:p14="http://schemas.microsoft.com/office/powerpoint/2010/main" val="3322164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EE855DBA-71F3-4B0A-AD5F-4DC4FD57AF5C}"/>
              </a:ext>
            </a:extLst>
          </p:cNvPr>
          <p:cNvPicPr>
            <a:picLocks noChangeAspect="1"/>
          </p:cNvPicPr>
          <p:nvPr/>
        </p:nvPicPr>
        <p:blipFill rotWithShape="1">
          <a:blip r:embed="rId2"/>
          <a:srcRect t="4381"/>
          <a:stretch/>
        </p:blipFill>
        <p:spPr>
          <a:xfrm>
            <a:off x="1743466" y="1015322"/>
            <a:ext cx="8705067" cy="4827355"/>
          </a:xfrm>
          <a:prstGeom prst="rect">
            <a:avLst/>
          </a:prstGeom>
        </p:spPr>
      </p:pic>
      <p:sp>
        <p:nvSpPr>
          <p:cNvPr id="17" name="楕円 16">
            <a:extLst>
              <a:ext uri="{FF2B5EF4-FFF2-40B4-BE49-F238E27FC236}">
                <a16:creationId xmlns="" xmlns:a16="http://schemas.microsoft.com/office/drawing/2014/main" id="{787DCF27-FE5D-4F5F-93D9-6E5E3F66733B}"/>
              </a:ext>
            </a:extLst>
          </p:cNvPr>
          <p:cNvSpPr/>
          <p:nvPr/>
        </p:nvSpPr>
        <p:spPr>
          <a:xfrm>
            <a:off x="7666493" y="2482941"/>
            <a:ext cx="1857115" cy="18921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 xmlns:a16="http://schemas.microsoft.com/office/drawing/2014/main" id="{3833953A-B36A-4C17-AEC3-8ED45F7CC897}"/>
              </a:ext>
            </a:extLst>
          </p:cNvPr>
          <p:cNvSpPr/>
          <p:nvPr/>
        </p:nvSpPr>
        <p:spPr>
          <a:xfrm>
            <a:off x="1722752" y="1015322"/>
            <a:ext cx="1804219" cy="15041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 xmlns:a16="http://schemas.microsoft.com/office/drawing/2014/main" id="{0A0216B0-C84D-4309-9EC4-75086643960C}"/>
              </a:ext>
            </a:extLst>
          </p:cNvPr>
          <p:cNvSpPr/>
          <p:nvPr/>
        </p:nvSpPr>
        <p:spPr>
          <a:xfrm>
            <a:off x="5440772" y="1243046"/>
            <a:ext cx="1127979" cy="5803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 xmlns:a16="http://schemas.microsoft.com/office/drawing/2014/main" id="{EAC81C78-DEAA-491D-B85A-42AB767010AE}"/>
              </a:ext>
            </a:extLst>
          </p:cNvPr>
          <p:cNvSpPr/>
          <p:nvPr/>
        </p:nvSpPr>
        <p:spPr>
          <a:xfrm>
            <a:off x="4134721" y="4745457"/>
            <a:ext cx="5388887" cy="10775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 xmlns:a16="http://schemas.microsoft.com/office/drawing/2014/main" id="{B35D99F0-6DC1-4BC2-88F1-81631344B7F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 xmlns:a16="http://schemas.microsoft.com/office/drawing/2014/main" id="{BA75D2B1-3296-4A6C-97CF-CD76A284141D}"/>
              </a:ext>
            </a:extLst>
          </p:cNvPr>
          <p:cNvSpPr/>
          <p:nvPr/>
        </p:nvSpPr>
        <p:spPr>
          <a:xfrm>
            <a:off x="9433863" y="2324161"/>
            <a:ext cx="1117106" cy="390618"/>
          </a:xfrm>
          <a:prstGeom prst="wedgeRectCallout">
            <a:avLst>
              <a:gd name="adj1" fmla="val -54031"/>
              <a:gd name="adj2" fmla="val 9197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味方惑星</a:t>
            </a:r>
          </a:p>
        </p:txBody>
      </p:sp>
      <p:sp>
        <p:nvSpPr>
          <p:cNvPr id="8" name="吹き出し: 四角形 7">
            <a:extLst>
              <a:ext uri="{FF2B5EF4-FFF2-40B4-BE49-F238E27FC236}">
                <a16:creationId xmlns="" xmlns:a16="http://schemas.microsoft.com/office/drawing/2014/main" id="{88AD402C-D557-4604-82F7-689D61968750}"/>
              </a:ext>
            </a:extLst>
          </p:cNvPr>
          <p:cNvSpPr/>
          <p:nvPr/>
        </p:nvSpPr>
        <p:spPr>
          <a:xfrm>
            <a:off x="1551653" y="3071674"/>
            <a:ext cx="1075679" cy="463119"/>
          </a:xfrm>
          <a:prstGeom prst="wedgeRectCallout">
            <a:avLst>
              <a:gd name="adj1" fmla="val 60139"/>
              <a:gd name="adj2" fmla="val 8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敵</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惑星</a:t>
            </a:r>
          </a:p>
        </p:txBody>
      </p:sp>
      <p:sp>
        <p:nvSpPr>
          <p:cNvPr id="9" name="吹き出し: 四角形 8">
            <a:extLst>
              <a:ext uri="{FF2B5EF4-FFF2-40B4-BE49-F238E27FC236}">
                <a16:creationId xmlns="" xmlns:a16="http://schemas.microsoft.com/office/drawing/2014/main" id="{BF8E2C7C-205C-42CA-B382-A5D5630D39B2}"/>
              </a:ext>
            </a:extLst>
          </p:cNvPr>
          <p:cNvSpPr/>
          <p:nvPr/>
        </p:nvSpPr>
        <p:spPr>
          <a:xfrm>
            <a:off x="667787" y="463118"/>
            <a:ext cx="1075679" cy="470816"/>
          </a:xfrm>
          <a:prstGeom prst="wedgeRectCallout">
            <a:avLst>
              <a:gd name="adj1" fmla="val 37467"/>
              <a:gd name="adj2" fmla="val 7513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三竦み</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0" name="吹き出し: 四角形 9">
            <a:extLst>
              <a:ext uri="{FF2B5EF4-FFF2-40B4-BE49-F238E27FC236}">
                <a16:creationId xmlns="" xmlns:a16="http://schemas.microsoft.com/office/drawing/2014/main" id="{1E8E5AAD-2EFF-40AE-87B5-A62E3863DB06}"/>
              </a:ext>
            </a:extLst>
          </p:cNvPr>
          <p:cNvSpPr/>
          <p:nvPr/>
        </p:nvSpPr>
        <p:spPr>
          <a:xfrm>
            <a:off x="6885575" y="5885255"/>
            <a:ext cx="5108433" cy="889259"/>
          </a:xfrm>
          <a:prstGeom prst="wedgeRectCallout">
            <a:avLst>
              <a:gd name="adj1" fmla="val 2804"/>
              <a:gd name="adj2" fmla="val -864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ミサイルやポッドを出撃させるためのボタン</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ボタンをクリック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、もしくは対応するキーを</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入力する</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と出撃させる</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ことができます</a:t>
            </a:r>
          </a:p>
        </p:txBody>
      </p:sp>
      <p:sp>
        <p:nvSpPr>
          <p:cNvPr id="11" name="吹き出し: 四角形 10">
            <a:extLst>
              <a:ext uri="{FF2B5EF4-FFF2-40B4-BE49-F238E27FC236}">
                <a16:creationId xmlns="" xmlns:a16="http://schemas.microsoft.com/office/drawing/2014/main" id="{0876C132-70D4-4EE9-A059-2EE9BBCFA5AC}"/>
              </a:ext>
            </a:extLst>
          </p:cNvPr>
          <p:cNvSpPr/>
          <p:nvPr/>
        </p:nvSpPr>
        <p:spPr>
          <a:xfrm>
            <a:off x="6760564" y="1330956"/>
            <a:ext cx="1555072" cy="431430"/>
          </a:xfrm>
          <a:prstGeom prst="wedgeRectCallout">
            <a:avLst>
              <a:gd name="adj1" fmla="val -59561"/>
              <a:gd name="adj2" fmla="val 1173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戦闘終了時間</a:t>
            </a:r>
          </a:p>
        </p:txBody>
      </p:sp>
      <p:sp>
        <p:nvSpPr>
          <p:cNvPr id="12" name="吹き出し: 四角形 11">
            <a:extLst>
              <a:ext uri="{FF2B5EF4-FFF2-40B4-BE49-F238E27FC236}">
                <a16:creationId xmlns="" xmlns:a16="http://schemas.microsoft.com/office/drawing/2014/main" id="{30266963-E240-4012-99DE-6906E5DDC8E7}"/>
              </a:ext>
            </a:extLst>
          </p:cNvPr>
          <p:cNvSpPr/>
          <p:nvPr/>
        </p:nvSpPr>
        <p:spPr>
          <a:xfrm>
            <a:off x="9433863" y="3952403"/>
            <a:ext cx="2560145" cy="773389"/>
          </a:xfrm>
          <a:prstGeom prst="wedgeRectCallout">
            <a:avLst>
              <a:gd name="adj1" fmla="val -116088"/>
              <a:gd name="adj2" fmla="val 1625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レーン</a:t>
            </a:r>
            <a:endParaRPr kumimoji="1" lang="en-US" altLang="ja-JP" sz="16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レーンはマウスもしくは</a:t>
            </a:r>
            <a:endParaRPr lang="en-US" altLang="ja-JP" sz="16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方向キー</a:t>
            </a:r>
            <a:r>
              <a:rPr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で選択できます</a:t>
            </a:r>
            <a:endPar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 xmlns:a16="http://schemas.microsoft.com/office/drawing/2014/main" id="{C5B52C5E-840D-45E5-8E3C-3E2AD99D4E85}"/>
              </a:ext>
            </a:extLst>
          </p:cNvPr>
          <p:cNvSpPr/>
          <p:nvPr/>
        </p:nvSpPr>
        <p:spPr>
          <a:xfrm>
            <a:off x="4502457" y="2265319"/>
            <a:ext cx="3187083" cy="2308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 xmlns:a16="http://schemas.microsoft.com/office/drawing/2014/main" id="{85B86C3D-1D0B-4CA9-A09E-F9104FAC8E9A}"/>
              </a:ext>
            </a:extLst>
          </p:cNvPr>
          <p:cNvSpPr/>
          <p:nvPr/>
        </p:nvSpPr>
        <p:spPr>
          <a:xfrm>
            <a:off x="3097763" y="4161453"/>
            <a:ext cx="989045" cy="1492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L 字 2">
            <a:extLst>
              <a:ext uri="{FF2B5EF4-FFF2-40B4-BE49-F238E27FC236}">
                <a16:creationId xmlns="" xmlns:a16="http://schemas.microsoft.com/office/drawing/2014/main" id="{CA56987B-B7BB-455B-A3DC-57F7BCD43222}"/>
              </a:ext>
            </a:extLst>
          </p:cNvPr>
          <p:cNvSpPr/>
          <p:nvPr/>
        </p:nvSpPr>
        <p:spPr>
          <a:xfrm>
            <a:off x="1743464" y="4108420"/>
            <a:ext cx="1783507" cy="1734257"/>
          </a:xfrm>
          <a:prstGeom prst="corner">
            <a:avLst>
              <a:gd name="adj1" fmla="val 84433"/>
              <a:gd name="adj2" fmla="val 68293"/>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 xmlns:a16="http://schemas.microsoft.com/office/drawing/2014/main" id="{D2673875-651C-40E4-8256-1F77677989CB}"/>
              </a:ext>
            </a:extLst>
          </p:cNvPr>
          <p:cNvSpPr/>
          <p:nvPr/>
        </p:nvSpPr>
        <p:spPr>
          <a:xfrm>
            <a:off x="916790" y="3730057"/>
            <a:ext cx="1075679" cy="334691"/>
          </a:xfrm>
          <a:prstGeom prst="wedgeRectCallout">
            <a:avLst>
              <a:gd name="adj1" fmla="val 148442"/>
              <a:gd name="adj2" fmla="val 716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惑星</a:t>
            </a:r>
            <a:r>
              <a:rPr kumimoji="1" lang="en-US" altLang="ja-JP" sz="1600" dirty="0">
                <a:solidFill>
                  <a:schemeClr val="tx1"/>
                </a:solidFill>
                <a:latin typeface="チェックポイント．（ピリオド）" panose="02000600000000000000" pitchFamily="50" charset="-128"/>
                <a:ea typeface="チェックポイント．（ピリオド）" panose="02000600000000000000" pitchFamily="50" charset="-128"/>
              </a:rPr>
              <a:t>HP</a:t>
            </a:r>
            <a:endPar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0" name="吹き出し: 四角形 19">
            <a:extLst>
              <a:ext uri="{FF2B5EF4-FFF2-40B4-BE49-F238E27FC236}">
                <a16:creationId xmlns="" xmlns:a16="http://schemas.microsoft.com/office/drawing/2014/main" id="{F0A11592-BD25-49D2-8C1D-7500E79B7ADA}"/>
              </a:ext>
            </a:extLst>
          </p:cNvPr>
          <p:cNvSpPr/>
          <p:nvPr/>
        </p:nvSpPr>
        <p:spPr>
          <a:xfrm>
            <a:off x="118752" y="5895710"/>
            <a:ext cx="4275185" cy="878804"/>
          </a:xfrm>
          <a:prstGeom prst="wedgeRectCallout">
            <a:avLst>
              <a:gd name="adj1" fmla="val -5111"/>
              <a:gd name="adj2" fmla="val -6860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各ポッドの残り住民数</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を確認できます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ポッドを</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一機放つと</a:t>
            </a:r>
            <a:r>
              <a:rPr kumimoji="1"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100</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人</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減ります</a:t>
            </a:r>
          </a:p>
        </p:txBody>
      </p:sp>
    </p:spTree>
    <p:extLst>
      <p:ext uri="{BB962C8B-B14F-4D97-AF65-F5344CB8AC3E}">
        <p14:creationId xmlns:p14="http://schemas.microsoft.com/office/powerpoint/2010/main" val="1975795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 xmlns:a16="http://schemas.microsoft.com/office/drawing/2014/main" id="{83D9254C-066B-4A30-984B-189E5281BB91}"/>
              </a:ext>
            </a:extLst>
          </p:cNvPr>
          <p:cNvSpPr txBox="1"/>
          <p:nvPr/>
        </p:nvSpPr>
        <p:spPr>
          <a:xfrm>
            <a:off x="2484827"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ヘルプ：戦闘デメリット</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 xmlns:a16="http://schemas.microsoft.com/office/drawing/2014/main" id="{A3B678AB-5F6D-47A2-AC3D-C9904D8B3FE5}"/>
              </a:ext>
            </a:extLst>
          </p:cNvPr>
          <p:cNvSpPr txBox="1"/>
          <p:nvPr/>
        </p:nvSpPr>
        <p:spPr>
          <a:xfrm>
            <a:off x="1963886" y="1187017"/>
            <a:ext cx="7979218" cy="584775"/>
          </a:xfrm>
          <a:prstGeom prst="rect">
            <a:avLst/>
          </a:prstGeom>
          <a:noFill/>
        </p:spPr>
        <p:txBody>
          <a:bodyPr wrap="square" rtlCol="0">
            <a:spAutoFit/>
          </a:bodyPr>
          <a:lstStyle/>
          <a:p>
            <a:pPr algn="ctr"/>
            <a:r>
              <a:rPr kumimoji="1" lang="ja-JP" altLang="en-US" sz="3200" dirty="0">
                <a:highlight>
                  <a:srgbClr val="00FF00"/>
                </a:highlight>
                <a:latin typeface="チェックポイント．（ピリオド）" panose="02000600000000000000" pitchFamily="50" charset="-128"/>
                <a:ea typeface="チェックポイント．（ピリオド）" panose="02000600000000000000" pitchFamily="50" charset="-128"/>
              </a:rPr>
              <a:t>戦闘中のデメリットが発生する条件</a:t>
            </a:r>
          </a:p>
        </p:txBody>
      </p:sp>
      <p:sp>
        <p:nvSpPr>
          <p:cNvPr id="8" name="テキスト ボックス 7">
            <a:extLst>
              <a:ext uri="{FF2B5EF4-FFF2-40B4-BE49-F238E27FC236}">
                <a16:creationId xmlns="" xmlns:a16="http://schemas.microsoft.com/office/drawing/2014/main" id="{81F92070-255F-4692-ABB1-F5486542D8FF}"/>
              </a:ext>
            </a:extLst>
          </p:cNvPr>
          <p:cNvSpPr txBox="1"/>
          <p:nvPr/>
        </p:nvSpPr>
        <p:spPr>
          <a:xfrm>
            <a:off x="938916" y="2258481"/>
            <a:ext cx="10029155" cy="1477328"/>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戦闘中同じレーンでポッドやミサイルを打ち続けると、レーンが徐々に</a:t>
            </a:r>
            <a:r>
              <a:rPr lang="ja-JP" altLang="en-US" dirty="0">
                <a:latin typeface="チェックポイント．（ピリオド）" panose="02000600000000000000" pitchFamily="50" charset="-128"/>
                <a:ea typeface="チェックポイント．（ピリオド）" panose="02000600000000000000" pitchFamily="50" charset="-128"/>
              </a:rPr>
              <a:t>赤色に染まっていきます。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赤色になっていくにつれて住民がオーバーワークになり</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ポッドにコスモパワーを十分に補給できなく</a:t>
            </a:r>
            <a:r>
              <a:rPr lang="ja-JP" altLang="en-US" dirty="0">
                <a:latin typeface="チェックポイント．（ピリオド）" panose="02000600000000000000" pitchFamily="50" charset="-128"/>
                <a:ea typeface="チェックポイント．（ピリオド）" panose="02000600000000000000" pitchFamily="50" charset="-128"/>
              </a:rPr>
              <a:t>なって</a:t>
            </a:r>
            <a:r>
              <a:rPr kumimoji="1" lang="ja-JP" altLang="en-US" dirty="0">
                <a:latin typeface="チェックポイント．（ピリオド）" panose="02000600000000000000" pitchFamily="50" charset="-128"/>
                <a:ea typeface="チェックポイント．（ピリオド）" panose="02000600000000000000" pitchFamily="50" charset="-128"/>
              </a:rPr>
              <a:t>、</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ポッドの耐久力が下がってしまい、</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受けるダメージが増えます</a:t>
            </a:r>
            <a:r>
              <a:rPr kumimoji="1" lang="ja-JP" altLang="en-US" dirty="0">
                <a:latin typeface="チェックポイント．（ピリオド）" panose="02000600000000000000" pitchFamily="50" charset="-128"/>
                <a:ea typeface="チェックポイント．（ピリオド）" panose="02000600000000000000" pitchFamily="50" charset="-128"/>
              </a:rPr>
              <a:t>。</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p>
        </p:txBody>
      </p:sp>
      <p:sp>
        <p:nvSpPr>
          <p:cNvPr id="10" name="テキスト ボックス 9">
            <a:extLst>
              <a:ext uri="{FF2B5EF4-FFF2-40B4-BE49-F238E27FC236}">
                <a16:creationId xmlns="" xmlns:a16="http://schemas.microsoft.com/office/drawing/2014/main" id="{946FF0DF-B758-41C2-85D3-67DA048E99B2}"/>
              </a:ext>
            </a:extLst>
          </p:cNvPr>
          <p:cNvSpPr txBox="1"/>
          <p:nvPr/>
        </p:nvSpPr>
        <p:spPr>
          <a:xfrm>
            <a:off x="1951919" y="3553770"/>
            <a:ext cx="7921840" cy="923330"/>
          </a:xfrm>
          <a:prstGeom prst="rect">
            <a:avLst/>
          </a:prstGeom>
          <a:noFill/>
        </p:spPr>
        <p:txBody>
          <a:bodyPr wrap="square" rtlCol="0">
            <a:spAutoFit/>
          </a:bodyP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レーンが赤色から色をもとに戻す方法</a:t>
            </a:r>
          </a:p>
          <a:p>
            <a:pPr algn="ctr"/>
            <a:endParaRPr kumimoji="1" lang="en-US" altLang="ja-JP" dirty="0">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latin typeface="チェックポイント．（ピリオド）" panose="02000600000000000000" pitchFamily="50" charset="-128"/>
                <a:ea typeface="チェックポイント．（ピリオド）" panose="02000600000000000000" pitchFamily="50" charset="-128"/>
              </a:rPr>
              <a:t>一定数ほかのレーンでポッドを出撃させることにより回復していきます。</a:t>
            </a:r>
          </a:p>
        </p:txBody>
      </p:sp>
      <p:sp>
        <p:nvSpPr>
          <p:cNvPr id="3" name="テキスト ボックス 2"/>
          <p:cNvSpPr txBox="1"/>
          <p:nvPr/>
        </p:nvSpPr>
        <p:spPr>
          <a:xfrm>
            <a:off x="5912839" y="5116575"/>
            <a:ext cx="7897090" cy="1200329"/>
          </a:xfrm>
          <a:prstGeom prst="rect">
            <a:avLst/>
          </a:prstGeom>
          <a:noFill/>
        </p:spPr>
        <p:txBody>
          <a:bodyPr wrap="square" rtlCol="0">
            <a:spAutoFit/>
          </a:bodyPr>
          <a:lstStyle/>
          <a:p>
            <a:r>
              <a:rPr lang="ja-JP" altLang="en-US" dirty="0" smtClean="0">
                <a:solidFill>
                  <a:srgbClr val="FF0000"/>
                </a:solidFill>
                <a:latin typeface="チェックポイント．（ピリオド）" panose="02000600000000000000" pitchFamily="50" charset="-128"/>
                <a:ea typeface="チェックポイント．（ピリオド）" panose="02000600000000000000" pitchFamily="50" charset="-128"/>
              </a:rPr>
              <a:t>矢印が白色</a:t>
            </a:r>
            <a:r>
              <a:rPr lang="ja-JP" altLang="en-US" dirty="0" smtClean="0">
                <a:latin typeface="チェックポイント．（ピリオド）" panose="02000600000000000000" pitchFamily="50" charset="-128"/>
                <a:ea typeface="チェックポイント．（ピリオド）" panose="02000600000000000000" pitchFamily="50" charset="-128"/>
              </a:rPr>
              <a:t>のアイコン</a:t>
            </a:r>
            <a:r>
              <a:rPr lang="ja-JP" altLang="en-US" dirty="0">
                <a:latin typeface="チェックポイント．（ピリオド）" panose="02000600000000000000" pitchFamily="50" charset="-128"/>
                <a:ea typeface="チェックポイント．（ピリオド）" panose="02000600000000000000" pitchFamily="50" charset="-128"/>
              </a:rPr>
              <a:t>以外</a:t>
            </a:r>
            <a:r>
              <a:rPr lang="ja-JP" altLang="en-US" dirty="0" smtClean="0">
                <a:latin typeface="チェックポイント．（ピリオド）" panose="02000600000000000000" pitchFamily="50" charset="-128"/>
                <a:ea typeface="チェックポイント．（ピリオド）" panose="02000600000000000000" pitchFamily="50" charset="-128"/>
              </a:rPr>
              <a:t>が</a:t>
            </a:r>
            <a:endParaRPr kumimoji="1" lang="en-US" altLang="ja-JP" dirty="0" smtClean="0">
              <a:latin typeface="チェックポイント．（ピリオド）" panose="02000600000000000000" pitchFamily="50" charset="-128"/>
              <a:ea typeface="チェックポイント．（ピリオド）" panose="02000600000000000000" pitchFamily="50" charset="-128"/>
            </a:endParaRPr>
          </a:p>
          <a:p>
            <a:r>
              <a:rPr kumimoji="1" lang="ja-JP" altLang="en-US" dirty="0" smtClean="0">
                <a:latin typeface="チェックポイント．（ピリオド）" panose="02000600000000000000" pitchFamily="50" charset="-128"/>
                <a:ea typeface="チェックポイント．（ピリオド）" panose="02000600000000000000" pitchFamily="50" charset="-128"/>
              </a:rPr>
              <a:t>出て</a:t>
            </a:r>
            <a:r>
              <a:rPr kumimoji="1" lang="ja-JP" altLang="en-US" dirty="0" smtClean="0">
                <a:latin typeface="チェックポイント．（ピリオド）" panose="02000600000000000000" pitchFamily="50" charset="-128"/>
                <a:ea typeface="チェックポイント．（ピリオド）" panose="02000600000000000000" pitchFamily="50" charset="-128"/>
              </a:rPr>
              <a:t>いるとき</a:t>
            </a:r>
            <a:r>
              <a:rPr kumimoji="1" lang="ja-JP" altLang="en-US" dirty="0" smtClean="0">
                <a:latin typeface="チェックポイント．（ピリオド）" panose="02000600000000000000" pitchFamily="50" charset="-128"/>
                <a:ea typeface="チェックポイント．（ピリオド）" panose="02000600000000000000" pitchFamily="50" charset="-128"/>
              </a:rPr>
              <a:t>は</a:t>
            </a:r>
            <a:r>
              <a:rPr lang="ja-JP" altLang="en-US" dirty="0" smtClean="0">
                <a:solidFill>
                  <a:srgbClr val="FF0000"/>
                </a:solidFill>
                <a:latin typeface="チェックポイント．（ピリオド）" panose="02000600000000000000" pitchFamily="50" charset="-128"/>
                <a:ea typeface="チェックポイント．（ピリオド）" panose="02000600000000000000" pitchFamily="50" charset="-128"/>
              </a:rPr>
              <a:t>防御力</a:t>
            </a:r>
            <a:r>
              <a:rPr lang="ja-JP" altLang="en-US" dirty="0" smtClean="0">
                <a:solidFill>
                  <a:srgbClr val="FF0000"/>
                </a:solidFill>
                <a:latin typeface="チェックポイント．（ピリオド）" panose="02000600000000000000" pitchFamily="50" charset="-128"/>
                <a:ea typeface="チェックポイント．（ピリオド）" panose="02000600000000000000" pitchFamily="50" charset="-128"/>
              </a:rPr>
              <a:t>が下がっています</a:t>
            </a:r>
            <a:r>
              <a:rPr lang="ja-JP" altLang="en-US" dirty="0" smtClean="0">
                <a:latin typeface="チェックポイント．（ピリオド）" panose="02000600000000000000" pitchFamily="50" charset="-128"/>
                <a:ea typeface="チェックポイント．（ピリオド）" panose="02000600000000000000" pitchFamily="50" charset="-128"/>
              </a:rPr>
              <a:t>。</a:t>
            </a:r>
            <a:endParaRPr lang="en-US" altLang="ja-JP" dirty="0" smtClean="0">
              <a:latin typeface="チェックポイント．（ピリオド）" panose="02000600000000000000" pitchFamily="50" charset="-128"/>
              <a:ea typeface="チェックポイント．（ピリオド）" panose="02000600000000000000" pitchFamily="50" charset="-128"/>
            </a:endParaRPr>
          </a:p>
          <a:p>
            <a:r>
              <a:rPr kumimoji="1" lang="ja-JP" altLang="en-US" dirty="0" smtClean="0">
                <a:solidFill>
                  <a:srgbClr val="FF0000"/>
                </a:solidFill>
                <a:latin typeface="チェックポイント．（ピリオド）" panose="02000600000000000000" pitchFamily="50" charset="-128"/>
                <a:ea typeface="チェックポイント．（ピリオド）" panose="02000600000000000000" pitchFamily="50" charset="-128"/>
              </a:rPr>
              <a:t>アイコンの色</a:t>
            </a:r>
            <a:r>
              <a:rPr kumimoji="1" lang="ja-JP" altLang="en-US" dirty="0" smtClean="0">
                <a:latin typeface="チェックポイント．（ピリオド）" panose="02000600000000000000" pitchFamily="50" charset="-128"/>
                <a:ea typeface="チェックポイント．（ピリオド）" panose="02000600000000000000" pitchFamily="50" charset="-128"/>
              </a:rPr>
              <a:t>によって</a:t>
            </a:r>
            <a:r>
              <a:rPr kumimoji="1" lang="ja-JP" altLang="en-US" dirty="0" smtClean="0">
                <a:solidFill>
                  <a:srgbClr val="FF0000"/>
                </a:solidFill>
                <a:latin typeface="チェックポイント．（ピリオド）" panose="02000600000000000000" pitchFamily="50" charset="-128"/>
                <a:ea typeface="チェックポイント．（ピリオド）" panose="02000600000000000000" pitchFamily="50" charset="-128"/>
              </a:rPr>
              <a:t>防御力の下がり具合</a:t>
            </a:r>
            <a:r>
              <a:rPr kumimoji="1" lang="ja-JP" altLang="en-US" dirty="0" smtClean="0">
                <a:latin typeface="チェックポイント．（ピリオド）" panose="02000600000000000000" pitchFamily="50" charset="-128"/>
                <a:ea typeface="チェックポイント．（ピリオド）" panose="02000600000000000000" pitchFamily="50" charset="-128"/>
              </a:rPr>
              <a:t>が違います</a:t>
            </a:r>
            <a:r>
              <a:rPr kumimoji="1" lang="ja-JP" altLang="en-US" dirty="0" smtClean="0">
                <a:latin typeface="チェックポイント．（ピリオド）" panose="02000600000000000000" pitchFamily="50" charset="-128"/>
                <a:ea typeface="チェックポイント．（ピリオド）" panose="02000600000000000000" pitchFamily="50" charset="-128"/>
              </a:rPr>
              <a:t>。</a:t>
            </a:r>
            <a:endParaRPr kumimoji="1" lang="en-US" altLang="ja-JP" dirty="0" smtClean="0">
              <a:latin typeface="チェックポイント．（ピリオド）" panose="02000600000000000000" pitchFamily="50" charset="-128"/>
              <a:ea typeface="チェックポイント．（ピリオド）" panose="02000600000000000000" pitchFamily="50" charset="-128"/>
            </a:endParaRPr>
          </a:p>
          <a:p>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lang="ja-JP" altLang="en-US" dirty="0" smtClean="0">
                <a:solidFill>
                  <a:srgbClr val="FF0000"/>
                </a:solidFill>
                <a:latin typeface="チェックポイント．（ピリオド）" panose="02000600000000000000" pitchFamily="50" charset="-128"/>
                <a:ea typeface="チェックポイント．（ピリオド）" panose="02000600000000000000" pitchFamily="50" charset="-128"/>
              </a:rPr>
              <a:t>みが深いほど</a:t>
            </a:r>
            <a:r>
              <a:rPr lang="ja-JP" altLang="en-US" dirty="0" smtClean="0">
                <a:latin typeface="チェックポイント．（ピリオド）" panose="02000600000000000000" pitchFamily="50" charset="-128"/>
                <a:ea typeface="チェックポイント．（ピリオド）" panose="02000600000000000000" pitchFamily="50" charset="-128"/>
              </a:rPr>
              <a:t>受けるダメージが</a:t>
            </a:r>
            <a:r>
              <a:rPr lang="ja-JP" altLang="en-US" dirty="0" smtClean="0">
                <a:solidFill>
                  <a:srgbClr val="FF0000"/>
                </a:solidFill>
                <a:latin typeface="チェックポイント．（ピリオド）" panose="02000600000000000000" pitchFamily="50" charset="-128"/>
                <a:ea typeface="チェックポイント．（ピリオド）" panose="02000600000000000000" pitchFamily="50" charset="-128"/>
              </a:rPr>
              <a:t>増えてしまいます</a:t>
            </a:r>
            <a:r>
              <a:rPr lang="ja-JP" altLang="en-US" dirty="0" smtClean="0">
                <a:latin typeface="チェックポイント．（ピリオド）" panose="02000600000000000000" pitchFamily="50" charset="-128"/>
                <a:ea typeface="チェックポイント．（ピリオド）" panose="02000600000000000000" pitchFamily="50" charset="-128"/>
              </a:rPr>
              <a:t>。</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5" name="グループ化 4"/>
          <p:cNvGrpSpPr/>
          <p:nvPr/>
        </p:nvGrpSpPr>
        <p:grpSpPr>
          <a:xfrm>
            <a:off x="468499" y="4998776"/>
            <a:ext cx="4811655" cy="1392141"/>
            <a:chOff x="135990" y="4928260"/>
            <a:chExt cx="4811655" cy="1392141"/>
          </a:xfrm>
        </p:grpSpPr>
        <p:pic>
          <p:nvPicPr>
            <p:cNvPr id="2" name="図 1"/>
            <p:cNvPicPr>
              <a:picLocks noChangeAspect="1"/>
            </p:cNvPicPr>
            <p:nvPr/>
          </p:nvPicPr>
          <p:blipFill rotWithShape="1">
            <a:blip r:embed="rId2">
              <a:extLst>
                <a:ext uri="{28A0092B-C50C-407E-A947-70E740481C1C}">
                  <a14:useLocalDpi xmlns:a14="http://schemas.microsoft.com/office/drawing/2010/main" val="0"/>
                </a:ext>
              </a:extLst>
            </a:blip>
            <a:srcRect r="83541"/>
            <a:stretch/>
          </p:blipFill>
          <p:spPr>
            <a:xfrm>
              <a:off x="135990" y="4928260"/>
              <a:ext cx="602243" cy="609846"/>
            </a:xfrm>
            <a:prstGeom prst="rect">
              <a:avLst/>
            </a:prstGeom>
          </p:spPr>
        </p:pic>
        <p:pic>
          <p:nvPicPr>
            <p:cNvPr id="11" name="図 10"/>
            <p:cNvPicPr>
              <a:picLocks noChangeAspect="1"/>
            </p:cNvPicPr>
            <p:nvPr/>
          </p:nvPicPr>
          <p:blipFill rotWithShape="1">
            <a:blip r:embed="rId2">
              <a:extLst>
                <a:ext uri="{28A0092B-C50C-407E-A947-70E740481C1C}">
                  <a14:useLocalDpi xmlns:a14="http://schemas.microsoft.com/office/drawing/2010/main" val="0"/>
                </a:ext>
              </a:extLst>
            </a:blip>
            <a:srcRect l="16654" r="66859"/>
            <a:stretch/>
          </p:blipFill>
          <p:spPr>
            <a:xfrm>
              <a:off x="151594" y="5710555"/>
              <a:ext cx="603250" cy="609846"/>
            </a:xfrm>
            <a:prstGeom prst="rect">
              <a:avLst/>
            </a:prstGeom>
          </p:spPr>
        </p:pic>
        <p:pic>
          <p:nvPicPr>
            <p:cNvPr id="12" name="図 11"/>
            <p:cNvPicPr>
              <a:picLocks noChangeAspect="1"/>
            </p:cNvPicPr>
            <p:nvPr/>
          </p:nvPicPr>
          <p:blipFill rotWithShape="1">
            <a:blip r:embed="rId2">
              <a:extLst>
                <a:ext uri="{28A0092B-C50C-407E-A947-70E740481C1C}">
                  <a14:useLocalDpi xmlns:a14="http://schemas.microsoft.com/office/drawing/2010/main" val="0"/>
                </a:ext>
              </a:extLst>
            </a:blip>
            <a:srcRect l="33271" r="50069"/>
            <a:stretch/>
          </p:blipFill>
          <p:spPr>
            <a:xfrm>
              <a:off x="1754313" y="4928260"/>
              <a:ext cx="609601" cy="609846"/>
            </a:xfrm>
            <a:prstGeom prst="rect">
              <a:avLst/>
            </a:prstGeom>
          </p:spPr>
        </p:pic>
        <p:pic>
          <p:nvPicPr>
            <p:cNvPr id="14" name="図 13"/>
            <p:cNvPicPr>
              <a:picLocks noChangeAspect="1"/>
            </p:cNvPicPr>
            <p:nvPr/>
          </p:nvPicPr>
          <p:blipFill rotWithShape="1">
            <a:blip r:embed="rId2">
              <a:extLst>
                <a:ext uri="{28A0092B-C50C-407E-A947-70E740481C1C}">
                  <a14:useLocalDpi xmlns:a14="http://schemas.microsoft.com/office/drawing/2010/main" val="0"/>
                </a:ext>
              </a:extLst>
            </a:blip>
            <a:srcRect l="49584" r="33583"/>
            <a:stretch/>
          </p:blipFill>
          <p:spPr>
            <a:xfrm>
              <a:off x="1747964" y="5694848"/>
              <a:ext cx="615950" cy="609846"/>
            </a:xfrm>
            <a:prstGeom prst="rect">
              <a:avLst/>
            </a:prstGeom>
          </p:spPr>
        </p:pic>
        <p:pic>
          <p:nvPicPr>
            <p:cNvPr id="15" name="図 14"/>
            <p:cNvPicPr>
              <a:picLocks noChangeAspect="1"/>
            </p:cNvPicPr>
            <p:nvPr/>
          </p:nvPicPr>
          <p:blipFill rotWithShape="1">
            <a:blip r:embed="rId2">
              <a:extLst>
                <a:ext uri="{28A0092B-C50C-407E-A947-70E740481C1C}">
                  <a14:useLocalDpi xmlns:a14="http://schemas.microsoft.com/office/drawing/2010/main" val="0"/>
                </a:ext>
              </a:extLst>
            </a:blip>
            <a:srcRect l="66938" r="16923"/>
            <a:stretch/>
          </p:blipFill>
          <p:spPr>
            <a:xfrm>
              <a:off x="3277486" y="4928260"/>
              <a:ext cx="590550" cy="609846"/>
            </a:xfrm>
            <a:prstGeom prst="rect">
              <a:avLst/>
            </a:prstGeom>
          </p:spPr>
        </p:pic>
        <p:pic>
          <p:nvPicPr>
            <p:cNvPr id="16" name="図 15"/>
            <p:cNvPicPr>
              <a:picLocks noChangeAspect="1"/>
            </p:cNvPicPr>
            <p:nvPr/>
          </p:nvPicPr>
          <p:blipFill rotWithShape="1">
            <a:blip r:embed="rId2">
              <a:extLst>
                <a:ext uri="{28A0092B-C50C-407E-A947-70E740481C1C}">
                  <a14:useLocalDpi xmlns:a14="http://schemas.microsoft.com/office/drawing/2010/main" val="0"/>
                </a:ext>
              </a:extLst>
            </a:blip>
            <a:srcRect l="83077"/>
            <a:stretch/>
          </p:blipFill>
          <p:spPr>
            <a:xfrm>
              <a:off x="3277486" y="5710555"/>
              <a:ext cx="619229" cy="609846"/>
            </a:xfrm>
            <a:prstGeom prst="rect">
              <a:avLst/>
            </a:prstGeom>
          </p:spPr>
        </p:pic>
        <p:sp>
          <p:nvSpPr>
            <p:cNvPr id="4" name="テキスト ボックス 3"/>
            <p:cNvSpPr txBox="1"/>
            <p:nvPr/>
          </p:nvSpPr>
          <p:spPr>
            <a:xfrm>
              <a:off x="719064" y="5048517"/>
              <a:ext cx="1079609" cy="369332"/>
            </a:xfrm>
            <a:prstGeom prst="rect">
              <a:avLst/>
            </a:prstGeom>
            <a:noFill/>
          </p:spPr>
          <p:txBody>
            <a:bodyPr wrap="square" rtlCol="0">
              <a:spAutoFit/>
            </a:bodyPr>
            <a:lstStyle/>
            <a:p>
              <a:r>
                <a:rPr lang="en-US" altLang="ja-JP" dirty="0">
                  <a:latin typeface="チェックポイント．（ピリオド）" panose="02000600000000000000" pitchFamily="50" charset="-128"/>
                  <a:ea typeface="チェックポイント．（ピリオド）" panose="02000600000000000000" pitchFamily="50" charset="-128"/>
                </a:rPr>
                <a:t>1</a:t>
              </a:r>
              <a:r>
                <a:rPr kumimoji="1" lang="ja-JP" altLang="en-US" dirty="0" smtClean="0">
                  <a:latin typeface="チェックポイント．（ピリオド）" panose="02000600000000000000" pitchFamily="50" charset="-128"/>
                  <a:ea typeface="チェックポイント．（ピリオド）" panose="02000600000000000000" pitchFamily="50" charset="-128"/>
                </a:rPr>
                <a:t>段階目</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7" name="テキスト ボックス 16"/>
            <p:cNvSpPr txBox="1"/>
            <p:nvPr/>
          </p:nvSpPr>
          <p:spPr>
            <a:xfrm>
              <a:off x="705235" y="5801323"/>
              <a:ext cx="1079609" cy="369332"/>
            </a:xfrm>
            <a:prstGeom prst="rect">
              <a:avLst/>
            </a:prstGeom>
            <a:noFill/>
          </p:spPr>
          <p:txBody>
            <a:bodyPr wrap="square" rtlCol="0">
              <a:spAutoFit/>
            </a:bodyPr>
            <a:lstStyle/>
            <a:p>
              <a:r>
                <a:rPr lang="en-US" altLang="ja-JP" dirty="0" smtClean="0">
                  <a:latin typeface="チェックポイント．（ピリオド）" panose="02000600000000000000" pitchFamily="50" charset="-128"/>
                  <a:ea typeface="チェックポイント．（ピリオド）" panose="02000600000000000000" pitchFamily="50" charset="-128"/>
                </a:rPr>
                <a:t>2</a:t>
              </a:r>
              <a:r>
                <a:rPr kumimoji="1" lang="ja-JP" altLang="en-US" dirty="0" smtClean="0">
                  <a:latin typeface="チェックポイント．（ピリオド）" panose="02000600000000000000" pitchFamily="50" charset="-128"/>
                  <a:ea typeface="チェックポイント．（ピリオド）" panose="02000600000000000000" pitchFamily="50" charset="-128"/>
                </a:rPr>
                <a:t>段階目</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8" name="テキスト ボックス 17"/>
            <p:cNvSpPr txBox="1"/>
            <p:nvPr/>
          </p:nvSpPr>
          <p:spPr>
            <a:xfrm>
              <a:off x="2274948" y="5046059"/>
              <a:ext cx="1079609" cy="369332"/>
            </a:xfrm>
            <a:prstGeom prst="rect">
              <a:avLst/>
            </a:prstGeom>
            <a:noFill/>
          </p:spPr>
          <p:txBody>
            <a:bodyPr wrap="square" rtlCol="0">
              <a:spAutoFit/>
            </a:bodyPr>
            <a:lstStyle/>
            <a:p>
              <a:r>
                <a:rPr lang="en-US" altLang="ja-JP" dirty="0" smtClean="0">
                  <a:latin typeface="チェックポイント．（ピリオド）" panose="02000600000000000000" pitchFamily="50" charset="-128"/>
                  <a:ea typeface="チェックポイント．（ピリオド）" panose="02000600000000000000" pitchFamily="50" charset="-128"/>
                </a:rPr>
                <a:t>3</a:t>
              </a:r>
              <a:r>
                <a:rPr kumimoji="1" lang="ja-JP" altLang="en-US" dirty="0" smtClean="0">
                  <a:latin typeface="チェックポイント．（ピリオド）" panose="02000600000000000000" pitchFamily="50" charset="-128"/>
                  <a:ea typeface="チェックポイント．（ピリオド）" panose="02000600000000000000" pitchFamily="50" charset="-128"/>
                </a:rPr>
                <a:t>段階目</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9" name="テキスト ボックス 18"/>
            <p:cNvSpPr txBox="1"/>
            <p:nvPr/>
          </p:nvSpPr>
          <p:spPr>
            <a:xfrm>
              <a:off x="2280896" y="5801323"/>
              <a:ext cx="1079609" cy="369332"/>
            </a:xfrm>
            <a:prstGeom prst="rect">
              <a:avLst/>
            </a:prstGeom>
            <a:noFill/>
          </p:spPr>
          <p:txBody>
            <a:bodyPr wrap="square" rtlCol="0">
              <a:spAutoFit/>
            </a:bodyPr>
            <a:lstStyle/>
            <a:p>
              <a:r>
                <a:rPr lang="en-US" altLang="ja-JP" dirty="0" smtClean="0">
                  <a:latin typeface="チェックポイント．（ピリオド）" panose="02000600000000000000" pitchFamily="50" charset="-128"/>
                  <a:ea typeface="チェックポイント．（ピリオド）" panose="02000600000000000000" pitchFamily="50" charset="-128"/>
                </a:rPr>
                <a:t>4</a:t>
              </a:r>
              <a:r>
                <a:rPr kumimoji="1" lang="ja-JP" altLang="en-US" dirty="0" smtClean="0">
                  <a:latin typeface="チェックポイント．（ピリオド）" panose="02000600000000000000" pitchFamily="50" charset="-128"/>
                  <a:ea typeface="チェックポイント．（ピリオド）" panose="02000600000000000000" pitchFamily="50" charset="-128"/>
                </a:rPr>
                <a:t>段階目</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20" name="テキスト ボックス 19"/>
            <p:cNvSpPr txBox="1"/>
            <p:nvPr/>
          </p:nvSpPr>
          <p:spPr>
            <a:xfrm>
              <a:off x="3868035" y="5046059"/>
              <a:ext cx="1079609" cy="369332"/>
            </a:xfrm>
            <a:prstGeom prst="rect">
              <a:avLst/>
            </a:prstGeom>
            <a:noFill/>
          </p:spPr>
          <p:txBody>
            <a:bodyPr wrap="square" rtlCol="0">
              <a:spAutoFit/>
            </a:bodyPr>
            <a:lstStyle/>
            <a:p>
              <a:r>
                <a:rPr lang="en-US" altLang="ja-JP" dirty="0" smtClean="0">
                  <a:latin typeface="チェックポイント．（ピリオド）" panose="02000600000000000000" pitchFamily="50" charset="-128"/>
                  <a:ea typeface="チェックポイント．（ピリオド）" panose="02000600000000000000" pitchFamily="50" charset="-128"/>
                </a:rPr>
                <a:t>5</a:t>
              </a:r>
              <a:r>
                <a:rPr kumimoji="1" lang="ja-JP" altLang="en-US" dirty="0" smtClean="0">
                  <a:latin typeface="チェックポイント．（ピリオド）" panose="02000600000000000000" pitchFamily="50" charset="-128"/>
                  <a:ea typeface="チェックポイント．（ピリオド）" panose="02000600000000000000" pitchFamily="50" charset="-128"/>
                </a:rPr>
                <a:t>段階目</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21" name="テキスト ボックス 20"/>
            <p:cNvSpPr txBox="1"/>
            <p:nvPr/>
          </p:nvSpPr>
          <p:spPr>
            <a:xfrm>
              <a:off x="3868036" y="5801323"/>
              <a:ext cx="1079609" cy="369332"/>
            </a:xfrm>
            <a:prstGeom prst="rect">
              <a:avLst/>
            </a:prstGeom>
            <a:noFill/>
          </p:spPr>
          <p:txBody>
            <a:bodyPr wrap="square" rtlCol="0">
              <a:spAutoFit/>
            </a:bodyPr>
            <a:lstStyle/>
            <a:p>
              <a:r>
                <a:rPr lang="en-US" altLang="ja-JP" dirty="0" smtClean="0">
                  <a:latin typeface="チェックポイント．（ピリオド）" panose="02000600000000000000" pitchFamily="50" charset="-128"/>
                  <a:ea typeface="チェックポイント．（ピリオド）" panose="02000600000000000000" pitchFamily="50" charset="-128"/>
                </a:rPr>
                <a:t>6</a:t>
              </a:r>
              <a:r>
                <a:rPr kumimoji="1" lang="ja-JP" altLang="en-US" dirty="0" smtClean="0">
                  <a:latin typeface="チェックポイント．（ピリオド）" panose="02000600000000000000" pitchFamily="50" charset="-128"/>
                  <a:ea typeface="チェックポイント．（ピリオド）" panose="02000600000000000000" pitchFamily="50" charset="-128"/>
                </a:rPr>
                <a:t>段階目</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Tree>
    <p:extLst>
      <p:ext uri="{BB962C8B-B14F-4D97-AF65-F5344CB8AC3E}">
        <p14:creationId xmlns:p14="http://schemas.microsoft.com/office/powerpoint/2010/main" val="3804024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 xmlns:a16="http://schemas.microsoft.com/office/drawing/2014/main" id="{83D9254C-066B-4A30-984B-189E5281BB91}"/>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スペシャル技</a:t>
            </a:r>
          </a:p>
        </p:txBody>
      </p:sp>
      <p:sp>
        <p:nvSpPr>
          <p:cNvPr id="5" name="テキスト ボックス 4"/>
          <p:cNvSpPr txBox="1"/>
          <p:nvPr/>
        </p:nvSpPr>
        <p:spPr>
          <a:xfrm>
            <a:off x="1768885" y="1163338"/>
            <a:ext cx="8654226" cy="738664"/>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スペシャル技は、戦闘中に一度だけ発動することが可能です。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endParaRPr lang="en-US" altLang="ja-JP"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428" y="2184700"/>
            <a:ext cx="1363121" cy="908747"/>
          </a:xfrm>
          <a:prstGeom prst="rect">
            <a:avLst/>
          </a:prstGeom>
        </p:spPr>
      </p:pic>
      <p:sp>
        <p:nvSpPr>
          <p:cNvPr id="7" name="テキスト ボックス 6"/>
          <p:cNvSpPr txBox="1"/>
          <p:nvPr/>
        </p:nvSpPr>
        <p:spPr>
          <a:xfrm>
            <a:off x="2627330" y="2301847"/>
            <a:ext cx="8650269" cy="707886"/>
          </a:xfrm>
          <a:prstGeom prst="rect">
            <a:avLst/>
          </a:prstGeom>
          <a:noFill/>
        </p:spPr>
        <p:txBody>
          <a:bodyPr wrap="square" rtlCol="0">
            <a:spAutoFit/>
          </a:bodyPr>
          <a:lstStyle/>
          <a:p>
            <a:r>
              <a:rPr kumimoji="1" lang="ja-JP" altLang="en-US" sz="2000" dirty="0">
                <a:latin typeface="チェックポイント．（ピリオド）" panose="02000600000000000000" pitchFamily="50" charset="-128"/>
                <a:ea typeface="チェックポイント．（ピリオド）" panose="02000600000000000000" pitchFamily="50" charset="-128"/>
              </a:rPr>
              <a:t>戦闘中にこのボタンをクリックするか</a:t>
            </a:r>
            <a:endParaRPr kumimoji="1" lang="en-US" altLang="ja-JP" sz="2000" dirty="0">
              <a:latin typeface="チェックポイント．（ピリオド）" panose="02000600000000000000" pitchFamily="50" charset="-128"/>
              <a:ea typeface="チェックポイント．（ピリオド）" panose="02000600000000000000" pitchFamily="50" charset="-128"/>
            </a:endParaRPr>
          </a:p>
          <a:p>
            <a:r>
              <a:rPr lang="ja-JP" altLang="en-US" sz="2000" dirty="0">
                <a:latin typeface="チェックポイント．（ピリオド）" panose="02000600000000000000" pitchFamily="50" charset="-128"/>
                <a:ea typeface="チェックポイント．（ピリオド）" panose="02000600000000000000" pitchFamily="50" charset="-128"/>
              </a:rPr>
              <a:t>もしくは</a:t>
            </a:r>
            <a:r>
              <a:rPr lang="en-US" altLang="ja-JP" sz="2000" dirty="0">
                <a:solidFill>
                  <a:srgbClr val="FF0000"/>
                </a:solidFill>
                <a:latin typeface="チェックポイント．（ピリオド）" panose="02000600000000000000" pitchFamily="50" charset="-128"/>
                <a:ea typeface="チェックポイント．（ピリオド）" panose="02000600000000000000" pitchFamily="50" charset="-128"/>
              </a:rPr>
              <a:t>Enter</a:t>
            </a:r>
            <a:r>
              <a:rPr lang="ja-JP" altLang="en-US" sz="2000" dirty="0">
                <a:latin typeface="チェックポイント．（ピリオド）" panose="02000600000000000000" pitchFamily="50" charset="-128"/>
                <a:ea typeface="チェックポイント．（ピリオド）" panose="02000600000000000000" pitchFamily="50" charset="-128"/>
              </a:rPr>
              <a:t>キーを押すことでスペシャル技を発動することが可能です。</a:t>
            </a:r>
            <a:endParaRPr kumimoji="1" lang="ja-JP" altLang="en-US" sz="2000" dirty="0">
              <a:latin typeface="チェックポイント．（ピリオド）" panose="02000600000000000000" pitchFamily="50" charset="-128"/>
              <a:ea typeface="チェックポイント．（ピリオド）" panose="02000600000000000000" pitchFamily="50" charset="-128"/>
            </a:endParaRPr>
          </a:p>
        </p:txBody>
      </p:sp>
      <p:sp>
        <p:nvSpPr>
          <p:cNvPr id="8" name="テキスト ボックス 7"/>
          <p:cNvSpPr txBox="1"/>
          <p:nvPr/>
        </p:nvSpPr>
        <p:spPr>
          <a:xfrm>
            <a:off x="423417" y="5176685"/>
            <a:ext cx="10573135" cy="1200329"/>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スペシャル技は</a:t>
            </a:r>
            <a:r>
              <a:rPr kumimoji="1" lang="en-US" altLang="ja-JP" sz="2400" dirty="0">
                <a:latin typeface="チェックポイント．（ピリオド）" panose="02000600000000000000" pitchFamily="50" charset="-128"/>
                <a:ea typeface="チェックポイント．（ピリオド）" panose="02000600000000000000" pitchFamily="50" charset="-128"/>
              </a:rPr>
              <a:t>5</a:t>
            </a:r>
            <a:r>
              <a:rPr kumimoji="1" lang="ja-JP" altLang="en-US" sz="2400" dirty="0">
                <a:latin typeface="チェックポイント．（ピリオド）" panose="02000600000000000000" pitchFamily="50" charset="-128"/>
                <a:ea typeface="チェックポイント．（ピリオド）" panose="02000600000000000000" pitchFamily="50" charset="-128"/>
              </a:rPr>
              <a:t>種類あり、敵を捕食することで獲得することができます。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r>
              <a:rPr kumimoji="1" lang="ja-JP" altLang="en-US" sz="2400" dirty="0">
                <a:latin typeface="チェックポイント．（ピリオド）" panose="02000600000000000000" pitchFamily="50" charset="-128"/>
                <a:ea typeface="チェックポイント．（ピリオド）" panose="02000600000000000000" pitchFamily="50" charset="-128"/>
              </a:rPr>
              <a:t>惑星ごとに獲得できるスペシャル技が違うので</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r>
              <a:rPr kumimoji="1" lang="ja-JP" altLang="en-US" sz="2400" dirty="0">
                <a:latin typeface="チェックポイント．（ピリオド）" panose="02000600000000000000" pitchFamily="50" charset="-128"/>
                <a:ea typeface="チェックポイント．（ピリオド）" panose="02000600000000000000" pitchFamily="50" charset="-128"/>
              </a:rPr>
              <a:t>自分に合ったスペシャル技を獲得してください。</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5527" y="3852993"/>
            <a:ext cx="1043196" cy="1043196"/>
          </a:xfrm>
          <a:prstGeom prst="rect">
            <a:avLst/>
          </a:prstGeom>
        </p:spPr>
      </p:pic>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8430" y="3890394"/>
            <a:ext cx="968394" cy="968394"/>
          </a:xfrm>
          <a:prstGeom prst="rect">
            <a:avLst/>
          </a:prstGeom>
        </p:spPr>
      </p:pic>
      <p:pic>
        <p:nvPicPr>
          <p:cNvPr id="11" name="図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92942" y="3840205"/>
            <a:ext cx="1068779" cy="1068779"/>
          </a:xfrm>
          <a:prstGeom prst="rect">
            <a:avLst/>
          </a:prstGeom>
        </p:spPr>
      </p:pic>
      <p:pic>
        <p:nvPicPr>
          <p:cNvPr id="12" name="図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96248" y="3828198"/>
            <a:ext cx="1017655" cy="1092787"/>
          </a:xfrm>
          <a:prstGeom prst="rect">
            <a:avLst/>
          </a:prstGeom>
        </p:spPr>
      </p:pic>
      <p:pic>
        <p:nvPicPr>
          <p:cNvPr id="13" name="図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36023" y="3870293"/>
            <a:ext cx="1008601" cy="1008601"/>
          </a:xfrm>
          <a:prstGeom prst="rect">
            <a:avLst/>
          </a:prstGeom>
        </p:spPr>
      </p:pic>
    </p:spTree>
    <p:extLst>
      <p:ext uri="{BB962C8B-B14F-4D97-AF65-F5344CB8AC3E}">
        <p14:creationId xmlns:p14="http://schemas.microsoft.com/office/powerpoint/2010/main" val="2003598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 xmlns:a16="http://schemas.microsoft.com/office/drawing/2014/main" id="{E7DA8156-9232-45DF-BDAB-F8BFA4989BF6}"/>
              </a:ext>
            </a:extLst>
          </p:cNvPr>
          <p:cNvSpPr txBox="1"/>
          <p:nvPr/>
        </p:nvSpPr>
        <p:spPr>
          <a:xfrm>
            <a:off x="3250477" y="75758"/>
            <a:ext cx="5691045" cy="830997"/>
          </a:xfrm>
          <a:prstGeom prst="rect">
            <a:avLst/>
          </a:prstGeom>
          <a:solidFill>
            <a:schemeClr val="accent4"/>
          </a:solidFill>
        </p:spPr>
        <p:txBody>
          <a:bodyPr wrap="square" rtlCol="0">
            <a:spAutoFit/>
          </a:bodyPr>
          <a:lstStyle/>
          <a:p>
            <a:r>
              <a:rPr kumimoji="1" lang="ja-JP" altLang="en-US" sz="4800" dirty="0">
                <a:latin typeface="チェックポイント．（ピリオド）" panose="02000600000000000000" pitchFamily="50" charset="-128"/>
                <a:ea typeface="チェックポイント．（ピリオド）" panose="02000600000000000000" pitchFamily="50" charset="-128"/>
              </a:rPr>
              <a:t>ヘルプ：惑星発展度</a:t>
            </a:r>
            <a:endParaRPr lang="ja-JP" altLang="en-US" sz="4800"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 xmlns:a16="http://schemas.microsoft.com/office/drawing/2014/main" id="{86562B00-1D31-41BF-8D0A-F3A64C35FA2F}"/>
              </a:ext>
            </a:extLst>
          </p:cNvPr>
          <p:cNvSpPr txBox="1"/>
          <p:nvPr/>
        </p:nvSpPr>
        <p:spPr>
          <a:xfrm>
            <a:off x="312300" y="1681343"/>
            <a:ext cx="10045959" cy="461665"/>
          </a:xfrm>
          <a:prstGeom prst="rect">
            <a:avLst/>
          </a:prstGeom>
          <a:noFill/>
        </p:spPr>
        <p:txBody>
          <a:bodyPr wrap="square" rtlCol="0">
            <a:spAutoFit/>
          </a:bodyPr>
          <a:lstStyle/>
          <a:p>
            <a:r>
              <a:rPr lang="ja-JP" altLang="en-US" sz="2400" dirty="0">
                <a:solidFill>
                  <a:srgbClr val="FF0000"/>
                </a:solidFill>
                <a:latin typeface="チェックポイント．（ピリオド）" panose="02000600000000000000" pitchFamily="50" charset="-128"/>
                <a:ea typeface="チェックポイント．（ピリオド）" panose="02000600000000000000" pitchFamily="50" charset="-128"/>
              </a:rPr>
              <a:t>研究所や兵舎のレベルを一定量上げる</a:t>
            </a:r>
            <a:r>
              <a:rPr lang="ja-JP" altLang="en-US" sz="2400" dirty="0">
                <a:latin typeface="チェックポイント．（ピリオド）" panose="02000600000000000000" pitchFamily="50" charset="-128"/>
                <a:ea typeface="チェックポイント．（ピリオド）" panose="02000600000000000000" pitchFamily="50" charset="-128"/>
              </a:rPr>
              <a:t>ことによって惑星が発展します。</a:t>
            </a:r>
            <a:endParaRPr lang="en-US" altLang="ja-JP" sz="2400" dirty="0">
              <a:latin typeface="チェックポイント．（ピリオド）" panose="02000600000000000000" pitchFamily="50" charset="-128"/>
              <a:ea typeface="チェックポイント．（ピリオド）" panose="02000600000000000000" pitchFamily="50" charset="-128"/>
            </a:endParaRPr>
          </a:p>
        </p:txBody>
      </p:sp>
      <p:sp>
        <p:nvSpPr>
          <p:cNvPr id="8" name="テキスト ボックス 7">
            <a:extLst>
              <a:ext uri="{FF2B5EF4-FFF2-40B4-BE49-F238E27FC236}">
                <a16:creationId xmlns="" xmlns:a16="http://schemas.microsoft.com/office/drawing/2014/main" id="{4B1A7519-3AB7-4FFE-8DC1-5D58D39C3087}"/>
              </a:ext>
            </a:extLst>
          </p:cNvPr>
          <p:cNvSpPr txBox="1"/>
          <p:nvPr/>
        </p:nvSpPr>
        <p:spPr>
          <a:xfrm>
            <a:off x="312300" y="2728899"/>
            <a:ext cx="11652881" cy="461665"/>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惑星が発展することにより、惑星の見た目や育成画面の背景に</a:t>
            </a:r>
            <a:r>
              <a:rPr lang="ja-JP" altLang="en-US" sz="2400" dirty="0">
                <a:latin typeface="チェックポイント．（ピリオド）" panose="02000600000000000000" pitchFamily="50" charset="-128"/>
                <a:ea typeface="チェックポイント．（ピリオド）" panose="02000600000000000000" pitchFamily="50" charset="-128"/>
              </a:rPr>
              <a:t>変化が起こります。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p:txBody>
      </p:sp>
      <p:sp>
        <p:nvSpPr>
          <p:cNvPr id="16" name="テキスト ボックス 15">
            <a:extLst>
              <a:ext uri="{FF2B5EF4-FFF2-40B4-BE49-F238E27FC236}">
                <a16:creationId xmlns="" xmlns:a16="http://schemas.microsoft.com/office/drawing/2014/main" id="{EAD140C4-19B0-40CF-8A7F-5B444A6FB643}"/>
              </a:ext>
            </a:extLst>
          </p:cNvPr>
          <p:cNvSpPr txBox="1"/>
          <p:nvPr/>
        </p:nvSpPr>
        <p:spPr>
          <a:xfrm>
            <a:off x="2899068" y="4039114"/>
            <a:ext cx="315920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発展すると？</a:t>
            </a:r>
          </a:p>
        </p:txBody>
      </p:sp>
      <p:sp>
        <p:nvSpPr>
          <p:cNvPr id="17" name="テキスト ボックス 16">
            <a:extLst>
              <a:ext uri="{FF2B5EF4-FFF2-40B4-BE49-F238E27FC236}">
                <a16:creationId xmlns="" xmlns:a16="http://schemas.microsoft.com/office/drawing/2014/main" id="{35A6466D-48F7-44F6-AA87-CA2E29ED1A92}"/>
              </a:ext>
            </a:extLst>
          </p:cNvPr>
          <p:cNvSpPr txBox="1"/>
          <p:nvPr/>
        </p:nvSpPr>
        <p:spPr>
          <a:xfrm>
            <a:off x="7605202" y="6234637"/>
            <a:ext cx="5072849"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惑星の見た目が変わっていく</a:t>
            </a:r>
          </a:p>
        </p:txBody>
      </p:sp>
      <p:grpSp>
        <p:nvGrpSpPr>
          <p:cNvPr id="20" name="グループ化 19">
            <a:extLst>
              <a:ext uri="{FF2B5EF4-FFF2-40B4-BE49-F238E27FC236}">
                <a16:creationId xmlns="" xmlns:a16="http://schemas.microsoft.com/office/drawing/2014/main" id="{F2B7319D-4B0F-4E88-BF97-C6858CA42543}"/>
              </a:ext>
            </a:extLst>
          </p:cNvPr>
          <p:cNvGrpSpPr/>
          <p:nvPr/>
        </p:nvGrpSpPr>
        <p:grpSpPr>
          <a:xfrm>
            <a:off x="2582663" y="4651898"/>
            <a:ext cx="6938769" cy="1170393"/>
            <a:chOff x="2582663" y="4651898"/>
            <a:chExt cx="6938769" cy="1170393"/>
          </a:xfrm>
        </p:grpSpPr>
        <p:pic>
          <p:nvPicPr>
            <p:cNvPr id="10" name="図 9">
              <a:extLst>
                <a:ext uri="{FF2B5EF4-FFF2-40B4-BE49-F238E27FC236}">
                  <a16:creationId xmlns="" xmlns:a16="http://schemas.microsoft.com/office/drawing/2014/main" id="{CC45E600-B2B8-4EEF-9509-45C7FC593D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79975"/>
            <a:stretch/>
          </p:blipFill>
          <p:spPr>
            <a:xfrm>
              <a:off x="2582663" y="4651899"/>
              <a:ext cx="1171853" cy="1170392"/>
            </a:xfrm>
            <a:prstGeom prst="rect">
              <a:avLst/>
            </a:prstGeom>
          </p:spPr>
        </p:pic>
        <p:pic>
          <p:nvPicPr>
            <p:cNvPr id="3" name="図 2">
              <a:extLst>
                <a:ext uri="{FF2B5EF4-FFF2-40B4-BE49-F238E27FC236}">
                  <a16:creationId xmlns="" xmlns:a16="http://schemas.microsoft.com/office/drawing/2014/main" id="{76874239-A564-450E-95B6-FA50B49D3D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248935" y="4512190"/>
              <a:ext cx="724227" cy="1448463"/>
            </a:xfrm>
            <a:prstGeom prst="rect">
              <a:avLst/>
            </a:prstGeom>
          </p:spPr>
        </p:pic>
        <p:pic>
          <p:nvPicPr>
            <p:cNvPr id="18" name="図 17">
              <a:extLst>
                <a:ext uri="{FF2B5EF4-FFF2-40B4-BE49-F238E27FC236}">
                  <a16:creationId xmlns="" xmlns:a16="http://schemas.microsoft.com/office/drawing/2014/main" id="{0AB0B9E4-14DF-45A3-A28A-92DB7B5FE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7132393" y="4512862"/>
              <a:ext cx="724227" cy="1448463"/>
            </a:xfrm>
            <a:prstGeom prst="rect">
              <a:avLst/>
            </a:prstGeom>
          </p:spPr>
        </p:pic>
        <p:pic>
          <p:nvPicPr>
            <p:cNvPr id="6" name="図 5" descr="歯車, 車輪 が含まれている画像&#10;&#10;自動的に生成された説明">
              <a:extLst>
                <a:ext uri="{FF2B5EF4-FFF2-40B4-BE49-F238E27FC236}">
                  <a16:creationId xmlns="" xmlns:a16="http://schemas.microsoft.com/office/drawing/2014/main" id="{719E7009-8045-4D66-A55A-5EE8D48EF6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67582" y="4651898"/>
              <a:ext cx="1170392" cy="1170392"/>
            </a:xfrm>
            <a:prstGeom prst="rect">
              <a:avLst/>
            </a:prstGeom>
          </p:spPr>
        </p:pic>
        <p:pic>
          <p:nvPicPr>
            <p:cNvPr id="19" name="図 18" descr="車輪 が含まれている画像&#10;&#10;自動的に生成された説明">
              <a:extLst>
                <a:ext uri="{FF2B5EF4-FFF2-40B4-BE49-F238E27FC236}">
                  <a16:creationId xmlns="" xmlns:a16="http://schemas.microsoft.com/office/drawing/2014/main" id="{E345A25F-5D95-4CBD-ADD0-087829B4C7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51040" y="4651898"/>
              <a:ext cx="1170392" cy="1170392"/>
            </a:xfrm>
            <a:prstGeom prst="rect">
              <a:avLst/>
            </a:prstGeom>
          </p:spPr>
        </p:pic>
      </p:grpSp>
    </p:spTree>
    <p:extLst>
      <p:ext uri="{BB962C8B-B14F-4D97-AF65-F5344CB8AC3E}">
        <p14:creationId xmlns:p14="http://schemas.microsoft.com/office/powerpoint/2010/main" val="2375847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 xmlns:a16="http://schemas.microsoft.com/office/drawing/2014/main" id="{C41C563A-40AB-403A-8661-FE9944DE17B5}"/>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kumimoji="1" lang="ja-JP" altLang="en-US" sz="4800" dirty="0" smtClean="0">
                <a:latin typeface="チェックポイント．（ピリオド）" panose="02000600000000000000" pitchFamily="50" charset="-128"/>
                <a:ea typeface="チェックポイント．（ピリオド）" panose="02000600000000000000" pitchFamily="50" charset="-128"/>
              </a:rPr>
              <a:t>：</a:t>
            </a:r>
            <a:r>
              <a:rPr lang="ja-JP" altLang="en-US" sz="4800" dirty="0" smtClean="0">
                <a:latin typeface="チェックポイント．（ピリオド）" panose="02000600000000000000" pitchFamily="50" charset="-128"/>
                <a:ea typeface="チェックポイント．（ピリオド）" panose="02000600000000000000" pitchFamily="50" charset="-128"/>
              </a:rPr>
              <a:t>移動について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2" name="テキスト ボックス 1"/>
          <p:cNvSpPr txBox="1"/>
          <p:nvPr/>
        </p:nvSpPr>
        <p:spPr>
          <a:xfrm>
            <a:off x="752102" y="5177642"/>
            <a:ext cx="10687794" cy="830997"/>
          </a:xfrm>
          <a:prstGeom prst="rect">
            <a:avLst/>
          </a:prstGeom>
          <a:noFill/>
        </p:spPr>
        <p:txBody>
          <a:bodyPr wrap="square" rtlCol="0">
            <a:spAutoFit/>
          </a:bodyPr>
          <a:lstStyle/>
          <a:p>
            <a:pPr algn="ctr"/>
            <a:r>
              <a:rPr kumimoji="1" lang="ja-JP" altLang="en-US" sz="2400" dirty="0" smtClean="0">
                <a:latin typeface="チェックポイント．（ピリオド）" panose="02000600000000000000" pitchFamily="50" charset="-128"/>
                <a:ea typeface="チェックポイント．（ピリオド）" panose="02000600000000000000" pitchFamily="50" charset="-128"/>
              </a:rPr>
              <a:t>育成画面と戦闘準備画面の戻るボタンの横にあるボタンをクリックすると</a:t>
            </a:r>
            <a:endParaRPr kumimoji="1" lang="en-US" altLang="ja-JP" sz="2400" dirty="0" smtClean="0">
              <a:latin typeface="チェックポイント．（ピリオド）" panose="02000600000000000000" pitchFamily="50" charset="-128"/>
              <a:ea typeface="チェックポイント．（ピリオド）" panose="02000600000000000000" pitchFamily="50" charset="-128"/>
            </a:endParaRPr>
          </a:p>
          <a:p>
            <a:pPr algn="ctr"/>
            <a:r>
              <a:rPr kumimoji="1" lang="ja-JP" altLang="en-US" sz="2400" dirty="0" smtClean="0">
                <a:solidFill>
                  <a:srgbClr val="FF0000"/>
                </a:solidFill>
                <a:latin typeface="チェックポイント．（ピリオド）" panose="02000600000000000000" pitchFamily="50" charset="-128"/>
                <a:ea typeface="チェックポイント．（ピリオド）" panose="02000600000000000000" pitchFamily="50" charset="-128"/>
              </a:rPr>
              <a:t>ホーム画面を介さずに戦闘準備画面と育成画面を行き来することが可能です</a:t>
            </a:r>
            <a:r>
              <a:rPr kumimoji="1" lang="ja-JP" altLang="en-US" sz="2400" dirty="0" smtClean="0">
                <a:latin typeface="チェックポイント．（ピリオド）" panose="02000600000000000000" pitchFamily="50" charset="-128"/>
                <a:ea typeface="チェックポイント．（ピリオド）" panose="02000600000000000000" pitchFamily="50" charset="-128"/>
              </a:rPr>
              <a:t>。</a:t>
            </a:r>
            <a:endParaRPr kumimoji="1" lang="ja-JP" altLang="en-US" sz="2400" dirty="0">
              <a:latin typeface="チェックポイント．（ピリオド）" panose="02000600000000000000" pitchFamily="50" charset="-128"/>
              <a:ea typeface="チェックポイント．（ピリオド）" panose="02000600000000000000" pitchFamily="50" charset="-128"/>
            </a:endParaRPr>
          </a:p>
        </p:txBody>
      </p:sp>
      <p:grpSp>
        <p:nvGrpSpPr>
          <p:cNvPr id="13" name="グループ化 12"/>
          <p:cNvGrpSpPr/>
          <p:nvPr/>
        </p:nvGrpSpPr>
        <p:grpSpPr>
          <a:xfrm>
            <a:off x="630893" y="1642412"/>
            <a:ext cx="4778319" cy="2781817"/>
            <a:chOff x="704061" y="1341912"/>
            <a:chExt cx="4306908" cy="2404795"/>
          </a:xfrm>
        </p:grpSpPr>
        <p:grpSp>
          <p:nvGrpSpPr>
            <p:cNvPr id="9" name="グループ化 8"/>
            <p:cNvGrpSpPr/>
            <p:nvPr/>
          </p:nvGrpSpPr>
          <p:grpSpPr>
            <a:xfrm>
              <a:off x="997526" y="1341912"/>
              <a:ext cx="3719977" cy="1976547"/>
              <a:chOff x="1175763" y="1229790"/>
              <a:chExt cx="2101828" cy="1085898"/>
            </a:xfrm>
          </p:grpSpPr>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r="88760" b="89899"/>
              <a:stretch/>
            </p:blipFill>
            <p:spPr>
              <a:xfrm>
                <a:off x="1175763" y="1229790"/>
                <a:ext cx="2101828" cy="1085898"/>
              </a:xfrm>
              <a:prstGeom prst="rect">
                <a:avLst/>
              </a:prstGeom>
            </p:spPr>
          </p:pic>
          <p:sp>
            <p:nvSpPr>
              <p:cNvPr id="3" name="正方形/長方形 2"/>
              <p:cNvSpPr/>
              <p:nvPr/>
            </p:nvSpPr>
            <p:spPr>
              <a:xfrm>
                <a:off x="1269240" y="1300217"/>
                <a:ext cx="1886894" cy="9488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テキスト ボックス 9"/>
            <p:cNvSpPr txBox="1"/>
            <p:nvPr/>
          </p:nvSpPr>
          <p:spPr>
            <a:xfrm>
              <a:off x="704061" y="3400824"/>
              <a:ext cx="4306908" cy="345883"/>
            </a:xfrm>
            <a:prstGeom prst="rect">
              <a:avLst/>
            </a:prstGeom>
            <a:noFill/>
          </p:spPr>
          <p:txBody>
            <a:bodyPr wrap="square" rtlCol="0">
              <a:spAutoFit/>
            </a:bodyPr>
            <a:lstStyle/>
            <a:p>
              <a:r>
                <a:rPr kumimoji="1" lang="ja-JP" altLang="en-US" sz="2000" dirty="0" smtClean="0">
                  <a:latin typeface="チェックポイント．（ピリオド）" panose="02000600000000000000" pitchFamily="50" charset="-128"/>
                  <a:ea typeface="チェックポイント．（ピリオド）" panose="02000600000000000000" pitchFamily="50" charset="-128"/>
                </a:rPr>
                <a:t>育成画面から戦闘準備画面へ</a:t>
              </a:r>
              <a:r>
                <a:rPr lang="ja-JP" altLang="en-US" sz="2000" dirty="0">
                  <a:latin typeface="チェックポイント．（ピリオド）" panose="02000600000000000000" pitchFamily="50" charset="-128"/>
                  <a:ea typeface="チェックポイント．（ピリオド）" panose="02000600000000000000" pitchFamily="50" charset="-128"/>
                </a:rPr>
                <a:t>移行</a:t>
              </a:r>
              <a:r>
                <a:rPr lang="ja-JP" altLang="en-US" sz="2000" dirty="0" smtClean="0">
                  <a:latin typeface="チェックポイント．（ピリオド）" panose="02000600000000000000" pitchFamily="50" charset="-128"/>
                  <a:ea typeface="チェックポイント．（ピリオド）" panose="02000600000000000000" pitchFamily="50" charset="-128"/>
                </a:rPr>
                <a:t>できる</a:t>
              </a:r>
              <a:endParaRPr lang="ja-JP" altLang="en-US" sz="2000" dirty="0">
                <a:latin typeface="チェックポイント．（ピリオド）" panose="02000600000000000000" pitchFamily="50" charset="-128"/>
                <a:ea typeface="チェックポイント．（ピリオド）" panose="02000600000000000000" pitchFamily="50" charset="-128"/>
              </a:endParaRPr>
            </a:p>
          </p:txBody>
        </p:sp>
      </p:grpSp>
      <p:grpSp>
        <p:nvGrpSpPr>
          <p:cNvPr id="14" name="グループ化 13"/>
          <p:cNvGrpSpPr/>
          <p:nvPr/>
        </p:nvGrpSpPr>
        <p:grpSpPr>
          <a:xfrm>
            <a:off x="5909954" y="1642412"/>
            <a:ext cx="4781798" cy="2775571"/>
            <a:chOff x="5982466" y="1348157"/>
            <a:chExt cx="4781798" cy="2775571"/>
          </a:xfrm>
        </p:grpSpPr>
        <p:grpSp>
          <p:nvGrpSpPr>
            <p:cNvPr id="6" name="グループ化 5"/>
            <p:cNvGrpSpPr/>
            <p:nvPr/>
          </p:nvGrpSpPr>
          <p:grpSpPr>
            <a:xfrm>
              <a:off x="6268517" y="1348157"/>
              <a:ext cx="4176395" cy="2299746"/>
              <a:chOff x="6733307" y="1300216"/>
              <a:chExt cx="2052142" cy="1140881"/>
            </a:xfrm>
          </p:grpSpPr>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r="88902" b="89447"/>
              <a:stretch/>
            </p:blipFill>
            <p:spPr>
              <a:xfrm>
                <a:off x="6733307" y="1300216"/>
                <a:ext cx="2052142" cy="1140881"/>
              </a:xfrm>
              <a:prstGeom prst="rect">
                <a:avLst/>
              </a:prstGeom>
            </p:spPr>
          </p:pic>
          <p:sp>
            <p:nvSpPr>
              <p:cNvPr id="8" name="正方形/長方形 7"/>
              <p:cNvSpPr/>
              <p:nvPr/>
            </p:nvSpPr>
            <p:spPr>
              <a:xfrm>
                <a:off x="6852062" y="1389413"/>
                <a:ext cx="1830995" cy="9071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テキスト ボックス 10"/>
            <p:cNvSpPr txBox="1"/>
            <p:nvPr/>
          </p:nvSpPr>
          <p:spPr>
            <a:xfrm>
              <a:off x="5982466" y="3723618"/>
              <a:ext cx="4781798" cy="400110"/>
            </a:xfrm>
            <a:prstGeom prst="rect">
              <a:avLst/>
            </a:prstGeom>
            <a:noFill/>
          </p:spPr>
          <p:txBody>
            <a:bodyPr wrap="square" rtlCol="0">
              <a:spAutoFit/>
            </a:bodyPr>
            <a:lstStyle/>
            <a:p>
              <a:r>
                <a:rPr kumimoji="1" lang="ja-JP" altLang="en-US" sz="2000" dirty="0" smtClean="0">
                  <a:latin typeface="チェックポイント．（ピリオド）" panose="02000600000000000000" pitchFamily="50" charset="-128"/>
                  <a:ea typeface="チェックポイント．（ピリオド）" panose="02000600000000000000" pitchFamily="50" charset="-128"/>
                </a:rPr>
                <a:t>戦闘準備画面から育成画面へ移行できる</a:t>
              </a:r>
              <a:endParaRPr kumimoji="1" lang="ja-JP" altLang="en-US" sz="2000" dirty="0">
                <a:latin typeface="チェックポイント．（ピリオド）" panose="02000600000000000000" pitchFamily="50" charset="-128"/>
                <a:ea typeface="チェックポイント．（ピリオド）" panose="02000600000000000000" pitchFamily="50" charset="-128"/>
              </a:endParaRPr>
            </a:p>
          </p:txBody>
        </p:sp>
      </p:grpSp>
    </p:spTree>
    <p:extLst>
      <p:ext uri="{BB962C8B-B14F-4D97-AF65-F5344CB8AC3E}">
        <p14:creationId xmlns:p14="http://schemas.microsoft.com/office/powerpoint/2010/main" val="191838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 xmlns:a16="http://schemas.microsoft.com/office/drawing/2014/main" id="{C41C563A-40AB-403A-8661-FE9944DE17B5}"/>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kumimoji="1" lang="ja-JP" altLang="en-US" sz="4800" dirty="0" smtClean="0">
                <a:latin typeface="チェックポイント．（ピリオド）" panose="02000600000000000000" pitchFamily="50" charset="-128"/>
                <a:ea typeface="チェックポイント．（ピリオド）" panose="02000600000000000000" pitchFamily="50" charset="-128"/>
              </a:rPr>
              <a:t>：惑星</a:t>
            </a:r>
            <a:r>
              <a:rPr kumimoji="1" lang="en-US" altLang="ja-JP" sz="4800" dirty="0" smtClean="0">
                <a:latin typeface="チェックポイント．（ピリオド）" panose="02000600000000000000" pitchFamily="50" charset="-128"/>
                <a:ea typeface="チェックポイント．（ピリオド）" panose="02000600000000000000" pitchFamily="50" charset="-128"/>
              </a:rPr>
              <a:t>HP</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5" name="テキスト ボックス 4"/>
          <p:cNvSpPr txBox="1"/>
          <p:nvPr/>
        </p:nvSpPr>
        <p:spPr>
          <a:xfrm>
            <a:off x="2671946" y="1686296"/>
            <a:ext cx="6848106" cy="461665"/>
          </a:xfrm>
          <a:prstGeom prst="rect">
            <a:avLst/>
          </a:prstGeom>
          <a:noFill/>
        </p:spPr>
        <p:txBody>
          <a:bodyPr wrap="square" rtlCol="0">
            <a:spAutoFit/>
          </a:bodyPr>
          <a:lstStyle/>
          <a:p>
            <a:pPr algn="ctr"/>
            <a:r>
              <a:rPr kumimoji="1" lang="ja-JP" altLang="en-US" sz="2400" dirty="0" smtClean="0">
                <a:latin typeface="チェックポイント．（ピリオド）" panose="02000600000000000000" pitchFamily="50" charset="-128"/>
                <a:ea typeface="チェックポイント．（ピリオド）" panose="02000600000000000000" pitchFamily="50" charset="-128"/>
              </a:rPr>
              <a:t>惑星の</a:t>
            </a:r>
            <a:r>
              <a:rPr kumimoji="1" lang="en-US" altLang="ja-JP" sz="2400" dirty="0" smtClean="0">
                <a:latin typeface="チェックポイント．（ピリオド）" panose="02000600000000000000" pitchFamily="50" charset="-128"/>
                <a:ea typeface="チェックポイント．（ピリオド）" panose="02000600000000000000" pitchFamily="50" charset="-128"/>
              </a:rPr>
              <a:t>HP</a:t>
            </a:r>
            <a:r>
              <a:rPr kumimoji="1" lang="ja-JP" altLang="en-US" sz="2400" dirty="0" smtClean="0">
                <a:latin typeface="チェックポイント．（ピリオド）" panose="02000600000000000000" pitchFamily="50" charset="-128"/>
                <a:ea typeface="チェックポイント．（ピリオド）" panose="02000600000000000000" pitchFamily="50" charset="-128"/>
              </a:rPr>
              <a:t>は、戦闘に勝利後</a:t>
            </a:r>
            <a:r>
              <a:rPr kumimoji="1" lang="en-US" altLang="ja-JP" sz="2400" dirty="0" smtClean="0">
                <a:solidFill>
                  <a:srgbClr val="FF0000"/>
                </a:solidFill>
                <a:latin typeface="チェックポイント．（ピリオド）" panose="02000600000000000000" pitchFamily="50" charset="-128"/>
                <a:ea typeface="チェックポイント．（ピリオド）" panose="02000600000000000000" pitchFamily="50" charset="-128"/>
              </a:rPr>
              <a:t>HP</a:t>
            </a:r>
            <a:r>
              <a:rPr kumimoji="1" lang="ja-JP" altLang="en-US" sz="2400" dirty="0" smtClean="0">
                <a:solidFill>
                  <a:srgbClr val="FF0000"/>
                </a:solidFill>
                <a:latin typeface="チェックポイント．（ピリオド）" panose="02000600000000000000" pitchFamily="50" charset="-128"/>
                <a:ea typeface="チェックポイント．（ピリオド）" panose="02000600000000000000" pitchFamily="50" charset="-128"/>
              </a:rPr>
              <a:t>が全快</a:t>
            </a:r>
            <a:r>
              <a:rPr kumimoji="1" lang="ja-JP" altLang="en-US" sz="2400" dirty="0" smtClean="0">
                <a:latin typeface="チェックポイント．（ピリオド）" panose="02000600000000000000" pitchFamily="50" charset="-128"/>
                <a:ea typeface="チェックポイント．（ピリオド）" panose="02000600000000000000" pitchFamily="50" charset="-128"/>
              </a:rPr>
              <a:t>します。</a:t>
            </a:r>
            <a:endParaRPr kumimoji="1" lang="ja-JP" altLang="en-US" sz="2400" dirty="0">
              <a:latin typeface="チェックポイント．（ピリオド）" panose="02000600000000000000" pitchFamily="50" charset="-128"/>
              <a:ea typeface="チェックポイント．（ピリオド）" panose="02000600000000000000" pitchFamily="50" charset="-128"/>
            </a:endParaRPr>
          </a:p>
        </p:txBody>
      </p:sp>
      <p:sp>
        <p:nvSpPr>
          <p:cNvPr id="6" name="テキスト ボックス 5"/>
          <p:cNvSpPr txBox="1"/>
          <p:nvPr/>
        </p:nvSpPr>
        <p:spPr>
          <a:xfrm>
            <a:off x="1763484" y="2554775"/>
            <a:ext cx="8665030" cy="707886"/>
          </a:xfrm>
          <a:prstGeom prst="rect">
            <a:avLst/>
          </a:prstGeom>
          <a:noFill/>
        </p:spPr>
        <p:txBody>
          <a:bodyPr wrap="square" rtlCol="0">
            <a:spAutoFit/>
          </a:bodyPr>
          <a:lstStyle/>
          <a:p>
            <a:pPr algn="ctr"/>
            <a:r>
              <a:rPr kumimoji="1" lang="ja-JP" altLang="en-US" sz="2000" dirty="0" smtClean="0">
                <a:latin typeface="チェックポイント．（ピリオド）" panose="02000600000000000000" pitchFamily="50" charset="-128"/>
                <a:ea typeface="チェックポイント．（ピリオド）" panose="02000600000000000000" pitchFamily="50" charset="-128"/>
              </a:rPr>
              <a:t>戦闘に</a:t>
            </a:r>
            <a:r>
              <a:rPr kumimoji="1" lang="ja-JP" altLang="en-US" sz="2000" dirty="0" smtClean="0">
                <a:solidFill>
                  <a:srgbClr val="FF0000"/>
                </a:solidFill>
                <a:latin typeface="チェックポイント．（ピリオド）" panose="02000600000000000000" pitchFamily="50" charset="-128"/>
                <a:ea typeface="チェックポイント．（ピリオド）" panose="02000600000000000000" pitchFamily="50" charset="-128"/>
              </a:rPr>
              <a:t>勝利することによって</a:t>
            </a:r>
            <a:r>
              <a:rPr kumimoji="1" lang="en-US" altLang="ja-JP" sz="2000" dirty="0" smtClean="0">
                <a:solidFill>
                  <a:srgbClr val="FF0000"/>
                </a:solidFill>
                <a:latin typeface="チェックポイント．（ピリオド）" panose="02000600000000000000" pitchFamily="50" charset="-128"/>
                <a:ea typeface="チェックポイント．（ピリオド）" panose="02000600000000000000" pitchFamily="50" charset="-128"/>
              </a:rPr>
              <a:t>HP</a:t>
            </a:r>
            <a:r>
              <a:rPr kumimoji="1" lang="ja-JP" altLang="en-US" sz="2000" dirty="0" smtClean="0">
                <a:solidFill>
                  <a:srgbClr val="FF0000"/>
                </a:solidFill>
                <a:latin typeface="チェックポイント．（ピリオド）" panose="02000600000000000000" pitchFamily="50" charset="-128"/>
                <a:ea typeface="チェックポイント．（ピリオド）" panose="02000600000000000000" pitchFamily="50" charset="-128"/>
              </a:rPr>
              <a:t>は全回復</a:t>
            </a:r>
            <a:r>
              <a:rPr kumimoji="1" lang="ja-JP" altLang="en-US" sz="2000" dirty="0" smtClean="0">
                <a:latin typeface="チェックポイント．（ピリオド）" panose="02000600000000000000" pitchFamily="50" charset="-128"/>
                <a:ea typeface="チェックポイント．（ピリオド）" panose="02000600000000000000" pitchFamily="50" charset="-128"/>
              </a:rPr>
              <a:t>しますが、研究所など、建物のレベルを上げることで最大</a:t>
            </a:r>
            <a:r>
              <a:rPr kumimoji="1" lang="en-US" altLang="ja-JP" sz="2000" dirty="0" smtClean="0">
                <a:latin typeface="チェックポイント．（ピリオド）" panose="02000600000000000000" pitchFamily="50" charset="-128"/>
                <a:ea typeface="チェックポイント．（ピリオド）" panose="02000600000000000000" pitchFamily="50" charset="-128"/>
              </a:rPr>
              <a:t>HP</a:t>
            </a:r>
            <a:r>
              <a:rPr kumimoji="1" lang="ja-JP" altLang="en-US" sz="2000" dirty="0" smtClean="0">
                <a:latin typeface="チェックポイント．（ピリオド）" panose="02000600000000000000" pitchFamily="50" charset="-128"/>
                <a:ea typeface="チェックポイント．（ピリオド）" panose="02000600000000000000" pitchFamily="50" charset="-128"/>
              </a:rPr>
              <a:t>が</a:t>
            </a:r>
            <a:r>
              <a:rPr kumimoji="1" lang="ja-JP" altLang="en-US" sz="2000" dirty="0" smtClean="0">
                <a:solidFill>
                  <a:srgbClr val="FF0000"/>
                </a:solidFill>
                <a:latin typeface="チェックポイント．（ピリオド）" panose="02000600000000000000" pitchFamily="50" charset="-128"/>
                <a:ea typeface="チェックポイント．（ピリオド）" panose="02000600000000000000" pitchFamily="50" charset="-128"/>
              </a:rPr>
              <a:t>下がってしまう</a:t>
            </a:r>
            <a:r>
              <a:rPr kumimoji="1" lang="ja-JP" altLang="en-US" sz="2000" dirty="0" smtClean="0">
                <a:latin typeface="チェックポイント．（ピリオド）" panose="02000600000000000000" pitchFamily="50" charset="-128"/>
                <a:ea typeface="チェックポイント．（ピリオド）" panose="02000600000000000000" pitchFamily="50" charset="-128"/>
              </a:rPr>
              <a:t>ので注意してください。</a:t>
            </a:r>
            <a:endParaRPr kumimoji="1" lang="ja-JP" altLang="en-US" sz="2000"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p:cNvSpPr txBox="1"/>
          <p:nvPr/>
        </p:nvSpPr>
        <p:spPr>
          <a:xfrm>
            <a:off x="1553687" y="5961412"/>
            <a:ext cx="9084623" cy="707886"/>
          </a:xfrm>
          <a:prstGeom prst="rect">
            <a:avLst/>
          </a:prstGeom>
          <a:noFill/>
        </p:spPr>
        <p:txBody>
          <a:bodyPr wrap="square" rtlCol="0">
            <a:spAutoFit/>
          </a:bodyPr>
          <a:lstStyle/>
          <a:p>
            <a:pPr algn="ctr"/>
            <a:r>
              <a:rPr kumimoji="1" lang="ja-JP" altLang="en-US" sz="2000" dirty="0" smtClean="0">
                <a:latin typeface="チェックポイント．（ピリオド）" panose="02000600000000000000" pitchFamily="50" charset="-128"/>
                <a:ea typeface="チェックポイント．（ピリオド）" panose="02000600000000000000" pitchFamily="50" charset="-128"/>
              </a:rPr>
              <a:t>惑星の現在</a:t>
            </a:r>
            <a:r>
              <a:rPr kumimoji="1" lang="en-US" altLang="ja-JP" sz="2000" dirty="0" smtClean="0">
                <a:latin typeface="チェックポイント．（ピリオド）" panose="02000600000000000000" pitchFamily="50" charset="-128"/>
                <a:ea typeface="チェックポイント．（ピリオド）" panose="02000600000000000000" pitchFamily="50" charset="-128"/>
              </a:rPr>
              <a:t>HP</a:t>
            </a:r>
            <a:r>
              <a:rPr kumimoji="1" lang="ja-JP" altLang="en-US" sz="2000" dirty="0" smtClean="0">
                <a:latin typeface="チェックポイント．（ピリオド）" panose="02000600000000000000" pitchFamily="50" charset="-128"/>
                <a:ea typeface="チェックポイント．（ピリオド）" panose="02000600000000000000" pitchFamily="50" charset="-128"/>
              </a:rPr>
              <a:t>を確認したい場合は、ホーム画面の惑星にマウスカーソルを</a:t>
            </a:r>
            <a:endParaRPr kumimoji="1" lang="en-US" altLang="ja-JP" sz="2000" dirty="0" smtClean="0">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smtClean="0">
                <a:latin typeface="チェックポイント．（ピリオド）" panose="02000600000000000000" pitchFamily="50" charset="-128"/>
                <a:ea typeface="チェックポイント．（ピリオド）" panose="02000600000000000000" pitchFamily="50" charset="-128"/>
              </a:rPr>
              <a:t>合わすことで確認することができます。</a:t>
            </a:r>
            <a:endParaRPr kumimoji="1" lang="ja-JP" altLang="en-US" sz="2000" dirty="0">
              <a:latin typeface="チェックポイント．（ピリオド）" panose="02000600000000000000" pitchFamily="50" charset="-128"/>
              <a:ea typeface="チェックポイント．（ピリオド）" panose="02000600000000000000" pitchFamily="50" charset="-128"/>
            </a:endParaRPr>
          </a:p>
        </p:txBody>
      </p:sp>
      <p:pic>
        <p:nvPicPr>
          <p:cNvPr id="9" name="図 8"/>
          <p:cNvPicPr>
            <a:picLocks noChangeAspect="1"/>
          </p:cNvPicPr>
          <p:nvPr/>
        </p:nvPicPr>
        <p:blipFill rotWithShape="1">
          <a:blip r:embed="rId2">
            <a:extLst>
              <a:ext uri="{28A0092B-C50C-407E-A947-70E740481C1C}">
                <a14:useLocalDpi xmlns:a14="http://schemas.microsoft.com/office/drawing/2010/main" val="0"/>
              </a:ext>
            </a:extLst>
          </a:blip>
          <a:srcRect l="-129" t="23002"/>
          <a:stretch/>
        </p:blipFill>
        <p:spPr>
          <a:xfrm>
            <a:off x="3028209" y="3490006"/>
            <a:ext cx="5379522" cy="2398626"/>
          </a:xfrm>
          <a:prstGeom prst="rect">
            <a:avLst/>
          </a:prstGeom>
        </p:spPr>
      </p:pic>
      <p:sp>
        <p:nvSpPr>
          <p:cNvPr id="10" name="正方形/長方形 9"/>
          <p:cNvSpPr/>
          <p:nvPr/>
        </p:nvSpPr>
        <p:spPr>
          <a:xfrm>
            <a:off x="5605153" y="4154836"/>
            <a:ext cx="1615044" cy="914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7908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ABA9EEB5-CD54-4299-B4B2-40DB1CEF4FD2}"/>
              </a:ext>
            </a:extLst>
          </p:cNvPr>
          <p:cNvPicPr>
            <a:picLocks noChangeAspect="1"/>
          </p:cNvPicPr>
          <p:nvPr/>
        </p:nvPicPr>
        <p:blipFill rotWithShape="1">
          <a:blip r:embed="rId2"/>
          <a:srcRect t="4493"/>
          <a:stretch/>
        </p:blipFill>
        <p:spPr>
          <a:xfrm>
            <a:off x="2453195" y="1449599"/>
            <a:ext cx="6995605" cy="3839737"/>
          </a:xfrm>
          <a:prstGeom prst="rect">
            <a:avLst/>
          </a:prstGeom>
        </p:spPr>
      </p:pic>
      <p:sp>
        <p:nvSpPr>
          <p:cNvPr id="8" name="四角形吹き出し 7"/>
          <p:cNvSpPr/>
          <p:nvPr/>
        </p:nvSpPr>
        <p:spPr>
          <a:xfrm>
            <a:off x="130627" y="866743"/>
            <a:ext cx="3518573" cy="966162"/>
          </a:xfrm>
          <a:prstGeom prst="wedgeRectCallout">
            <a:avLst>
              <a:gd name="adj1" fmla="val 35312"/>
              <a:gd name="adj2" fmla="val 6423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今所持している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資材</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を確認することができます。</a:t>
            </a:r>
          </a:p>
        </p:txBody>
      </p:sp>
      <p:sp>
        <p:nvSpPr>
          <p:cNvPr id="9" name="四角形吹き出し 8"/>
          <p:cNvSpPr/>
          <p:nvPr/>
        </p:nvSpPr>
        <p:spPr>
          <a:xfrm>
            <a:off x="130628" y="5617030"/>
            <a:ext cx="4166163" cy="1116280"/>
          </a:xfrm>
          <a:prstGeom prst="wedgeRectCallout">
            <a:avLst>
              <a:gd name="adj1" fmla="val 29002"/>
              <a:gd name="adj2" fmla="val -1077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ここをクリックすると今所持している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スペシャル技</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rPr>
              <a:t>※</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ここでスペシャル技変更不可</a:t>
            </a:r>
          </a:p>
        </p:txBody>
      </p:sp>
      <p:sp>
        <p:nvSpPr>
          <p:cNvPr id="10" name="四角形吹き出し 9"/>
          <p:cNvSpPr/>
          <p:nvPr/>
        </p:nvSpPr>
        <p:spPr>
          <a:xfrm>
            <a:off x="7766463" y="5532058"/>
            <a:ext cx="4263242" cy="1201251"/>
          </a:xfrm>
          <a:prstGeom prst="wedgeRectCallout">
            <a:avLst>
              <a:gd name="adj1" fmla="val -34972"/>
              <a:gd name="adj2" fmla="val -9972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ここをクリックすると今装備している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コアによるポッドのステータス補正値</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四角形吹き出し 10"/>
          <p:cNvSpPr/>
          <p:nvPr/>
        </p:nvSpPr>
        <p:spPr>
          <a:xfrm>
            <a:off x="8229117" y="232379"/>
            <a:ext cx="3800587" cy="1217220"/>
          </a:xfrm>
          <a:prstGeom prst="wedgeRectCallout">
            <a:avLst>
              <a:gd name="adj1" fmla="val -41904"/>
              <a:gd name="adj2" fmla="val 965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と住んで</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住人のステータス補正値</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2" name="テキスト ボックス 11"/>
          <p:cNvSpPr txBox="1"/>
          <p:nvPr/>
        </p:nvSpPr>
        <p:spPr>
          <a:xfrm>
            <a:off x="3649201" y="310446"/>
            <a:ext cx="4579917"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ヘルプ：倉庫</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 xmlns:a16="http://schemas.microsoft.com/office/drawing/2014/main" id="{A37BEE43-2066-46D6-8830-D8556B22304D}"/>
              </a:ext>
            </a:extLst>
          </p:cNvPr>
          <p:cNvSpPr/>
          <p:nvPr/>
        </p:nvSpPr>
        <p:spPr>
          <a:xfrm>
            <a:off x="3077305" y="2028825"/>
            <a:ext cx="2954037" cy="14001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 xmlns:a16="http://schemas.microsoft.com/office/drawing/2014/main" id="{BA56A8B8-81E8-409C-8A37-384626294E40}"/>
              </a:ext>
            </a:extLst>
          </p:cNvPr>
          <p:cNvSpPr/>
          <p:nvPr/>
        </p:nvSpPr>
        <p:spPr>
          <a:xfrm>
            <a:off x="3077306" y="3457576"/>
            <a:ext cx="2954038" cy="141668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 xmlns:a16="http://schemas.microsoft.com/office/drawing/2014/main" id="{AF0DEFD2-0EA7-416C-9349-A86003C1114B}"/>
              </a:ext>
            </a:extLst>
          </p:cNvPr>
          <p:cNvSpPr/>
          <p:nvPr/>
        </p:nvSpPr>
        <p:spPr>
          <a:xfrm>
            <a:off x="6053138" y="2028825"/>
            <a:ext cx="2932242" cy="1400176"/>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 xmlns:a16="http://schemas.microsoft.com/office/drawing/2014/main" id="{DFCE669F-B98A-49D5-9CD8-578BB88718CC}"/>
              </a:ext>
            </a:extLst>
          </p:cNvPr>
          <p:cNvSpPr/>
          <p:nvPr/>
        </p:nvSpPr>
        <p:spPr>
          <a:xfrm>
            <a:off x="6053138" y="3457576"/>
            <a:ext cx="2932242" cy="141668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4284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FACDA18E-C9A9-4595-A67B-3D09A78991DE}"/>
              </a:ext>
            </a:extLst>
          </p:cNvPr>
          <p:cNvPicPr>
            <a:picLocks noChangeAspect="1"/>
          </p:cNvPicPr>
          <p:nvPr/>
        </p:nvPicPr>
        <p:blipFill rotWithShape="1">
          <a:blip r:embed="rId2"/>
          <a:srcRect l="2015" t="6800" r="1901" b="2181"/>
          <a:stretch/>
        </p:blipFill>
        <p:spPr>
          <a:xfrm>
            <a:off x="67952" y="1155698"/>
            <a:ext cx="7617738" cy="4711702"/>
          </a:xfrm>
          <a:prstGeom prst="rect">
            <a:avLst/>
          </a:prstGeom>
        </p:spPr>
      </p:pic>
      <p:sp>
        <p:nvSpPr>
          <p:cNvPr id="5" name="四角形吹き出し 4"/>
          <p:cNvSpPr/>
          <p:nvPr/>
        </p:nvSpPr>
        <p:spPr>
          <a:xfrm>
            <a:off x="7853831" y="1516716"/>
            <a:ext cx="4203701" cy="1056904"/>
          </a:xfrm>
          <a:prstGeom prst="wedgeRectCallout">
            <a:avLst>
              <a:gd name="adj1" fmla="val -52921"/>
              <a:gd name="adj2" fmla="val -125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住人を振り分けすることができる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振り分けることで</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研究所でできることが増える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6" name="四角形吹き出し 5"/>
          <p:cNvSpPr/>
          <p:nvPr/>
        </p:nvSpPr>
        <p:spPr>
          <a:xfrm>
            <a:off x="7853832" y="3219030"/>
            <a:ext cx="4203700" cy="1056904"/>
          </a:xfrm>
          <a:prstGeom prst="wedgeRectCallout">
            <a:avLst>
              <a:gd name="adj1" fmla="val -58188"/>
              <a:gd name="adj2" fmla="val -1215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次のレベルアップまでの条件が</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p>
        </p:txBody>
      </p:sp>
      <p:sp>
        <p:nvSpPr>
          <p:cNvPr id="7" name="四角形吹き出し 6"/>
          <p:cNvSpPr/>
          <p:nvPr/>
        </p:nvSpPr>
        <p:spPr>
          <a:xfrm>
            <a:off x="7853831" y="4587136"/>
            <a:ext cx="4203699" cy="1280264"/>
          </a:xfrm>
          <a:prstGeom prst="wedgeRectCallout">
            <a:avLst>
              <a:gd name="adj1" fmla="val -58856"/>
              <a:gd name="adj2" fmla="val -200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クリックするとコアやポッドの作成と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作成に必要な資材を</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コアを装備することなどできる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四角形吹き出し 7"/>
          <p:cNvSpPr/>
          <p:nvPr/>
        </p:nvSpPr>
        <p:spPr>
          <a:xfrm>
            <a:off x="67952" y="5912054"/>
            <a:ext cx="11989579" cy="850764"/>
          </a:xfrm>
          <a:prstGeom prst="wedgeRectCallout">
            <a:avLst>
              <a:gd name="adj1" fmla="val -37457"/>
              <a:gd name="adj2" fmla="val -616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ここでは研究所全体のレベルアップができたり次のレベルアップまでの条件を確認することができる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研究所をレベルアップすることにより武器の作成条件達成や</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ミサイルのリキャストタイムが早くなったりポッドの耐久力が上がる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p:cNvSpPr txBox="1"/>
          <p:nvPr/>
        </p:nvSpPr>
        <p:spPr>
          <a:xfrm>
            <a:off x="3572493" y="95725"/>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ヘルプ：研究所</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正方形/長方形 9">
            <a:extLst>
              <a:ext uri="{FF2B5EF4-FFF2-40B4-BE49-F238E27FC236}">
                <a16:creationId xmlns="" xmlns:a16="http://schemas.microsoft.com/office/drawing/2014/main" id="{6FFE011D-710D-4A4F-9825-141048483DC9}"/>
              </a:ext>
            </a:extLst>
          </p:cNvPr>
          <p:cNvSpPr/>
          <p:nvPr/>
        </p:nvSpPr>
        <p:spPr>
          <a:xfrm>
            <a:off x="3149600" y="1155699"/>
            <a:ext cx="4577232" cy="20701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 xmlns:a16="http://schemas.microsoft.com/office/drawing/2014/main" id="{E20945F6-E8A3-4843-8AA8-C3CA375AAF01}"/>
              </a:ext>
            </a:extLst>
          </p:cNvPr>
          <p:cNvSpPr/>
          <p:nvPr/>
        </p:nvSpPr>
        <p:spPr>
          <a:xfrm>
            <a:off x="3149600" y="3225800"/>
            <a:ext cx="4314890"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 xmlns:a16="http://schemas.microsoft.com/office/drawing/2014/main" id="{7A027602-FE49-443B-B979-695A16DF3603}"/>
              </a:ext>
            </a:extLst>
          </p:cNvPr>
          <p:cNvSpPr/>
          <p:nvPr/>
        </p:nvSpPr>
        <p:spPr>
          <a:xfrm>
            <a:off x="3149600" y="4546600"/>
            <a:ext cx="4314890" cy="11557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 xmlns:a16="http://schemas.microsoft.com/office/drawing/2014/main" id="{6D5653B2-A431-4E41-A84C-D2D0A59D8FFF}"/>
              </a:ext>
            </a:extLst>
          </p:cNvPr>
          <p:cNvSpPr/>
          <p:nvPr/>
        </p:nvSpPr>
        <p:spPr>
          <a:xfrm>
            <a:off x="55252" y="3454060"/>
            <a:ext cx="2967348" cy="24133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 xmlns:a16="http://schemas.microsoft.com/office/drawing/2014/main" id="{E0E6CB0D-AD4F-4358-8DF1-ECAD7B65F9F5}"/>
              </a:ext>
            </a:extLst>
          </p:cNvPr>
          <p:cNvSpPr/>
          <p:nvPr/>
        </p:nvSpPr>
        <p:spPr>
          <a:xfrm>
            <a:off x="718456" y="1754155"/>
            <a:ext cx="2039669" cy="5507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吹き出し 4">
            <a:extLst>
              <a:ext uri="{FF2B5EF4-FFF2-40B4-BE49-F238E27FC236}">
                <a16:creationId xmlns="" xmlns:a16="http://schemas.microsoft.com/office/drawing/2014/main" id="{63DDAF72-AE4E-4AAC-AC6F-2CCD1ADC7265}"/>
              </a:ext>
            </a:extLst>
          </p:cNvPr>
          <p:cNvSpPr/>
          <p:nvPr/>
        </p:nvSpPr>
        <p:spPr>
          <a:xfrm>
            <a:off x="844136" y="344384"/>
            <a:ext cx="2528456" cy="703808"/>
          </a:xfrm>
          <a:prstGeom prst="wedgeRectCallout">
            <a:avLst>
              <a:gd name="adj1" fmla="val 11893"/>
              <a:gd name="adj2" fmla="val 14996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研究所の現在のレベル</a:t>
            </a:r>
          </a:p>
        </p:txBody>
      </p:sp>
    </p:spTree>
    <p:extLst>
      <p:ext uri="{BB962C8B-B14F-4D97-AF65-F5344CB8AC3E}">
        <p14:creationId xmlns:p14="http://schemas.microsoft.com/office/powerpoint/2010/main" val="3618480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6D8FB80E-219E-48B7-8A76-83136658BD39}"/>
              </a:ext>
            </a:extLst>
          </p:cNvPr>
          <p:cNvPicPr>
            <a:picLocks noChangeAspect="1"/>
          </p:cNvPicPr>
          <p:nvPr/>
        </p:nvPicPr>
        <p:blipFill rotWithShape="1">
          <a:blip r:embed="rId2"/>
          <a:srcRect l="2302" t="6911" r="2302" b="2720"/>
          <a:stretch/>
        </p:blipFill>
        <p:spPr>
          <a:xfrm>
            <a:off x="203200" y="1041400"/>
            <a:ext cx="8039100" cy="4476648"/>
          </a:xfrm>
          <a:prstGeom prst="rect">
            <a:avLst/>
          </a:prstGeom>
        </p:spPr>
      </p:pic>
      <p:sp>
        <p:nvSpPr>
          <p:cNvPr id="6" name="四角形吹き出し 5"/>
          <p:cNvSpPr/>
          <p:nvPr/>
        </p:nvSpPr>
        <p:spPr>
          <a:xfrm>
            <a:off x="8383978" y="473944"/>
            <a:ext cx="3621975" cy="2997035"/>
          </a:xfrm>
          <a:prstGeom prst="wedgeRectCallout">
            <a:avLst>
              <a:gd name="adj1" fmla="val -55525"/>
              <a:gd name="adj2" fmla="val 658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ここでは好きなように</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住人を配置することができる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配置することによって</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バトル中の</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ポット出撃可能数が増える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rPr>
              <a:t>※</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バトルに出撃し</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攻撃した分だけ</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rgbClr val="FF0000"/>
                </a:solidFill>
                <a:latin typeface="チェックポイント．（ピリオド）" panose="02000600000000000000" pitchFamily="50" charset="-128"/>
                <a:ea typeface="チェックポイント．（ピリオド）" panose="02000600000000000000" pitchFamily="50" charset="-128"/>
              </a:rPr>
              <a:t>住人の数が減る</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ので注意</a:t>
            </a:r>
            <a:endPar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四角形吹き出し 8"/>
          <p:cNvSpPr/>
          <p:nvPr/>
        </p:nvSpPr>
        <p:spPr>
          <a:xfrm>
            <a:off x="692477" y="5794224"/>
            <a:ext cx="10335987" cy="915334"/>
          </a:xfrm>
          <a:prstGeom prst="wedgeRectCallout">
            <a:avLst>
              <a:gd name="adj1" fmla="val -32249"/>
              <a:gd name="adj2" fmla="val -750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ここでは兵舎全体のレベルアップができたり次のレベルアップまでの条件を確認することができる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兵舎をレベルアップすることによりポッドの</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攻撃力がアップ</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します。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p:cNvSpPr txBox="1"/>
          <p:nvPr/>
        </p:nvSpPr>
        <p:spPr>
          <a:xfrm>
            <a:off x="3336965" y="95278"/>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ヘルプ：兵舎</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8" name="正方形/長方形 7">
            <a:extLst>
              <a:ext uri="{FF2B5EF4-FFF2-40B4-BE49-F238E27FC236}">
                <a16:creationId xmlns="" xmlns:a16="http://schemas.microsoft.com/office/drawing/2014/main" id="{F7BE2C32-C21E-4467-87D2-8052D2B5FDA7}"/>
              </a:ext>
            </a:extLst>
          </p:cNvPr>
          <p:cNvSpPr/>
          <p:nvPr/>
        </p:nvSpPr>
        <p:spPr>
          <a:xfrm>
            <a:off x="3340359" y="1698170"/>
            <a:ext cx="4805265" cy="29671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 xmlns:a16="http://schemas.microsoft.com/office/drawing/2014/main" id="{40ABF9C2-DF54-4877-A01A-A46FE482F6B4}"/>
              </a:ext>
            </a:extLst>
          </p:cNvPr>
          <p:cNvSpPr/>
          <p:nvPr/>
        </p:nvSpPr>
        <p:spPr>
          <a:xfrm>
            <a:off x="317241" y="3225800"/>
            <a:ext cx="3019724" cy="21175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 xmlns:a16="http://schemas.microsoft.com/office/drawing/2014/main" id="{04C836FE-EE43-45CD-B4BE-F7E0ABEE0088}"/>
              </a:ext>
            </a:extLst>
          </p:cNvPr>
          <p:cNvSpPr/>
          <p:nvPr/>
        </p:nvSpPr>
        <p:spPr>
          <a:xfrm>
            <a:off x="5250569" y="4828277"/>
            <a:ext cx="2736435" cy="5150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吹き出し: 四角形 15">
            <a:extLst>
              <a:ext uri="{FF2B5EF4-FFF2-40B4-BE49-F238E27FC236}">
                <a16:creationId xmlns="" xmlns:a16="http://schemas.microsoft.com/office/drawing/2014/main" id="{3ECE61CD-6BC4-463C-897C-903CC3F098F0}"/>
              </a:ext>
            </a:extLst>
          </p:cNvPr>
          <p:cNvSpPr/>
          <p:nvPr/>
        </p:nvSpPr>
        <p:spPr>
          <a:xfrm>
            <a:off x="8383977" y="4960491"/>
            <a:ext cx="3621975" cy="514926"/>
          </a:xfrm>
          <a:prstGeom prst="wedgeRectCallout">
            <a:avLst>
              <a:gd name="adj1" fmla="val -60489"/>
              <a:gd name="adj2" fmla="val -2548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現在の残り住人数</a:t>
            </a:r>
          </a:p>
        </p:txBody>
      </p:sp>
    </p:spTree>
    <p:extLst>
      <p:ext uri="{BB962C8B-B14F-4D97-AF65-F5344CB8AC3E}">
        <p14:creationId xmlns:p14="http://schemas.microsoft.com/office/powerpoint/2010/main" val="2652714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 xmlns:a16="http://schemas.microsoft.com/office/drawing/2014/main" id="{165CE0B9-374D-46A3-97C1-E7AFAFB5DEDF}"/>
              </a:ext>
            </a:extLst>
          </p:cNvPr>
          <p:cNvPicPr>
            <a:picLocks noChangeAspect="1"/>
          </p:cNvPicPr>
          <p:nvPr/>
        </p:nvPicPr>
        <p:blipFill rotWithShape="1">
          <a:blip r:embed="rId2">
            <a:extLst>
              <a:ext uri="{28A0092B-C50C-407E-A947-70E740481C1C}">
                <a14:useLocalDpi xmlns:a14="http://schemas.microsoft.com/office/drawing/2010/main" val="0"/>
              </a:ext>
            </a:extLst>
          </a:blip>
          <a:srcRect l="22315" t="14250" r="20954" b="45911"/>
          <a:stretch/>
        </p:blipFill>
        <p:spPr>
          <a:xfrm>
            <a:off x="3089697" y="1269134"/>
            <a:ext cx="6012604" cy="2448208"/>
          </a:xfrm>
          <a:prstGeom prst="rect">
            <a:avLst/>
          </a:prstGeom>
        </p:spPr>
      </p:pic>
      <p:sp>
        <p:nvSpPr>
          <p:cNvPr id="6" name="テキスト ボックス 5">
            <a:extLst>
              <a:ext uri="{FF2B5EF4-FFF2-40B4-BE49-F238E27FC236}">
                <a16:creationId xmlns="" xmlns:a16="http://schemas.microsoft.com/office/drawing/2014/main" id="{EEBBDC81-60E0-49FD-9EFB-874F038CCD2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コアについて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12" name="グループ化 11">
            <a:extLst>
              <a:ext uri="{FF2B5EF4-FFF2-40B4-BE49-F238E27FC236}">
                <a16:creationId xmlns="" xmlns:a16="http://schemas.microsoft.com/office/drawing/2014/main" id="{797C4648-EAB3-4303-9BBE-4050E32CDCAC}"/>
              </a:ext>
            </a:extLst>
          </p:cNvPr>
          <p:cNvGrpSpPr/>
          <p:nvPr/>
        </p:nvGrpSpPr>
        <p:grpSpPr>
          <a:xfrm>
            <a:off x="304800" y="5540342"/>
            <a:ext cx="7746670" cy="1169551"/>
            <a:chOff x="381846" y="5121893"/>
            <a:chExt cx="7277100" cy="1169551"/>
          </a:xfrm>
        </p:grpSpPr>
        <p:sp>
          <p:nvSpPr>
            <p:cNvPr id="8" name="テキスト ボックス 7">
              <a:extLst>
                <a:ext uri="{FF2B5EF4-FFF2-40B4-BE49-F238E27FC236}">
                  <a16:creationId xmlns="" xmlns:a16="http://schemas.microsoft.com/office/drawing/2014/main" id="{732F859C-017C-4DF8-8D5C-BAFB7C322941}"/>
                </a:ext>
              </a:extLst>
            </p:cNvPr>
            <p:cNvSpPr txBox="1"/>
            <p:nvPr/>
          </p:nvSpPr>
          <p:spPr>
            <a:xfrm>
              <a:off x="381846" y="5121893"/>
              <a:ext cx="590465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コアのレベルを上げるメリット</a:t>
              </a:r>
            </a:p>
          </p:txBody>
        </p:sp>
        <p:sp>
          <p:nvSpPr>
            <p:cNvPr id="9" name="テキスト ボックス 8">
              <a:extLst>
                <a:ext uri="{FF2B5EF4-FFF2-40B4-BE49-F238E27FC236}">
                  <a16:creationId xmlns="" xmlns:a16="http://schemas.microsoft.com/office/drawing/2014/main" id="{8712CBD0-DD3F-4A86-9652-7FFA75AD120B}"/>
                </a:ext>
              </a:extLst>
            </p:cNvPr>
            <p:cNvSpPr txBox="1"/>
            <p:nvPr/>
          </p:nvSpPr>
          <p:spPr>
            <a:xfrm>
              <a:off x="577850" y="5645113"/>
              <a:ext cx="7081096"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コアのレベルを上げることで</a:t>
              </a:r>
              <a:r>
                <a:rPr lang="ja-JP" altLang="en-US" dirty="0">
                  <a:latin typeface="チェックポイント．（ピリオド）" panose="02000600000000000000" pitchFamily="50" charset="-128"/>
                  <a:ea typeface="チェックポイント．（ピリオド）" panose="02000600000000000000" pitchFamily="50" charset="-128"/>
                </a:rPr>
                <a:t>攻撃力を上げることが出来ます。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コアは四種類あり各属性のレベルを上げて戦闘を有利に進めてください。</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grpSp>
        <p:nvGrpSpPr>
          <p:cNvPr id="13" name="グループ化 12">
            <a:extLst>
              <a:ext uri="{FF2B5EF4-FFF2-40B4-BE49-F238E27FC236}">
                <a16:creationId xmlns="" xmlns:a16="http://schemas.microsoft.com/office/drawing/2014/main" id="{DED0F105-29CA-4D82-BF68-6B4A196F19AA}"/>
              </a:ext>
            </a:extLst>
          </p:cNvPr>
          <p:cNvGrpSpPr/>
          <p:nvPr/>
        </p:nvGrpSpPr>
        <p:grpSpPr>
          <a:xfrm>
            <a:off x="304800" y="3978952"/>
            <a:ext cx="11887200" cy="2073357"/>
            <a:chOff x="304800" y="3723372"/>
            <a:chExt cx="11887200" cy="2073357"/>
          </a:xfrm>
        </p:grpSpPr>
        <p:sp>
          <p:nvSpPr>
            <p:cNvPr id="7" name="テキスト ボックス 6">
              <a:extLst>
                <a:ext uri="{FF2B5EF4-FFF2-40B4-BE49-F238E27FC236}">
                  <a16:creationId xmlns="" xmlns:a16="http://schemas.microsoft.com/office/drawing/2014/main" id="{54618E3D-3C8D-4D29-8362-5B6918855191}"/>
                </a:ext>
              </a:extLst>
            </p:cNvPr>
            <p:cNvSpPr txBox="1"/>
            <p:nvPr/>
          </p:nvSpPr>
          <p:spPr>
            <a:xfrm>
              <a:off x="304800" y="3723372"/>
              <a:ext cx="4664075"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コアについての説明</a:t>
              </a:r>
            </a:p>
          </p:txBody>
        </p:sp>
        <p:sp>
          <p:nvSpPr>
            <p:cNvPr id="11" name="テキスト ボックス 10">
              <a:extLst>
                <a:ext uri="{FF2B5EF4-FFF2-40B4-BE49-F238E27FC236}">
                  <a16:creationId xmlns="" xmlns:a16="http://schemas.microsoft.com/office/drawing/2014/main" id="{6825228E-EBCE-401A-B0BC-7661792A6F00}"/>
                </a:ext>
              </a:extLst>
            </p:cNvPr>
            <p:cNvSpPr txBox="1"/>
            <p:nvPr/>
          </p:nvSpPr>
          <p:spPr>
            <a:xfrm>
              <a:off x="500804" y="4319401"/>
              <a:ext cx="11691196" cy="1477328"/>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コアには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コスモパワー</a:t>
              </a:r>
              <a:r>
                <a:rPr lang="ja-JP" altLang="en-US" dirty="0">
                  <a:latin typeface="チェックポイント．（ピリオド）" panose="02000600000000000000" pitchFamily="50" charset="-128"/>
                  <a:ea typeface="チェックポイント．（ピリオド）" panose="02000600000000000000" pitchFamily="50" charset="-128"/>
                </a:rPr>
                <a:t>と、呼ばれているエネルギーが蓄積されています。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コアは、ポッドのエンジンとして使われています。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コアは、コスモパワーを燃料に</a:t>
              </a:r>
              <a:r>
                <a:rPr lang="ja-JP" altLang="en-US" dirty="0">
                  <a:latin typeface="チェックポイント．（ピリオド）" panose="02000600000000000000" pitchFamily="50" charset="-128"/>
                  <a:ea typeface="チェックポイント．（ピリオド）" panose="02000600000000000000" pitchFamily="50" charset="-128"/>
                </a:rPr>
                <a:t>変換し</a:t>
              </a:r>
              <a:r>
                <a:rPr kumimoji="1" lang="ja-JP" altLang="en-US" dirty="0">
                  <a:latin typeface="チェックポイント．（ピリオド）" panose="02000600000000000000" pitchFamily="50" charset="-128"/>
                  <a:ea typeface="チェックポイント．（ピリオド）" panose="02000600000000000000" pitchFamily="50" charset="-128"/>
                </a:rPr>
                <a:t>宇宙を飛行したり攻撃する際のエネルギー弾にするなどの機能があります。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Tree>
    <p:extLst>
      <p:ext uri="{BB962C8B-B14F-4D97-AF65-F5344CB8AC3E}">
        <p14:creationId xmlns:p14="http://schemas.microsoft.com/office/powerpoint/2010/main" val="2154421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 xmlns:a16="http://schemas.microsoft.com/office/drawing/2014/main" id="{3EEDA683-E7C7-4A3A-9045-88BF1220584E}"/>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ヘルプ：ポッド</a:t>
            </a:r>
            <a:r>
              <a:rPr lang="ja-JP" altLang="en-US" sz="4800" dirty="0">
                <a:latin typeface="チェックポイント．（ピリオド）" panose="02000600000000000000" pitchFamily="50" charset="-128"/>
                <a:ea typeface="チェックポイント．（ピリオド）" panose="02000600000000000000" pitchFamily="50" charset="-128"/>
              </a:rPr>
              <a:t>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テキスト ボックス 5">
            <a:extLst>
              <a:ext uri="{FF2B5EF4-FFF2-40B4-BE49-F238E27FC236}">
                <a16:creationId xmlns="" xmlns:a16="http://schemas.microsoft.com/office/drawing/2014/main" id="{C9FCE914-94E5-4B3F-B2D2-96FDE0E6E9D8}"/>
              </a:ext>
            </a:extLst>
          </p:cNvPr>
          <p:cNvSpPr txBox="1"/>
          <p:nvPr/>
        </p:nvSpPr>
        <p:spPr>
          <a:xfrm>
            <a:off x="463950" y="3959004"/>
            <a:ext cx="275426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ポッドについて</a:t>
            </a:r>
          </a:p>
        </p:txBody>
      </p:sp>
      <p:sp>
        <p:nvSpPr>
          <p:cNvPr id="7" name="テキスト ボックス 6">
            <a:extLst>
              <a:ext uri="{FF2B5EF4-FFF2-40B4-BE49-F238E27FC236}">
                <a16:creationId xmlns="" xmlns:a16="http://schemas.microsoft.com/office/drawing/2014/main" id="{1A509F0D-124D-47C4-B5CD-4B9B8064082C}"/>
              </a:ext>
            </a:extLst>
          </p:cNvPr>
          <p:cNvSpPr txBox="1"/>
          <p:nvPr/>
        </p:nvSpPr>
        <p:spPr>
          <a:xfrm>
            <a:off x="463949" y="5258611"/>
            <a:ext cx="6070600" cy="523220"/>
          </a:xfrm>
          <a:prstGeom prst="rect">
            <a:avLst/>
          </a:prstGeom>
          <a:noFill/>
        </p:spPr>
        <p:txBody>
          <a:bodyPr wrap="square" rtlCol="0">
            <a:spAutoFit/>
          </a:bodyPr>
          <a:lstStyle/>
          <a:p>
            <a:r>
              <a:rPr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a:t>
            </a:r>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のレベルを上げるメリット</a:t>
            </a:r>
          </a:p>
        </p:txBody>
      </p:sp>
      <p:sp>
        <p:nvSpPr>
          <p:cNvPr id="8" name="テキスト ボックス 7">
            <a:extLst>
              <a:ext uri="{FF2B5EF4-FFF2-40B4-BE49-F238E27FC236}">
                <a16:creationId xmlns="" xmlns:a16="http://schemas.microsoft.com/office/drawing/2014/main" id="{5F463387-8D23-460A-80ED-50E81FAAF3D9}"/>
              </a:ext>
            </a:extLst>
          </p:cNvPr>
          <p:cNvSpPr txBox="1"/>
          <p:nvPr/>
        </p:nvSpPr>
        <p:spPr>
          <a:xfrm>
            <a:off x="826622" y="5780958"/>
            <a:ext cx="7207248" cy="923330"/>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ポッドのレベルを上げることでポッドの装甲が強化されて</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戦闘時、敵に破壊されにくくなります。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a:extLst>
              <a:ext uri="{FF2B5EF4-FFF2-40B4-BE49-F238E27FC236}">
                <a16:creationId xmlns="" xmlns:a16="http://schemas.microsoft.com/office/drawing/2014/main" id="{3E1D3977-A1EE-4011-94E0-9B60C81CA553}"/>
              </a:ext>
            </a:extLst>
          </p:cNvPr>
          <p:cNvSpPr txBox="1"/>
          <p:nvPr/>
        </p:nvSpPr>
        <p:spPr>
          <a:xfrm>
            <a:off x="827443" y="4482224"/>
            <a:ext cx="8197848" cy="646331"/>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ポッドは戦闘時に住人を</a:t>
            </a:r>
            <a:r>
              <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100</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人単位</a:t>
            </a:r>
            <a:r>
              <a:rPr lang="ja-JP" altLang="en-US" dirty="0">
                <a:latin typeface="チェックポイント．（ピリオド）" panose="02000600000000000000" pitchFamily="50" charset="-128"/>
                <a:ea typeface="チェックポイント．（ピリオド）" panose="02000600000000000000" pitchFamily="50" charset="-128"/>
              </a:rPr>
              <a:t>で乗せ発射されます。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ポッドは搭載しているコアによって</a:t>
            </a:r>
            <a:r>
              <a:rPr lang="ja-JP" altLang="en-US" dirty="0">
                <a:latin typeface="チェックポイント．（ピリオド）" panose="02000600000000000000" pitchFamily="50" charset="-128"/>
                <a:ea typeface="チェックポイント．（ピリオド）" panose="02000600000000000000" pitchFamily="50" charset="-128"/>
              </a:rPr>
              <a:t>属性が変わり見た目の色も変更されます。</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41" name="グループ化 40">
            <a:extLst>
              <a:ext uri="{FF2B5EF4-FFF2-40B4-BE49-F238E27FC236}">
                <a16:creationId xmlns="" xmlns:a16="http://schemas.microsoft.com/office/drawing/2014/main" id="{C42471E9-CEF7-4DD0-B2B9-A37027252951}"/>
              </a:ext>
            </a:extLst>
          </p:cNvPr>
          <p:cNvGrpSpPr/>
          <p:nvPr/>
        </p:nvGrpSpPr>
        <p:grpSpPr>
          <a:xfrm>
            <a:off x="3108852" y="1651876"/>
            <a:ext cx="5949859" cy="1706674"/>
            <a:chOff x="3739456" y="1722326"/>
            <a:chExt cx="5949859" cy="1706674"/>
          </a:xfrm>
        </p:grpSpPr>
        <p:grpSp>
          <p:nvGrpSpPr>
            <p:cNvPr id="22" name="グループ化 21">
              <a:extLst>
                <a:ext uri="{FF2B5EF4-FFF2-40B4-BE49-F238E27FC236}">
                  <a16:creationId xmlns="" xmlns:a16="http://schemas.microsoft.com/office/drawing/2014/main" id="{7D6E456E-2E26-4492-9279-169842641548}"/>
                </a:ext>
              </a:extLst>
            </p:cNvPr>
            <p:cNvGrpSpPr/>
            <p:nvPr/>
          </p:nvGrpSpPr>
          <p:grpSpPr>
            <a:xfrm>
              <a:off x="3739456" y="1722326"/>
              <a:ext cx="1140874" cy="1520830"/>
              <a:chOff x="3651813" y="1678331"/>
              <a:chExt cx="1140874" cy="1520830"/>
            </a:xfrm>
          </p:grpSpPr>
          <p:pic>
            <p:nvPicPr>
              <p:cNvPr id="11" name="図 10" descr="物体 が含まれている画像&#10;&#10;自動的に生成された説明">
                <a:extLst>
                  <a:ext uri="{FF2B5EF4-FFF2-40B4-BE49-F238E27FC236}">
                    <a16:creationId xmlns="" xmlns:a16="http://schemas.microsoft.com/office/drawing/2014/main" id="{9E2F2156-5A3C-4670-A7BB-42FF8EF7E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18" name="テキスト ボックス 17">
                <a:extLst>
                  <a:ext uri="{FF2B5EF4-FFF2-40B4-BE49-F238E27FC236}">
                    <a16:creationId xmlns="" xmlns:a16="http://schemas.microsoft.com/office/drawing/2014/main" id="{85DB17C7-0CA8-4460-8B6A-1BBCF3C5CA75}"/>
                  </a:ext>
                </a:extLst>
              </p:cNvPr>
              <p:cNvSpPr txBox="1"/>
              <p:nvPr/>
            </p:nvSpPr>
            <p:spPr>
              <a:xfrm>
                <a:off x="3945705" y="2829829"/>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 xmlns:a16="http://schemas.microsoft.com/office/drawing/2014/main" id="{8FA97864-B0AC-4C37-AB57-3F511EE9B20A}"/>
                </a:ext>
              </a:extLst>
            </p:cNvPr>
            <p:cNvGrpSpPr/>
            <p:nvPr/>
          </p:nvGrpSpPr>
          <p:grpSpPr>
            <a:xfrm>
              <a:off x="5268431" y="1722326"/>
              <a:ext cx="1140874" cy="1520743"/>
              <a:chOff x="4889474" y="1678418"/>
              <a:chExt cx="1140874" cy="1520743"/>
            </a:xfrm>
          </p:grpSpPr>
          <p:pic>
            <p:nvPicPr>
              <p:cNvPr id="13" name="図 12" descr="物体 が含まれている画像&#10;&#10;自動的に生成された説明">
                <a:extLst>
                  <a:ext uri="{FF2B5EF4-FFF2-40B4-BE49-F238E27FC236}">
                    <a16:creationId xmlns="" xmlns:a16="http://schemas.microsoft.com/office/drawing/2014/main" id="{539F0BC8-41E3-4ADD-9459-BE0E2D7AB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19" name="テキスト ボックス 18">
                <a:extLst>
                  <a:ext uri="{FF2B5EF4-FFF2-40B4-BE49-F238E27FC236}">
                    <a16:creationId xmlns="" xmlns:a16="http://schemas.microsoft.com/office/drawing/2014/main" id="{9D08D78F-597A-41C6-9E61-E721135C20D1}"/>
                  </a:ext>
                </a:extLst>
              </p:cNvPr>
              <p:cNvSpPr txBox="1"/>
              <p:nvPr/>
            </p:nvSpPr>
            <p:spPr>
              <a:xfrm>
                <a:off x="5178014" y="2829829"/>
                <a:ext cx="36195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5" name="グループ化 24">
              <a:extLst>
                <a:ext uri="{FF2B5EF4-FFF2-40B4-BE49-F238E27FC236}">
                  <a16:creationId xmlns="" xmlns:a16="http://schemas.microsoft.com/office/drawing/2014/main" id="{8F6624A7-F895-493A-8055-873B48C8C19C}"/>
                </a:ext>
              </a:extLst>
            </p:cNvPr>
            <p:cNvGrpSpPr/>
            <p:nvPr/>
          </p:nvGrpSpPr>
          <p:grpSpPr>
            <a:xfrm>
              <a:off x="6746394" y="1722326"/>
              <a:ext cx="1140875" cy="1493097"/>
              <a:chOff x="6122245" y="1669741"/>
              <a:chExt cx="1140875" cy="1493097"/>
            </a:xfrm>
          </p:grpSpPr>
          <p:pic>
            <p:nvPicPr>
              <p:cNvPr id="15" name="図 14" descr="物体, 腕時計 が含まれている画像&#10;&#10;自動的に生成された説明">
                <a:extLst>
                  <a:ext uri="{FF2B5EF4-FFF2-40B4-BE49-F238E27FC236}">
                    <a16:creationId xmlns="" xmlns:a16="http://schemas.microsoft.com/office/drawing/2014/main" id="{53299244-26D0-4173-ACC6-BD241C7688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20" name="テキスト ボックス 19">
                <a:extLst>
                  <a:ext uri="{FF2B5EF4-FFF2-40B4-BE49-F238E27FC236}">
                    <a16:creationId xmlns="" xmlns:a16="http://schemas.microsoft.com/office/drawing/2014/main" id="{BF9D5B9B-9876-443A-BE29-B4828D0A5D74}"/>
                  </a:ext>
                </a:extLst>
              </p:cNvPr>
              <p:cNvSpPr txBox="1"/>
              <p:nvPr/>
            </p:nvSpPr>
            <p:spPr>
              <a:xfrm>
                <a:off x="6485460" y="2793506"/>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6" name="グループ化 25">
              <a:extLst>
                <a:ext uri="{FF2B5EF4-FFF2-40B4-BE49-F238E27FC236}">
                  <a16:creationId xmlns="" xmlns:a16="http://schemas.microsoft.com/office/drawing/2014/main" id="{D317981A-38A9-4594-9159-8C77F7F6D8B4}"/>
                </a:ext>
              </a:extLst>
            </p:cNvPr>
            <p:cNvGrpSpPr/>
            <p:nvPr/>
          </p:nvGrpSpPr>
          <p:grpSpPr>
            <a:xfrm>
              <a:off x="8548440" y="1741303"/>
              <a:ext cx="1140875" cy="1455744"/>
              <a:chOff x="7236873" y="1678331"/>
              <a:chExt cx="1140875" cy="1455744"/>
            </a:xfrm>
          </p:grpSpPr>
          <p:pic>
            <p:nvPicPr>
              <p:cNvPr id="17" name="図 16" descr="物体 が含まれている画像&#10;&#10;自動的に生成された説明">
                <a:extLst>
                  <a:ext uri="{FF2B5EF4-FFF2-40B4-BE49-F238E27FC236}">
                    <a16:creationId xmlns="" xmlns:a16="http://schemas.microsoft.com/office/drawing/2014/main" id="{93CD3867-4A7C-4138-9F28-8B9071FCE1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21" name="テキスト ボックス 20">
                <a:extLst>
                  <a:ext uri="{FF2B5EF4-FFF2-40B4-BE49-F238E27FC236}">
                    <a16:creationId xmlns="" xmlns:a16="http://schemas.microsoft.com/office/drawing/2014/main" id="{C3C71671-55D6-4E40-BC27-288FCF91D2BB}"/>
                  </a:ext>
                </a:extLst>
              </p:cNvPr>
              <p:cNvSpPr txBox="1"/>
              <p:nvPr/>
            </p:nvSpPr>
            <p:spPr>
              <a:xfrm>
                <a:off x="7573962" y="2764743"/>
                <a:ext cx="361950"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cxnSp>
          <p:nvCxnSpPr>
            <p:cNvPr id="28" name="直線矢印コネクタ 27">
              <a:extLst>
                <a:ext uri="{FF2B5EF4-FFF2-40B4-BE49-F238E27FC236}">
                  <a16:creationId xmlns="" xmlns:a16="http://schemas.microsoft.com/office/drawing/2014/main" id="{A84A16DD-57C4-4761-A446-249187106E51}"/>
                </a:ext>
              </a:extLst>
            </p:cNvPr>
            <p:cNvCxnSpPr>
              <a:cxnSpLocks/>
            </p:cNvCxnSpPr>
            <p:nvPr/>
          </p:nvCxnSpPr>
          <p:spPr>
            <a:xfrm>
              <a:off x="4880330"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 xmlns:a16="http://schemas.microsoft.com/office/drawing/2014/main" id="{CE867472-33BD-4771-A53A-412FDCEAB859}"/>
                </a:ext>
              </a:extLst>
            </p:cNvPr>
            <p:cNvCxnSpPr>
              <a:cxnSpLocks/>
            </p:cNvCxnSpPr>
            <p:nvPr/>
          </p:nvCxnSpPr>
          <p:spPr>
            <a:xfrm>
              <a:off x="6409305"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 xmlns:a16="http://schemas.microsoft.com/office/drawing/2014/main" id="{2F760955-CE29-4903-BDF0-C0EF1A34CD6F}"/>
                </a:ext>
              </a:extLst>
            </p:cNvPr>
            <p:cNvCxnSpPr>
              <a:cxnSpLocks/>
            </p:cNvCxnSpPr>
            <p:nvPr/>
          </p:nvCxnSpPr>
          <p:spPr>
            <a:xfrm rot="10800000">
              <a:off x="4880330" y="2092738"/>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 xmlns:a16="http://schemas.microsoft.com/office/drawing/2014/main" id="{96E14F16-9B67-48C7-9985-746717E7D2CE}"/>
                </a:ext>
              </a:extLst>
            </p:cNvPr>
            <p:cNvCxnSpPr>
              <a:cxnSpLocks/>
            </p:cNvCxnSpPr>
            <p:nvPr/>
          </p:nvCxnSpPr>
          <p:spPr>
            <a:xfrm rot="10800000">
              <a:off x="6409304" y="2092737"/>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 xmlns:a16="http://schemas.microsoft.com/office/drawing/2014/main" id="{6ADAFCEE-C028-416D-B257-90B41E02042A}"/>
                </a:ext>
              </a:extLst>
            </p:cNvPr>
            <p:cNvSpPr/>
            <p:nvPr/>
          </p:nvSpPr>
          <p:spPr>
            <a:xfrm>
              <a:off x="3739456" y="1741303"/>
              <a:ext cx="4223444" cy="1687697"/>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 xmlns:a16="http://schemas.microsoft.com/office/drawing/2014/main" id="{A2A6B62C-1E0E-432C-9BEC-393C34A1C94C}"/>
                </a:ext>
              </a:extLst>
            </p:cNvPr>
            <p:cNvCxnSpPr>
              <a:cxnSpLocks/>
            </p:cNvCxnSpPr>
            <p:nvPr/>
          </p:nvCxnSpPr>
          <p:spPr>
            <a:xfrm rot="10800000">
              <a:off x="8057130" y="2625254"/>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 xmlns:a16="http://schemas.microsoft.com/office/drawing/2014/main" id="{7EEE5686-B5B9-4B20-8993-381AFDACF9AB}"/>
              </a:ext>
            </a:extLst>
          </p:cNvPr>
          <p:cNvGrpSpPr/>
          <p:nvPr/>
        </p:nvGrpSpPr>
        <p:grpSpPr>
          <a:xfrm>
            <a:off x="9790429" y="2096050"/>
            <a:ext cx="1824039" cy="917508"/>
            <a:chOff x="9883732" y="1911384"/>
            <a:chExt cx="1824039" cy="917508"/>
          </a:xfrm>
        </p:grpSpPr>
        <p:grpSp>
          <p:nvGrpSpPr>
            <p:cNvPr id="40" name="グループ化 39">
              <a:extLst>
                <a:ext uri="{FF2B5EF4-FFF2-40B4-BE49-F238E27FC236}">
                  <a16:creationId xmlns="" xmlns:a16="http://schemas.microsoft.com/office/drawing/2014/main" id="{80B432E5-1E61-4A1C-BB38-CE56CD67DAEC}"/>
                </a:ext>
              </a:extLst>
            </p:cNvPr>
            <p:cNvGrpSpPr/>
            <p:nvPr/>
          </p:nvGrpSpPr>
          <p:grpSpPr>
            <a:xfrm>
              <a:off x="10011300" y="1974116"/>
              <a:ext cx="1696471" cy="765354"/>
              <a:chOff x="10124054" y="1537861"/>
              <a:chExt cx="1696471" cy="765354"/>
            </a:xfrm>
          </p:grpSpPr>
          <p:cxnSp>
            <p:nvCxnSpPr>
              <p:cNvPr id="36" name="直線矢印コネクタ 35">
                <a:extLst>
                  <a:ext uri="{FF2B5EF4-FFF2-40B4-BE49-F238E27FC236}">
                    <a16:creationId xmlns="" xmlns:a16="http://schemas.microsoft.com/office/drawing/2014/main" id="{555429FE-F091-46AD-84F7-1B4256D762AB}"/>
                  </a:ext>
                </a:extLst>
              </p:cNvPr>
              <p:cNvCxnSpPr>
                <a:cxnSpLocks/>
              </p:cNvCxnSpPr>
              <p:nvPr/>
            </p:nvCxnSpPr>
            <p:spPr>
              <a:xfrm>
                <a:off x="10124055" y="2118549"/>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 xmlns:a16="http://schemas.microsoft.com/office/drawing/2014/main" id="{5030B8C7-7BED-40F6-B6D5-A7CD124D67A9}"/>
                  </a:ext>
                </a:extLst>
              </p:cNvPr>
              <p:cNvCxnSpPr>
                <a:cxnSpLocks/>
              </p:cNvCxnSpPr>
              <p:nvPr/>
            </p:nvCxnSpPr>
            <p:spPr>
              <a:xfrm rot="10800000">
                <a:off x="10124054" y="1708973"/>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 xmlns:a16="http://schemas.microsoft.com/office/drawing/2014/main" id="{1BB9FF26-C1AD-43FF-B1A3-3D220E4BC3AA}"/>
                  </a:ext>
                </a:extLst>
              </p:cNvPr>
              <p:cNvSpPr txBox="1"/>
              <p:nvPr/>
            </p:nvSpPr>
            <p:spPr>
              <a:xfrm>
                <a:off x="10763250" y="1537861"/>
                <a:ext cx="1057275"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不利</a:t>
                </a:r>
              </a:p>
            </p:txBody>
          </p:sp>
          <p:sp>
            <p:nvSpPr>
              <p:cNvPr id="39" name="テキスト ボックス 38">
                <a:extLst>
                  <a:ext uri="{FF2B5EF4-FFF2-40B4-BE49-F238E27FC236}">
                    <a16:creationId xmlns="" xmlns:a16="http://schemas.microsoft.com/office/drawing/2014/main" id="{127090C9-FA03-47A3-B8E5-5AC843148C0C}"/>
                  </a:ext>
                </a:extLst>
              </p:cNvPr>
              <p:cNvSpPr txBox="1"/>
              <p:nvPr/>
            </p:nvSpPr>
            <p:spPr>
              <a:xfrm>
                <a:off x="10763249" y="1933883"/>
                <a:ext cx="1057275"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有利</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
          <p:nvSpPr>
            <p:cNvPr id="42" name="正方形/長方形 41">
              <a:extLst>
                <a:ext uri="{FF2B5EF4-FFF2-40B4-BE49-F238E27FC236}">
                  <a16:creationId xmlns="" xmlns:a16="http://schemas.microsoft.com/office/drawing/2014/main" id="{974D7591-C374-4FE7-98C6-F63D715B2F46}"/>
                </a:ext>
              </a:extLst>
            </p:cNvPr>
            <p:cNvSpPr/>
            <p:nvPr/>
          </p:nvSpPr>
          <p:spPr>
            <a:xfrm>
              <a:off x="9883732" y="1911384"/>
              <a:ext cx="1533525" cy="91750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 name="正方形/長方形 42">
            <a:extLst>
              <a:ext uri="{FF2B5EF4-FFF2-40B4-BE49-F238E27FC236}">
                <a16:creationId xmlns="" xmlns:a16="http://schemas.microsoft.com/office/drawing/2014/main" id="{A98ECFFF-731C-4C54-95F1-02A8CC15EA71}"/>
              </a:ext>
            </a:extLst>
          </p:cNvPr>
          <p:cNvSpPr/>
          <p:nvPr/>
        </p:nvSpPr>
        <p:spPr>
          <a:xfrm>
            <a:off x="7917836" y="1656164"/>
            <a:ext cx="1140875" cy="1684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p:cNvGrpSpPr/>
          <p:nvPr/>
        </p:nvGrpSpPr>
        <p:grpSpPr>
          <a:xfrm>
            <a:off x="845755" y="1472160"/>
            <a:ext cx="1597024" cy="1886390"/>
            <a:chOff x="881661" y="1150157"/>
            <a:chExt cx="1597024" cy="1886390"/>
          </a:xfrm>
        </p:grpSpPr>
        <p:pic>
          <p:nvPicPr>
            <p:cNvPr id="4" name="図 3">
              <a:extLst>
                <a:ext uri="{FF2B5EF4-FFF2-40B4-BE49-F238E27FC236}">
                  <a16:creationId xmlns="" xmlns:a16="http://schemas.microsoft.com/office/drawing/2014/main" id="{84E4BD2B-BD98-4D0D-BD92-46FAC62B133A}"/>
                </a:ext>
              </a:extLst>
            </p:cNvPr>
            <p:cNvPicPr>
              <a:picLocks noChangeAspect="1"/>
            </p:cNvPicPr>
            <p:nvPr/>
          </p:nvPicPr>
          <p:blipFill rotWithShape="1">
            <a:blip r:embed="rId6">
              <a:extLst>
                <a:ext uri="{28A0092B-C50C-407E-A947-70E740481C1C}">
                  <a14:useLocalDpi xmlns:a14="http://schemas.microsoft.com/office/drawing/2010/main" val="0"/>
                </a:ext>
              </a:extLst>
            </a:blip>
            <a:srcRect l="78269" t="31166" r="9153" b="46714"/>
            <a:stretch/>
          </p:blipFill>
          <p:spPr>
            <a:xfrm>
              <a:off x="881661" y="1496291"/>
              <a:ext cx="1597024" cy="1540256"/>
            </a:xfrm>
            <a:prstGeom prst="rect">
              <a:avLst/>
            </a:prstGeom>
          </p:spPr>
        </p:pic>
        <p:pic>
          <p:nvPicPr>
            <p:cNvPr id="45" name="図 44">
              <a:extLst>
                <a:ext uri="{FF2B5EF4-FFF2-40B4-BE49-F238E27FC236}">
                  <a16:creationId xmlns="" xmlns:a16="http://schemas.microsoft.com/office/drawing/2014/main" id="{84E4BD2B-BD98-4D0D-BD92-46FAC62B133A}"/>
                </a:ext>
              </a:extLst>
            </p:cNvPr>
            <p:cNvPicPr>
              <a:picLocks noChangeAspect="1"/>
            </p:cNvPicPr>
            <p:nvPr/>
          </p:nvPicPr>
          <p:blipFill rotWithShape="1">
            <a:blip r:embed="rId6">
              <a:extLst>
                <a:ext uri="{28A0092B-C50C-407E-A947-70E740481C1C}">
                  <a14:useLocalDpi xmlns:a14="http://schemas.microsoft.com/office/drawing/2010/main" val="0"/>
                </a:ext>
              </a:extLst>
            </a:blip>
            <a:srcRect l="78269" t="17579" r="9153" b="74943"/>
            <a:stretch/>
          </p:blipFill>
          <p:spPr>
            <a:xfrm>
              <a:off x="881661" y="1150157"/>
              <a:ext cx="1597024" cy="520696"/>
            </a:xfrm>
            <a:prstGeom prst="rect">
              <a:avLst/>
            </a:prstGeom>
          </p:spPr>
        </p:pic>
      </p:grpSp>
    </p:spTree>
    <p:extLst>
      <p:ext uri="{BB962C8B-B14F-4D97-AF65-F5344CB8AC3E}">
        <p14:creationId xmlns:p14="http://schemas.microsoft.com/office/powerpoint/2010/main" val="677193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 xmlns:a16="http://schemas.microsoft.com/office/drawing/2014/main" id="{8EBC7496-D4A5-4E2C-9D16-11A12608F074}"/>
              </a:ext>
            </a:extLst>
          </p:cNvPr>
          <p:cNvPicPr>
            <a:picLocks noChangeAspect="1"/>
          </p:cNvPicPr>
          <p:nvPr/>
        </p:nvPicPr>
        <p:blipFill rotWithShape="1">
          <a:blip r:embed="rId2"/>
          <a:srcRect t="4247"/>
          <a:stretch/>
        </p:blipFill>
        <p:spPr>
          <a:xfrm>
            <a:off x="352424" y="1143000"/>
            <a:ext cx="7848599" cy="4312846"/>
          </a:xfrm>
          <a:prstGeom prst="rect">
            <a:avLst/>
          </a:prstGeom>
        </p:spPr>
      </p:pic>
      <p:sp>
        <p:nvSpPr>
          <p:cNvPr id="10" name="テキスト ボックス 9">
            <a:extLst>
              <a:ext uri="{FF2B5EF4-FFF2-40B4-BE49-F238E27FC236}">
                <a16:creationId xmlns="" xmlns:a16="http://schemas.microsoft.com/office/drawing/2014/main"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ヘルプ：準備画面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a:extLst>
              <a:ext uri="{FF2B5EF4-FFF2-40B4-BE49-F238E27FC236}">
                <a16:creationId xmlns="" xmlns:a16="http://schemas.microsoft.com/office/drawing/2014/main" id="{6D354EB7-7F73-4490-964D-300A57A3D0C5}"/>
              </a:ext>
            </a:extLst>
          </p:cNvPr>
          <p:cNvSpPr txBox="1"/>
          <p:nvPr/>
        </p:nvSpPr>
        <p:spPr>
          <a:xfrm>
            <a:off x="8353425" y="1064753"/>
            <a:ext cx="3009900"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この画面では戦闘前に敵を確認などの準備ができます</a:t>
            </a:r>
          </a:p>
        </p:txBody>
      </p:sp>
      <p:sp>
        <p:nvSpPr>
          <p:cNvPr id="12" name="楕円 11">
            <a:extLst>
              <a:ext uri="{FF2B5EF4-FFF2-40B4-BE49-F238E27FC236}">
                <a16:creationId xmlns="" xmlns:a16="http://schemas.microsoft.com/office/drawing/2014/main" id="{27BE146F-8491-400F-AB07-2E26102463F2}"/>
              </a:ext>
            </a:extLst>
          </p:cNvPr>
          <p:cNvSpPr/>
          <p:nvPr/>
        </p:nvSpPr>
        <p:spPr>
          <a:xfrm>
            <a:off x="1188274" y="2167987"/>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 xmlns:a16="http://schemas.microsoft.com/office/drawing/2014/main" id="{AC13EDC5-A927-451C-A8C6-2F68A75D9DB9}"/>
              </a:ext>
            </a:extLst>
          </p:cNvPr>
          <p:cNvSpPr/>
          <p:nvPr/>
        </p:nvSpPr>
        <p:spPr>
          <a:xfrm>
            <a:off x="3210049" y="1886837"/>
            <a:ext cx="895351" cy="10559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 xmlns:a16="http://schemas.microsoft.com/office/drawing/2014/main" id="{A70D7407-0728-49A8-BDE2-7434759F1455}"/>
              </a:ext>
            </a:extLst>
          </p:cNvPr>
          <p:cNvSpPr/>
          <p:nvPr/>
        </p:nvSpPr>
        <p:spPr>
          <a:xfrm>
            <a:off x="5148324" y="1937478"/>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 xmlns:a16="http://schemas.microsoft.com/office/drawing/2014/main" id="{BA8A41E3-4961-4217-9C31-D8A81A9809A9}"/>
              </a:ext>
            </a:extLst>
          </p:cNvPr>
          <p:cNvSpPr/>
          <p:nvPr/>
        </p:nvSpPr>
        <p:spPr>
          <a:xfrm>
            <a:off x="6243699" y="3874696"/>
            <a:ext cx="1666876" cy="1581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 xmlns:a16="http://schemas.microsoft.com/office/drawing/2014/main" id="{FBBAA09C-4BEB-47EA-BC7F-480BCC2226F1}"/>
              </a:ext>
            </a:extLst>
          </p:cNvPr>
          <p:cNvSpPr txBox="1"/>
          <p:nvPr/>
        </p:nvSpPr>
        <p:spPr>
          <a:xfrm>
            <a:off x="8201024" y="1886837"/>
            <a:ext cx="3840555" cy="1754326"/>
          </a:xfrm>
          <a:prstGeom prst="rect">
            <a:avLst/>
          </a:prstGeom>
          <a:noFill/>
          <a:ln w="38100">
            <a:solidFill>
              <a:srgbClr val="FF0000"/>
            </a:solidFill>
          </a:ln>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赤枠で囲っているのが敵惑星です。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この中のどれかから</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敵を選び戦うことができ、</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敵惑星にカーソルを合わせると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敵惑星の情報</a:t>
            </a:r>
            <a:r>
              <a:rPr kumimoji="1" lang="ja-JP" altLang="en-US" dirty="0">
                <a:latin typeface="チェックポイント．（ピリオド）" panose="02000600000000000000" pitchFamily="50" charset="-128"/>
                <a:ea typeface="チェックポイント．（ピリオド）" panose="02000600000000000000" pitchFamily="50" charset="-128"/>
              </a:rPr>
              <a:t>を</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確認することができます。</a:t>
            </a:r>
          </a:p>
        </p:txBody>
      </p:sp>
      <p:sp>
        <p:nvSpPr>
          <p:cNvPr id="17" name="正方形/長方形 16">
            <a:extLst>
              <a:ext uri="{FF2B5EF4-FFF2-40B4-BE49-F238E27FC236}">
                <a16:creationId xmlns="" xmlns:a16="http://schemas.microsoft.com/office/drawing/2014/main" id="{A2CF4C31-1025-4708-B374-7F8887320A14}"/>
              </a:ext>
            </a:extLst>
          </p:cNvPr>
          <p:cNvSpPr/>
          <p:nvPr/>
        </p:nvSpPr>
        <p:spPr>
          <a:xfrm>
            <a:off x="1401845" y="1166647"/>
            <a:ext cx="5657850" cy="56580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 xmlns:a16="http://schemas.microsoft.com/office/drawing/2014/main" id="{594DFF38-A0BF-4052-92A8-115900A7F03B}"/>
              </a:ext>
            </a:extLst>
          </p:cNvPr>
          <p:cNvSpPr txBox="1"/>
          <p:nvPr/>
        </p:nvSpPr>
        <p:spPr>
          <a:xfrm>
            <a:off x="8220073" y="3752850"/>
            <a:ext cx="3821506" cy="1477328"/>
          </a:xfrm>
          <a:prstGeom prst="rect">
            <a:avLst/>
          </a:prstGeom>
          <a:noFill/>
          <a:ln w="38100">
            <a:solidFill>
              <a:srgbClr val="5B9BD5"/>
            </a:solidFill>
          </a:ln>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枠で囲っているのが強大な惑星が来るまでのカウントダウンです。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敵惑星を倒すと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カウントが減っていき０になると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強大な惑星</a:t>
            </a:r>
            <a:r>
              <a:rPr lang="ja-JP" altLang="en-US" dirty="0">
                <a:latin typeface="チェックポイント．（ピリオド）" panose="02000600000000000000" pitchFamily="50" charset="-128"/>
                <a:ea typeface="チェックポイント．（ピリオド）" panose="02000600000000000000" pitchFamily="50" charset="-128"/>
              </a:rPr>
              <a:t>が襲い掛かってきます。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sp>
        <p:nvSpPr>
          <p:cNvPr id="19" name="正方形/長方形 18">
            <a:extLst>
              <a:ext uri="{FF2B5EF4-FFF2-40B4-BE49-F238E27FC236}">
                <a16:creationId xmlns="" xmlns:a16="http://schemas.microsoft.com/office/drawing/2014/main" id="{41DDEDAD-B76F-42FC-BD36-C4B4086365F3}"/>
              </a:ext>
            </a:extLst>
          </p:cNvPr>
          <p:cNvSpPr/>
          <p:nvPr/>
        </p:nvSpPr>
        <p:spPr>
          <a:xfrm>
            <a:off x="2627332" y="4205287"/>
            <a:ext cx="3449617" cy="125055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 xmlns:a16="http://schemas.microsoft.com/office/drawing/2014/main" id="{B89D4E7D-0660-4D0D-912D-DF225C66A1D6}"/>
              </a:ext>
            </a:extLst>
          </p:cNvPr>
          <p:cNvSpPr/>
          <p:nvPr/>
        </p:nvSpPr>
        <p:spPr>
          <a:xfrm>
            <a:off x="6543675" y="5488914"/>
            <a:ext cx="1114425" cy="2426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 xmlns:a16="http://schemas.microsoft.com/office/drawing/2014/main" id="{4588D88C-0F6C-4A95-9191-7AC444B35B14}"/>
              </a:ext>
            </a:extLst>
          </p:cNvPr>
          <p:cNvSpPr txBox="1"/>
          <p:nvPr/>
        </p:nvSpPr>
        <p:spPr>
          <a:xfrm>
            <a:off x="225631" y="5679811"/>
            <a:ext cx="11815948" cy="1077218"/>
          </a:xfrm>
          <a:prstGeom prst="rect">
            <a:avLst/>
          </a:prstGeom>
          <a:noFill/>
          <a:ln w="38100">
            <a:solidFill>
              <a:srgbClr val="92D050"/>
            </a:solidFill>
          </a:ln>
        </p:spPr>
        <p:txBody>
          <a:bodyPr wrap="square" rtlCol="0">
            <a:spAutoFit/>
          </a:bodyPr>
          <a:lstStyle/>
          <a:p>
            <a:r>
              <a:rPr kumimoji="1" lang="ja-JP" altLang="en-US" sz="1600" dirty="0">
                <a:latin typeface="チェックポイント．（ピリオド）" panose="02000600000000000000" pitchFamily="50" charset="-128"/>
                <a:ea typeface="チェックポイント．（ピリオド）" panose="02000600000000000000" pitchFamily="50" charset="-128"/>
              </a:rPr>
              <a:t>緑枠で囲っているのがスペシャル技を選択する場所です。</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今所持していないスペシャル技は、黒く塗りつぶされます</a:t>
            </a:r>
            <a:r>
              <a:rPr lang="ja-JP" altLang="en-US" sz="1600" dirty="0">
                <a:latin typeface="チェックポイント．（ピリオド）" panose="02000600000000000000" pitchFamily="50" charset="-128"/>
                <a:ea typeface="チェックポイント．（ピリオド）" panose="02000600000000000000" pitchFamily="50" charset="-128"/>
              </a:rPr>
              <a:t>。</a:t>
            </a:r>
            <a:endParaRPr lang="en-US" altLang="ja-JP" sz="1600" dirty="0">
              <a:latin typeface="チェックポイント．（ピリオド）" panose="02000600000000000000" pitchFamily="50" charset="-128"/>
              <a:ea typeface="チェックポイント．（ピリオド）" panose="02000600000000000000" pitchFamily="50" charset="-128"/>
            </a:endParaRPr>
          </a:p>
          <a:p>
            <a:r>
              <a:rPr kumimoji="1" lang="ja-JP" altLang="en-US" sz="1600" dirty="0">
                <a:latin typeface="チェックポイント．（ピリオド）" panose="02000600000000000000" pitchFamily="50" charset="-128"/>
                <a:ea typeface="チェックポイント．（ピリオド）" panose="02000600000000000000" pitchFamily="50" charset="-128"/>
              </a:rPr>
              <a:t>スペシャル技を装備したい場合は</a:t>
            </a:r>
            <a:r>
              <a:rPr kumimoji="1"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装備したい技のアイコンをクリック</a:t>
            </a:r>
            <a:r>
              <a:rPr kumimoji="1" lang="ja-JP" altLang="en-US" sz="1600" dirty="0">
                <a:latin typeface="チェックポイント．（ピリオド）" panose="02000600000000000000" pitchFamily="50" charset="-128"/>
                <a:ea typeface="チェックポイント．（ピリオド）" panose="02000600000000000000" pitchFamily="50" charset="-128"/>
              </a:rPr>
              <a:t>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latin typeface="チェックポイント．（ピリオド）" panose="02000600000000000000" pitchFamily="50" charset="-128"/>
                <a:ea typeface="チェックポイント．（ピリオド）" panose="02000600000000000000" pitchFamily="50" charset="-128"/>
              </a:rPr>
              <a:t>装備を解除したい場合はほかのスペシャル技アイコンをクリックするか装備しているスペシャル技をクリックしてください。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472075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7FF69D48-0150-4CC7-838D-4781E53348B1}"/>
              </a:ext>
            </a:extLst>
          </p:cNvPr>
          <p:cNvPicPr>
            <a:picLocks noChangeAspect="1"/>
          </p:cNvPicPr>
          <p:nvPr/>
        </p:nvPicPr>
        <p:blipFill rotWithShape="1">
          <a:blip r:embed="rId2"/>
          <a:srcRect l="1709" t="6939" r="1763" b="2313"/>
          <a:stretch/>
        </p:blipFill>
        <p:spPr>
          <a:xfrm>
            <a:off x="36360" y="1042988"/>
            <a:ext cx="7514722" cy="4029074"/>
          </a:xfrm>
          <a:prstGeom prst="rect">
            <a:avLst/>
          </a:prstGeom>
        </p:spPr>
      </p:pic>
      <p:sp>
        <p:nvSpPr>
          <p:cNvPr id="6" name="テキスト ボックス 5">
            <a:extLst>
              <a:ext uri="{FF2B5EF4-FFF2-40B4-BE49-F238E27FC236}">
                <a16:creationId xmlns="" xmlns:a16="http://schemas.microsoft.com/office/drawing/2014/main" id="{8305E55F-CE22-4A88-A8D4-3E4958510FE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ヘルプ：ミサイル画面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 xmlns:a16="http://schemas.microsoft.com/office/drawing/2014/main" id="{EC8402AE-3480-4CC7-905A-0776A28352DA}"/>
              </a:ext>
            </a:extLst>
          </p:cNvPr>
          <p:cNvSpPr/>
          <p:nvPr/>
        </p:nvSpPr>
        <p:spPr>
          <a:xfrm>
            <a:off x="7788888" y="1666875"/>
            <a:ext cx="4206569" cy="1143000"/>
          </a:xfrm>
          <a:prstGeom prst="wedgeRectCallout">
            <a:avLst>
              <a:gd name="adj1" fmla="val -63626"/>
              <a:gd name="adj2" fmla="val -3891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ここは今配置されている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研究員の人数が表示されています。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吹き出し: 四角形 7">
            <a:extLst>
              <a:ext uri="{FF2B5EF4-FFF2-40B4-BE49-F238E27FC236}">
                <a16:creationId xmlns="" xmlns:a16="http://schemas.microsoft.com/office/drawing/2014/main" id="{12F0A826-4C99-48A7-B36D-03DBE2118E07}"/>
              </a:ext>
            </a:extLst>
          </p:cNvPr>
          <p:cNvSpPr/>
          <p:nvPr/>
        </p:nvSpPr>
        <p:spPr>
          <a:xfrm>
            <a:off x="7577598" y="3057525"/>
            <a:ext cx="4417859" cy="1143000"/>
          </a:xfrm>
          <a:prstGeom prst="wedgeRectCallout">
            <a:avLst>
              <a:gd name="adj1" fmla="val -58360"/>
              <a:gd name="adj2" fmla="val -5051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ここは現在のミサイルの</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リキャストタイム</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が表示されています。</a:t>
            </a:r>
          </a:p>
        </p:txBody>
      </p:sp>
      <p:sp>
        <p:nvSpPr>
          <p:cNvPr id="9" name="吹き出し: 四角形 8">
            <a:extLst>
              <a:ext uri="{FF2B5EF4-FFF2-40B4-BE49-F238E27FC236}">
                <a16:creationId xmlns="" xmlns:a16="http://schemas.microsoft.com/office/drawing/2014/main" id="{B25F11CC-0810-44FB-85E5-6AFA2E713B6D}"/>
              </a:ext>
            </a:extLst>
          </p:cNvPr>
          <p:cNvSpPr/>
          <p:nvPr/>
        </p:nvSpPr>
        <p:spPr>
          <a:xfrm>
            <a:off x="1805447" y="5319712"/>
            <a:ext cx="5772151" cy="1143000"/>
          </a:xfrm>
          <a:prstGeom prst="wedgeRectCallout">
            <a:avLst>
              <a:gd name="adj1" fmla="val -13130"/>
              <a:gd name="adj2" fmla="val -8886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ここは次のレベルアップ条件と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レベルアップした際の</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リキャストタイム</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3" name="正方形/長方形 2">
            <a:extLst>
              <a:ext uri="{FF2B5EF4-FFF2-40B4-BE49-F238E27FC236}">
                <a16:creationId xmlns="" xmlns:a16="http://schemas.microsoft.com/office/drawing/2014/main" id="{A491271B-A222-4F11-B100-4D7A1B81E98A}"/>
              </a:ext>
            </a:extLst>
          </p:cNvPr>
          <p:cNvSpPr/>
          <p:nvPr/>
        </p:nvSpPr>
        <p:spPr>
          <a:xfrm>
            <a:off x="2453951" y="3645045"/>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 xmlns:a16="http://schemas.microsoft.com/office/drawing/2014/main" id="{016D0004-D188-4E81-A1DB-65759A9B7E86}"/>
              </a:ext>
            </a:extLst>
          </p:cNvPr>
          <p:cNvSpPr/>
          <p:nvPr/>
        </p:nvSpPr>
        <p:spPr>
          <a:xfrm>
            <a:off x="2453951" y="2525858"/>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 xmlns:a16="http://schemas.microsoft.com/office/drawing/2014/main" id="{CCF67B37-F0BC-41F6-A1E9-02DA2EAC5911}"/>
              </a:ext>
            </a:extLst>
          </p:cNvPr>
          <p:cNvSpPr/>
          <p:nvPr/>
        </p:nvSpPr>
        <p:spPr>
          <a:xfrm>
            <a:off x="2453951" y="1387767"/>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66439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 xmlns:a16="http://schemas.microsoft.com/office/drawing/2014/main"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三竦み</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p:cNvSpPr txBox="1"/>
          <p:nvPr/>
        </p:nvSpPr>
        <p:spPr>
          <a:xfrm>
            <a:off x="961901" y="1446204"/>
            <a:ext cx="2321861" cy="461665"/>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三竦みについて</a:t>
            </a:r>
          </a:p>
        </p:txBody>
      </p:sp>
      <p:sp>
        <p:nvSpPr>
          <p:cNvPr id="8" name="テキスト ボックス 7"/>
          <p:cNvSpPr txBox="1"/>
          <p:nvPr/>
        </p:nvSpPr>
        <p:spPr>
          <a:xfrm>
            <a:off x="961901" y="2384531"/>
            <a:ext cx="8095124" cy="4247317"/>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ポッドやミサイルには属性があり</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属性によって有利不利があります。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に強く</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に強い、</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そして</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lang="ja-JP" altLang="en-US" dirty="0">
                <a:latin typeface="チェックポイント．（ピリオド）" panose="02000600000000000000" pitchFamily="50" charset="-128"/>
                <a:ea typeface="チェックポイント．（ピリオド）" panose="02000600000000000000" pitchFamily="50" charset="-128"/>
              </a:rPr>
              <a:t>は</a:t>
            </a:r>
            <a:r>
              <a:rPr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lang="ja-JP" altLang="en-US" dirty="0">
                <a:latin typeface="チェックポイント．（ピリオド）" panose="02000600000000000000" pitchFamily="50" charset="-128"/>
                <a:ea typeface="チェックポイント．（ピリオド）" panose="02000600000000000000" pitchFamily="50" charset="-128"/>
              </a:rPr>
              <a:t>に強い関係になっています。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白は属性を持つポッドに対して有利をとれますが</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ミサイルに対して弱いです。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のポッドに対して少ししか</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ダメージを与えることができませんが</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白ポッドに対して大ダメージを与えることができます。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7848" y="1405933"/>
            <a:ext cx="6266214" cy="4862916"/>
          </a:xfrm>
          <a:prstGeom prst="rect">
            <a:avLst/>
          </a:prstGeom>
        </p:spPr>
      </p:pic>
    </p:spTree>
    <p:extLst>
      <p:ext uri="{BB962C8B-B14F-4D97-AF65-F5344CB8AC3E}">
        <p14:creationId xmlns:p14="http://schemas.microsoft.com/office/powerpoint/2010/main" val="1432715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1975</TotalTime>
  <Words>1363</Words>
  <Application>Microsoft Office PowerPoint</Application>
  <PresentationFormat>ワイド画面</PresentationFormat>
  <Paragraphs>179</Paragraphs>
  <Slides>16</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ＭＳ Ｐゴシック</vt:lpstr>
      <vt:lpstr>チェックポイント．（ピリオド）</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GA2B</dc:creator>
  <cp:lastModifiedBy>GA2B</cp:lastModifiedBy>
  <cp:revision>112</cp:revision>
  <dcterms:created xsi:type="dcterms:W3CDTF">2019-05-24T01:32:43Z</dcterms:created>
  <dcterms:modified xsi:type="dcterms:W3CDTF">2019-09-05T07:12:52Z</dcterms:modified>
</cp:coreProperties>
</file>