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2019/9/2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2725F18-E9C8-4CF5-AEFE-8868BD40D51E}" type="slidenum">
              <a:rPr kumimoji="1" lang="ja-JP" altLang="en-US" smtClean="0"/>
              <a:t>9</a:t>
            </a:fld>
            <a:endParaRPr kumimoji="1" lang="ja-JP" altLang="en-US"/>
          </a:p>
        </p:txBody>
      </p:sp>
    </p:spTree>
    <p:extLst>
      <p:ext uri="{BB962C8B-B14F-4D97-AF65-F5344CB8AC3E}">
        <p14:creationId xmlns:p14="http://schemas.microsoft.com/office/powerpoint/2010/main" val="354288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2019/9/2</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2019/9/2</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a16="http://schemas.microsoft.com/office/drawing/2014/main" xmlns=""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クリックすると倉庫が開けます。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クリックすると研究所が開けます。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クリックすると兵舎が開けます。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232317" y="262169"/>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a16="http://schemas.microsoft.com/office/drawing/2014/main" xmlns=""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a16="http://schemas.microsoft.com/office/drawing/2014/main" xmlns="" id="{4942987D-E9F9-4BC9-8090-7DA7D48916EF}"/>
              </a:ext>
            </a:extLst>
          </p:cNvPr>
          <p:cNvSpPr txBox="1"/>
          <p:nvPr/>
        </p:nvSpPr>
        <p:spPr>
          <a:xfrm>
            <a:off x="1519780" y="1128434"/>
            <a:ext cx="9350648" cy="523220"/>
          </a:xfrm>
          <a:prstGeom prst="rect">
            <a:avLst/>
          </a:prstGeom>
          <a:noFill/>
        </p:spPr>
        <p:txBody>
          <a:bodyPr wrap="square" rtlCol="0">
            <a:spAutoFit/>
          </a:bodyPr>
          <a:lstStyle/>
          <a:p>
            <a:r>
              <a:rPr kumimoji="1" lang="ja-JP" altLang="en-US" sz="2800" dirty="0">
                <a:latin typeface="チェックポイント．（ピリオド）" panose="02000600000000000000" pitchFamily="50" charset="-128"/>
                <a:ea typeface="チェックポイント．（ピリオド）" panose="02000600000000000000" pitchFamily="50" charset="-128"/>
              </a:rPr>
              <a:t>戦闘は基本的にマウスもしくは、キーボードで</a:t>
            </a:r>
            <a:r>
              <a:rPr lang="ja-JP" altLang="en-US" sz="2800" dirty="0">
                <a:latin typeface="チェックポイント．（ピリオド）" panose="02000600000000000000" pitchFamily="50" charset="-128"/>
                <a:ea typeface="チェックポイント．（ピリオド）" panose="02000600000000000000" pitchFamily="50" charset="-128"/>
              </a:rPr>
              <a:t>行います</a:t>
            </a:r>
            <a:r>
              <a:rPr kumimoji="1" lang="ja-JP" altLang="en-US" sz="2800" dirty="0">
                <a:latin typeface="チェックポイント．（ピリオド）" panose="02000600000000000000" pitchFamily="50" charset="-128"/>
                <a:ea typeface="チェックポイント．（ピリオド）" panose="02000600000000000000" pitchFamily="50" charset="-128"/>
              </a:rPr>
              <a:t>。</a:t>
            </a:r>
          </a:p>
        </p:txBody>
      </p:sp>
      <p:sp>
        <p:nvSpPr>
          <p:cNvPr id="40" name="テキスト ボックス 39">
            <a:extLst>
              <a:ext uri="{FF2B5EF4-FFF2-40B4-BE49-F238E27FC236}">
                <a16:creationId xmlns:a16="http://schemas.microsoft.com/office/drawing/2014/main" xmlns="" id="{F1EA6A6B-D4D0-463A-A599-CE219946A74B}"/>
              </a:ext>
            </a:extLst>
          </p:cNvPr>
          <p:cNvSpPr txBox="1"/>
          <p:nvPr/>
        </p:nvSpPr>
        <p:spPr>
          <a:xfrm>
            <a:off x="2182579" y="4006218"/>
            <a:ext cx="7826839" cy="2585323"/>
          </a:xfrm>
          <a:prstGeom prst="rect">
            <a:avLst/>
          </a:prstGeom>
          <a:noFill/>
        </p:spPr>
        <p:txBody>
          <a:bodyPr wrap="square" rtlCol="0">
            <a:spAutoFit/>
          </a:bodyPr>
          <a:lstStyle/>
          <a:p>
            <a:r>
              <a:rPr lang="en-US" altLang="ja-JP" dirty="0">
                <a:solidFill>
                  <a:srgbClr val="002060"/>
                </a:solidFill>
                <a:latin typeface="チェックポイント．（ピリオド）" panose="02000600000000000000" pitchFamily="50" charset="-128"/>
                <a:ea typeface="チェックポイント．（ピリオド）" panose="02000600000000000000" pitchFamily="50" charset="-128"/>
              </a:rPr>
              <a:t>Z</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X</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F0"/>
                </a:solidFill>
                <a:latin typeface="チェックポイント．（ピリオド）" panose="02000600000000000000" pitchFamily="50" charset="-128"/>
                <a:ea typeface="チェックポイント．（ピリオド）" panose="02000600000000000000" pitchFamily="50" charset="-128"/>
              </a:rPr>
              <a:t>C</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50"/>
                </a:solidFill>
                <a:latin typeface="チェックポイント．（ピリオド）" panose="02000600000000000000" pitchFamily="50" charset="-128"/>
                <a:ea typeface="チェックポイント．（ピリオド）" panose="02000600000000000000" pitchFamily="50" charset="-128"/>
              </a:rPr>
              <a:t>V</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B</a:t>
            </a:r>
            <a:r>
              <a:rPr kumimoji="1" lang="ja-JP" altLang="en-US" dirty="0">
                <a:latin typeface="チェックポイント．（ピリオド）" panose="02000600000000000000" pitchFamily="50" charset="-128"/>
                <a:ea typeface="チェックポイント．（ピリオド）" panose="02000600000000000000" pitchFamily="50" charset="-128"/>
              </a:rPr>
              <a:t>を押すまたは、</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a:t>
            </a:r>
            <a:r>
              <a:rPr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p>
        </p:txBody>
      </p:sp>
      <p:grpSp>
        <p:nvGrpSpPr>
          <p:cNvPr id="12" name="グループ化 11"/>
          <p:cNvGrpSpPr/>
          <p:nvPr/>
        </p:nvGrpSpPr>
        <p:grpSpPr>
          <a:xfrm>
            <a:off x="2749940" y="2133504"/>
            <a:ext cx="6692115" cy="1685743"/>
            <a:chOff x="2749940" y="2133504"/>
            <a:chExt cx="6692115" cy="1685743"/>
          </a:xfrm>
        </p:grpSpPr>
        <p:grpSp>
          <p:nvGrpSpPr>
            <p:cNvPr id="2" name="グループ化 1"/>
            <p:cNvGrpSpPr/>
            <p:nvPr/>
          </p:nvGrpSpPr>
          <p:grpSpPr>
            <a:xfrm>
              <a:off x="2749940" y="2456159"/>
              <a:ext cx="6692115" cy="1363088"/>
              <a:chOff x="2749940" y="2456159"/>
              <a:chExt cx="6692115" cy="1363088"/>
            </a:xfrm>
          </p:grpSpPr>
          <p:grpSp>
            <p:nvGrpSpPr>
              <p:cNvPr id="22" name="グループ化 21">
                <a:extLst>
                  <a:ext uri="{FF2B5EF4-FFF2-40B4-BE49-F238E27FC236}">
                    <a16:creationId xmlns:a16="http://schemas.microsoft.com/office/drawing/2014/main" xmlns="" id="{2B78E3B8-6F86-4761-8FD3-82445D0604CC}"/>
                  </a:ext>
                </a:extLst>
              </p:cNvPr>
              <p:cNvGrpSpPr/>
              <p:nvPr/>
            </p:nvGrpSpPr>
            <p:grpSpPr>
              <a:xfrm>
                <a:off x="5652463" y="2509945"/>
                <a:ext cx="1085283" cy="1293448"/>
                <a:chOff x="3651813" y="1678331"/>
                <a:chExt cx="1140874" cy="1611706"/>
              </a:xfrm>
            </p:grpSpPr>
            <p:pic>
              <p:nvPicPr>
                <p:cNvPr id="38" name="図 37" descr="物体 が含まれている画像&#10;&#10;自動的に生成された説明">
                  <a:extLst>
                    <a:ext uri="{FF2B5EF4-FFF2-40B4-BE49-F238E27FC236}">
                      <a16:creationId xmlns:a16="http://schemas.microsoft.com/office/drawing/2014/main" xmlns=""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a16="http://schemas.microsoft.com/office/drawing/2014/main" xmlns=""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xmlns="" id="{8CEB5C1D-B949-4327-B495-5272910D5F87}"/>
                  </a:ext>
                </a:extLst>
              </p:cNvPr>
              <p:cNvGrpSpPr/>
              <p:nvPr/>
            </p:nvGrpSpPr>
            <p:grpSpPr>
              <a:xfrm>
                <a:off x="4318790" y="2589585"/>
                <a:ext cx="1085283" cy="1213371"/>
                <a:chOff x="4889474" y="1678418"/>
                <a:chExt cx="1140874" cy="1511926"/>
              </a:xfrm>
            </p:grpSpPr>
            <p:pic>
              <p:nvPicPr>
                <p:cNvPr id="36" name="図 35" descr="物体 が含まれている画像&#10;&#10;自動的に生成された説明">
                  <a:extLst>
                    <a:ext uri="{FF2B5EF4-FFF2-40B4-BE49-F238E27FC236}">
                      <a16:creationId xmlns:a16="http://schemas.microsoft.com/office/drawing/2014/main" xmlns=""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a16="http://schemas.microsoft.com/office/drawing/2014/main" xmlns=""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a16="http://schemas.microsoft.com/office/drawing/2014/main" xmlns="" id="{9400590E-D727-4D03-98FF-0ACD12EBC352}"/>
                  </a:ext>
                </a:extLst>
              </p:cNvPr>
              <p:cNvGrpSpPr/>
              <p:nvPr/>
            </p:nvGrpSpPr>
            <p:grpSpPr>
              <a:xfrm>
                <a:off x="7033071" y="2514975"/>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a16="http://schemas.microsoft.com/office/drawing/2014/main" xmlns=""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a16="http://schemas.microsoft.com/office/drawing/2014/main" xmlns=""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a16="http://schemas.microsoft.com/office/drawing/2014/main" xmlns="" id="{2DC9847F-77D2-4405-8121-1FE5585768EA}"/>
                  </a:ext>
                </a:extLst>
              </p:cNvPr>
              <p:cNvGrpSpPr/>
              <p:nvPr/>
            </p:nvGrpSpPr>
            <p:grpSpPr>
              <a:xfrm>
                <a:off x="8356771" y="2544952"/>
                <a:ext cx="1085284" cy="1241214"/>
                <a:chOff x="7236873" y="1678331"/>
                <a:chExt cx="1140875" cy="1546620"/>
              </a:xfrm>
            </p:grpSpPr>
            <p:pic>
              <p:nvPicPr>
                <p:cNvPr id="32" name="図 31" descr="物体 が含まれている画像&#10;&#10;自動的に生成された説明">
                  <a:extLst>
                    <a:ext uri="{FF2B5EF4-FFF2-40B4-BE49-F238E27FC236}">
                      <a16:creationId xmlns:a16="http://schemas.microsoft.com/office/drawing/2014/main" xmlns=""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a16="http://schemas.microsoft.com/office/drawing/2014/main" xmlns=""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a16="http://schemas.microsoft.com/office/drawing/2014/main" xmlns=""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859744" y="2346355"/>
                <a:ext cx="1184910" cy="1404518"/>
              </a:xfrm>
              <a:prstGeom prst="rect">
                <a:avLst/>
              </a:prstGeom>
            </p:spPr>
          </p:pic>
          <p:sp>
            <p:nvSpPr>
              <p:cNvPr id="46" name="テキスト ボックス 45">
                <a:extLst>
                  <a:ext uri="{FF2B5EF4-FFF2-40B4-BE49-F238E27FC236}">
                    <a16:creationId xmlns:a16="http://schemas.microsoft.com/office/drawing/2014/main" xmlns="" id="{B4B7A388-F763-4A3C-B6C2-124C99BC6F42}"/>
                  </a:ext>
                </a:extLst>
              </p:cNvPr>
              <p:cNvSpPr txBox="1"/>
              <p:nvPr/>
            </p:nvSpPr>
            <p:spPr>
              <a:xfrm>
                <a:off x="2894060" y="3449915"/>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pic>
          <p:nvPicPr>
            <p:cNvPr id="3" name="図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57558" y="2158859"/>
              <a:ext cx="384066" cy="384066"/>
            </a:xfrm>
            <a:prstGeom prst="rect">
              <a:avLst/>
            </a:prstGeom>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12158" y="2151520"/>
              <a:ext cx="384066" cy="384066"/>
            </a:xfrm>
            <a:prstGeom prst="rect">
              <a:avLst/>
            </a:prstGeom>
          </p:spPr>
        </p:pic>
        <p:pic>
          <p:nvPicPr>
            <p:cNvPr id="8" name="図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8835" y="2133504"/>
              <a:ext cx="384066" cy="384066"/>
            </a:xfrm>
            <a:prstGeom prst="rect">
              <a:avLst/>
            </a:prstGeom>
          </p:spPr>
        </p:pic>
        <p:pic>
          <p:nvPicPr>
            <p:cNvPr id="9" name="図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9350" y="2150431"/>
              <a:ext cx="386244" cy="386244"/>
            </a:xfrm>
            <a:prstGeom prst="rect">
              <a:avLst/>
            </a:prstGeom>
          </p:spPr>
        </p:pic>
        <p:pic>
          <p:nvPicPr>
            <p:cNvPr id="10" name="図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5788" y="2159287"/>
              <a:ext cx="383638" cy="383638"/>
            </a:xfrm>
            <a:prstGeom prst="rect">
              <a:avLst/>
            </a:prstGeom>
          </p:spPr>
        </p:pic>
      </p:grpSp>
    </p:spTree>
    <p:extLst>
      <p:ext uri="{BB962C8B-B14F-4D97-AF65-F5344CB8AC3E}">
        <p14:creationId xmlns:p14="http://schemas.microsoft.com/office/powerpoint/2010/main" val="3322164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EE855DBA-71F3-4B0A-AD5F-4DC4FD57AF5C}"/>
              </a:ext>
            </a:extLst>
          </p:cNvPr>
          <p:cNvPicPr>
            <a:picLocks noChangeAspect="1"/>
          </p:cNvPicPr>
          <p:nvPr/>
        </p:nvPicPr>
        <p:blipFill rotWithShape="1">
          <a:blip r:embed="rId2"/>
          <a:srcRect t="4381"/>
          <a:stretch/>
        </p:blipFill>
        <p:spPr>
          <a:xfrm>
            <a:off x="1743466" y="1015322"/>
            <a:ext cx="8705067" cy="4827355"/>
          </a:xfrm>
          <a:prstGeom prst="rect">
            <a:avLst/>
          </a:prstGeom>
        </p:spPr>
      </p:pic>
      <p:sp>
        <p:nvSpPr>
          <p:cNvPr id="17" name="楕円 16">
            <a:extLst>
              <a:ext uri="{FF2B5EF4-FFF2-40B4-BE49-F238E27FC236}">
                <a16:creationId xmlns:a16="http://schemas.microsoft.com/office/drawing/2014/main" xmlns="" id="{787DCF27-FE5D-4F5F-93D9-6E5E3F66733B}"/>
              </a:ext>
            </a:extLst>
          </p:cNvPr>
          <p:cNvSpPr/>
          <p:nvPr/>
        </p:nvSpPr>
        <p:spPr>
          <a:xfrm>
            <a:off x="7666493" y="2482941"/>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3833953A-B36A-4C17-AEC3-8ED45F7CC897}"/>
              </a:ext>
            </a:extLst>
          </p:cNvPr>
          <p:cNvSpPr/>
          <p:nvPr/>
        </p:nvSpPr>
        <p:spPr>
          <a:xfrm>
            <a:off x="1722752" y="1015322"/>
            <a:ext cx="1804219"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xmlns="" id="{0A0216B0-C84D-4309-9EC4-75086643960C}"/>
              </a:ext>
            </a:extLst>
          </p:cNvPr>
          <p:cNvSpPr/>
          <p:nvPr/>
        </p:nvSpPr>
        <p:spPr>
          <a:xfrm>
            <a:off x="5440772" y="1243046"/>
            <a:ext cx="1127979"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EAC81C78-DEAA-491D-B85A-42AB767010AE}"/>
              </a:ext>
            </a:extLst>
          </p:cNvPr>
          <p:cNvSpPr/>
          <p:nvPr/>
        </p:nvSpPr>
        <p:spPr>
          <a:xfrm>
            <a:off x="4134721" y="4745457"/>
            <a:ext cx="5388887" cy="10775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xmlns=""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xmlns="" id="{BA75D2B1-3296-4A6C-97CF-CD76A284141D}"/>
              </a:ext>
            </a:extLst>
          </p:cNvPr>
          <p:cNvSpPr/>
          <p:nvPr/>
        </p:nvSpPr>
        <p:spPr>
          <a:xfrm>
            <a:off x="9433863" y="2324161"/>
            <a:ext cx="1117106" cy="390618"/>
          </a:xfrm>
          <a:prstGeom prst="wedgeRectCallout">
            <a:avLst>
              <a:gd name="adj1" fmla="val -54031"/>
              <a:gd name="adj2" fmla="val 9197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a16="http://schemas.microsoft.com/office/drawing/2014/main" xmlns="" id="{88AD402C-D557-4604-82F7-689D61968750}"/>
              </a:ext>
            </a:extLst>
          </p:cNvPr>
          <p:cNvSpPr/>
          <p:nvPr/>
        </p:nvSpPr>
        <p:spPr>
          <a:xfrm>
            <a:off x="1551653" y="3071674"/>
            <a:ext cx="1075679" cy="463119"/>
          </a:xfrm>
          <a:prstGeom prst="wedgeRectCallout">
            <a:avLst>
              <a:gd name="adj1" fmla="val 60139"/>
              <a:gd name="adj2" fmla="val 8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敵</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a16="http://schemas.microsoft.com/office/drawing/2014/main" xmlns="" id="{BF8E2C7C-205C-42CA-B382-A5D5630D39B2}"/>
              </a:ext>
            </a:extLst>
          </p:cNvPr>
          <p:cNvSpPr/>
          <p:nvPr/>
        </p:nvSpPr>
        <p:spPr>
          <a:xfrm>
            <a:off x="667787" y="463118"/>
            <a:ext cx="1075679" cy="470816"/>
          </a:xfrm>
          <a:prstGeom prst="wedgeRectCallout">
            <a:avLst>
              <a:gd name="adj1" fmla="val 37467"/>
              <a:gd name="adj2" fmla="val 751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三竦み</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a16="http://schemas.microsoft.com/office/drawing/2014/main" xmlns="" id="{1E8E5AAD-2EFF-40AE-87B5-A62E3863DB06}"/>
              </a:ext>
            </a:extLst>
          </p:cNvPr>
          <p:cNvSpPr/>
          <p:nvPr/>
        </p:nvSpPr>
        <p:spPr>
          <a:xfrm>
            <a:off x="6885575" y="5885255"/>
            <a:ext cx="5108433" cy="889259"/>
          </a:xfrm>
          <a:prstGeom prst="wedgeRectCallout">
            <a:avLst>
              <a:gd name="adj1" fmla="val 2804"/>
              <a:gd name="adj2" fmla="val -864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ボタンをクリック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、もしくは対応するキーを</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入力する</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と出撃させる</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ことができます</a:t>
            </a:r>
          </a:p>
        </p:txBody>
      </p:sp>
      <p:sp>
        <p:nvSpPr>
          <p:cNvPr id="11" name="吹き出し: 四角形 10">
            <a:extLst>
              <a:ext uri="{FF2B5EF4-FFF2-40B4-BE49-F238E27FC236}">
                <a16:creationId xmlns:a16="http://schemas.microsoft.com/office/drawing/2014/main" xmlns="" id="{0876C132-70D4-4EE9-A059-2EE9BBCFA5AC}"/>
              </a:ext>
            </a:extLst>
          </p:cNvPr>
          <p:cNvSpPr/>
          <p:nvPr/>
        </p:nvSpPr>
        <p:spPr>
          <a:xfrm>
            <a:off x="6760564" y="1330956"/>
            <a:ext cx="1555072" cy="431430"/>
          </a:xfrm>
          <a:prstGeom prst="wedgeRectCallout">
            <a:avLst>
              <a:gd name="adj1" fmla="val -59561"/>
              <a:gd name="adj2" fmla="val 117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a16="http://schemas.microsoft.com/office/drawing/2014/main" xmlns="" id="{30266963-E240-4012-99DE-6906E5DDC8E7}"/>
              </a:ext>
            </a:extLst>
          </p:cNvPr>
          <p:cNvSpPr/>
          <p:nvPr/>
        </p:nvSpPr>
        <p:spPr>
          <a:xfrm>
            <a:off x="9433863" y="3952403"/>
            <a:ext cx="2560145" cy="773389"/>
          </a:xfrm>
          <a:prstGeom prst="wedgeRectCallout">
            <a:avLst>
              <a:gd name="adj1" fmla="val -116088"/>
              <a:gd name="adj2" fmla="val 1625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方向キー</a:t>
            </a: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で選択できます</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xmlns="" id="{C5B52C5E-840D-45E5-8E3C-3E2AD99D4E85}"/>
              </a:ext>
            </a:extLst>
          </p:cNvPr>
          <p:cNvSpPr/>
          <p:nvPr/>
        </p:nvSpPr>
        <p:spPr>
          <a:xfrm>
            <a:off x="4502457" y="2265319"/>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85B86C3D-1D0B-4CA9-A09E-F9104FAC8E9A}"/>
              </a:ext>
            </a:extLst>
          </p:cNvPr>
          <p:cNvSpPr/>
          <p:nvPr/>
        </p:nvSpPr>
        <p:spPr>
          <a:xfrm>
            <a:off x="3097763" y="4161453"/>
            <a:ext cx="989045" cy="149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L 字 2">
            <a:extLst>
              <a:ext uri="{FF2B5EF4-FFF2-40B4-BE49-F238E27FC236}">
                <a16:creationId xmlns:a16="http://schemas.microsoft.com/office/drawing/2014/main" xmlns="" id="{CA56987B-B7BB-455B-A3DC-57F7BCD43222}"/>
              </a:ext>
            </a:extLst>
          </p:cNvPr>
          <p:cNvSpPr/>
          <p:nvPr/>
        </p:nvSpPr>
        <p:spPr>
          <a:xfrm>
            <a:off x="1743464" y="4108420"/>
            <a:ext cx="1783507" cy="1734257"/>
          </a:xfrm>
          <a:prstGeom prst="corner">
            <a:avLst>
              <a:gd name="adj1" fmla="val 84433"/>
              <a:gd name="adj2" fmla="val 68293"/>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xmlns="" id="{D2673875-651C-40E4-8256-1F77677989CB}"/>
              </a:ext>
            </a:extLst>
          </p:cNvPr>
          <p:cNvSpPr/>
          <p:nvPr/>
        </p:nvSpPr>
        <p:spPr>
          <a:xfrm>
            <a:off x="916790" y="3730057"/>
            <a:ext cx="1075679" cy="334691"/>
          </a:xfrm>
          <a:prstGeom prst="wedgeRectCallout">
            <a:avLst>
              <a:gd name="adj1" fmla="val 148442"/>
              <a:gd name="adj2" fmla="val 716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惑星</a:t>
            </a:r>
            <a:r>
              <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rPr>
              <a:t>HP</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0" name="吹き出し: 四角形 19">
            <a:extLst>
              <a:ext uri="{FF2B5EF4-FFF2-40B4-BE49-F238E27FC236}">
                <a16:creationId xmlns:a16="http://schemas.microsoft.com/office/drawing/2014/main" xmlns="" id="{F0A11592-BD25-49D2-8C1D-7500E79B7ADA}"/>
              </a:ext>
            </a:extLst>
          </p:cNvPr>
          <p:cNvSpPr/>
          <p:nvPr/>
        </p:nvSpPr>
        <p:spPr>
          <a:xfrm>
            <a:off x="118752" y="5895710"/>
            <a:ext cx="4275185" cy="878804"/>
          </a:xfrm>
          <a:prstGeom prst="wedgeRectCallout">
            <a:avLst>
              <a:gd name="adj1" fmla="val -5111"/>
              <a:gd name="adj2" fmla="val -6860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各ポッドの残り住民数</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を確認できます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ポッドを</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一機放つと</a:t>
            </a:r>
            <a:r>
              <a:rPr kumimoji="1"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減ります</a:t>
            </a:r>
          </a:p>
        </p:txBody>
      </p:sp>
    </p:spTree>
    <p:extLst>
      <p:ext uri="{BB962C8B-B14F-4D97-AF65-F5344CB8AC3E}">
        <p14:creationId xmlns:p14="http://schemas.microsoft.com/office/powerpoint/2010/main" val="1975795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xmlns="" id="{83D9254C-066B-4A30-984B-189E5281BB91}"/>
              </a:ext>
            </a:extLst>
          </p:cNvPr>
          <p:cNvSpPr txBox="1"/>
          <p:nvPr/>
        </p:nvSpPr>
        <p:spPr>
          <a:xfrm>
            <a:off x="2484827"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a16="http://schemas.microsoft.com/office/drawing/2014/main" xmlns="" id="{A3B678AB-5F6D-47A2-AC3D-C9904D8B3FE5}"/>
              </a:ext>
            </a:extLst>
          </p:cNvPr>
          <p:cNvSpPr txBox="1"/>
          <p:nvPr/>
        </p:nvSpPr>
        <p:spPr>
          <a:xfrm>
            <a:off x="1963886" y="1187017"/>
            <a:ext cx="7979218" cy="584775"/>
          </a:xfrm>
          <a:prstGeom prst="rect">
            <a:avLst/>
          </a:prstGeom>
          <a:noFill/>
        </p:spPr>
        <p:txBody>
          <a:bodyPr wrap="square" rtlCol="0">
            <a:spAutoFit/>
          </a:bodyPr>
          <a:lstStyle/>
          <a:p>
            <a:pPr algn="ctr"/>
            <a:r>
              <a:rPr kumimoji="1" lang="ja-JP" altLang="en-US" sz="32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a16="http://schemas.microsoft.com/office/drawing/2014/main" xmlns="" id="{81F92070-255F-4692-ABB1-F5486542D8FF}"/>
              </a:ext>
            </a:extLst>
          </p:cNvPr>
          <p:cNvSpPr txBox="1"/>
          <p:nvPr/>
        </p:nvSpPr>
        <p:spPr>
          <a:xfrm>
            <a:off x="938916" y="2258481"/>
            <a:ext cx="10029155" cy="1477328"/>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赤色になっていくにつれて住民がオーバーワークになり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ポッドにコスモパワーを十分に補給できなく</a:t>
            </a:r>
            <a:r>
              <a:rPr lang="ja-JP" altLang="en-US" dirty="0">
                <a:latin typeface="チェックポイント．（ピリオド）" panose="02000600000000000000" pitchFamily="50" charset="-128"/>
                <a:ea typeface="チェックポイント．（ピリオド）" panose="02000600000000000000" pitchFamily="50" charset="-128"/>
              </a:rPr>
              <a:t>なって</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ポッドの耐久力が下がってしまい、</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受けるダメージが増えます</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a16="http://schemas.microsoft.com/office/drawing/2014/main" xmlns="" id="{946FF0DF-B758-41C2-85D3-67DA048E99B2}"/>
              </a:ext>
            </a:extLst>
          </p:cNvPr>
          <p:cNvSpPr txBox="1"/>
          <p:nvPr/>
        </p:nvSpPr>
        <p:spPr>
          <a:xfrm>
            <a:off x="187523" y="3641940"/>
            <a:ext cx="7921840" cy="923330"/>
          </a:xfrm>
          <a:prstGeom prst="rect">
            <a:avLst/>
          </a:prstGeom>
          <a:noFill/>
        </p:spPr>
        <p:txBody>
          <a:bodyPr wrap="square" rtlCol="0">
            <a:spAutoFit/>
          </a:bodyP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
        <p:nvSpPr>
          <p:cNvPr id="3" name="テキスト ボックス 2"/>
          <p:cNvSpPr txBox="1"/>
          <p:nvPr/>
        </p:nvSpPr>
        <p:spPr>
          <a:xfrm>
            <a:off x="5070763" y="4928260"/>
            <a:ext cx="5783283" cy="923330"/>
          </a:xfrm>
          <a:prstGeom prst="rect">
            <a:avLst/>
          </a:prstGeom>
          <a:noFill/>
        </p:spPr>
        <p:txBody>
          <a:bodyPr wrap="square" rtlCol="0">
            <a:spAutoFit/>
          </a:bodyPr>
          <a:lstStyle/>
          <a:p>
            <a:r>
              <a:rPr kumimoji="1" lang="ja-JP" altLang="en-US" dirty="0" smtClean="0">
                <a:latin typeface="チェックポイント．（ピリオド）" panose="02000600000000000000" pitchFamily="50" charset="-128"/>
                <a:ea typeface="チェックポイント．（ピリオド）" panose="02000600000000000000" pitchFamily="50" charset="-128"/>
              </a:rPr>
              <a:t>このアイコンが出ているときは</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r>
              <a:rPr lang="ja-JP" altLang="en-US" dirty="0" smtClean="0">
                <a:latin typeface="チェックポイント．（ピリオド）" panose="02000600000000000000" pitchFamily="50" charset="-128"/>
                <a:ea typeface="チェックポイント．（ピリオド）" panose="02000600000000000000" pitchFamily="50" charset="-128"/>
              </a:rPr>
              <a:t>防御力が下がっています。</a:t>
            </a:r>
            <a:endParaRPr lang="en-US" altLang="ja-JP"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アイコンの色によって防御力の下がり具合が違います。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3804024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スペシャル技</a:t>
            </a:r>
          </a:p>
        </p:txBody>
      </p:sp>
      <p:sp>
        <p:nvSpPr>
          <p:cNvPr id="5" name="テキスト ボックス 4"/>
          <p:cNvSpPr txBox="1"/>
          <p:nvPr/>
        </p:nvSpPr>
        <p:spPr>
          <a:xfrm>
            <a:off x="1768885" y="1163338"/>
            <a:ext cx="8654226" cy="738664"/>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スペシャル技は、戦闘中に一度だけ発動することが可能です。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endParaRPr lang="en-US" altLang="ja-JP"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428" y="2184700"/>
            <a:ext cx="1363121" cy="908747"/>
          </a:xfrm>
          <a:prstGeom prst="rect">
            <a:avLst/>
          </a:prstGeom>
        </p:spPr>
      </p:pic>
      <p:sp>
        <p:nvSpPr>
          <p:cNvPr id="7" name="テキスト ボックス 6"/>
          <p:cNvSpPr txBox="1"/>
          <p:nvPr/>
        </p:nvSpPr>
        <p:spPr>
          <a:xfrm>
            <a:off x="2627330" y="2301847"/>
            <a:ext cx="8650269" cy="707886"/>
          </a:xfrm>
          <a:prstGeom prst="rect">
            <a:avLst/>
          </a:prstGeom>
          <a:noFill/>
        </p:spPr>
        <p:txBody>
          <a:bodyPr wrap="square" rtlCol="0">
            <a:spAutoFit/>
          </a:bodyPr>
          <a:lstStyle/>
          <a:p>
            <a:r>
              <a:rPr kumimoji="1" lang="ja-JP" altLang="en-US" sz="2000" dirty="0">
                <a:latin typeface="チェックポイント．（ピリオド）" panose="02000600000000000000" pitchFamily="50" charset="-128"/>
                <a:ea typeface="チェックポイント．（ピリオド）" panose="02000600000000000000" pitchFamily="50" charset="-128"/>
              </a:rPr>
              <a:t>戦闘中にこのボタンをクリックするか</a:t>
            </a:r>
            <a:endParaRPr kumimoji="1" lang="en-US" altLang="ja-JP" sz="2000" dirty="0">
              <a:latin typeface="チェックポイント．（ピリオド）" panose="02000600000000000000" pitchFamily="50" charset="-128"/>
              <a:ea typeface="チェックポイント．（ピリオド）" panose="02000600000000000000" pitchFamily="50" charset="-128"/>
            </a:endParaRPr>
          </a:p>
          <a:p>
            <a:r>
              <a:rPr lang="ja-JP" altLang="en-US" sz="2000" dirty="0">
                <a:latin typeface="チェックポイント．（ピリオド）" panose="02000600000000000000" pitchFamily="50" charset="-128"/>
                <a:ea typeface="チェックポイント．（ピリオド）" panose="02000600000000000000" pitchFamily="50" charset="-128"/>
              </a:rPr>
              <a:t>もしくは</a:t>
            </a:r>
            <a:r>
              <a:rPr lang="en-US" altLang="ja-JP" sz="2000" dirty="0">
                <a:solidFill>
                  <a:srgbClr val="FF0000"/>
                </a:solidFill>
                <a:latin typeface="チェックポイント．（ピリオド）" panose="02000600000000000000" pitchFamily="50" charset="-128"/>
                <a:ea typeface="チェックポイント．（ピリオド）" panose="02000600000000000000" pitchFamily="50" charset="-128"/>
              </a:rPr>
              <a:t>Enter</a:t>
            </a:r>
            <a:r>
              <a:rPr lang="ja-JP" altLang="en-US" sz="2000" dirty="0">
                <a:latin typeface="チェックポイント．（ピリオド）" panose="02000600000000000000" pitchFamily="50" charset="-128"/>
                <a:ea typeface="チェックポイント．（ピリオド）" panose="02000600000000000000" pitchFamily="50" charset="-128"/>
              </a:rPr>
              <a:t>キーを押すことでスペシャル技を発動することが可能です。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p:cNvSpPr txBox="1"/>
          <p:nvPr/>
        </p:nvSpPr>
        <p:spPr>
          <a:xfrm>
            <a:off x="423417" y="5176685"/>
            <a:ext cx="10573135" cy="1200329"/>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a:t>
            </a:r>
            <a:r>
              <a:rPr kumimoji="1" lang="en-US" altLang="ja-JP" sz="2400" dirty="0">
                <a:latin typeface="チェックポイント．（ピリオド）" panose="02000600000000000000" pitchFamily="50" charset="-128"/>
                <a:ea typeface="チェックポイント．（ピリオド）" panose="02000600000000000000" pitchFamily="50" charset="-128"/>
              </a:rPr>
              <a:t>5</a:t>
            </a:r>
            <a:r>
              <a:rPr kumimoji="1" lang="ja-JP" altLang="en-US" sz="2400" dirty="0">
                <a:latin typeface="チェックポイント．（ピリオド）" panose="02000600000000000000" pitchFamily="50" charset="-128"/>
                <a:ea typeface="チェックポイント．（ピリオド）" panose="02000600000000000000" pitchFamily="50" charset="-128"/>
              </a:rPr>
              <a:t>種類あり、敵を捕食することで獲得することができます。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惑星ごとに獲得できるスペシャル技が違うので</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自分に合ったスペシャル技を獲得してください。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527" y="3852993"/>
            <a:ext cx="1043196" cy="1043196"/>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8430" y="3890394"/>
            <a:ext cx="968394" cy="968394"/>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2942" y="3840205"/>
            <a:ext cx="1068779" cy="1068779"/>
          </a:xfrm>
          <a:prstGeom prst="rect">
            <a:avLst/>
          </a:prstGeom>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6248" y="3828198"/>
            <a:ext cx="1017655" cy="1092787"/>
          </a:xfrm>
          <a:prstGeom prst="rect">
            <a:avLst/>
          </a:prstGeom>
        </p:spPr>
      </p:pic>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6023" y="3870293"/>
            <a:ext cx="1008601" cy="1008601"/>
          </a:xfrm>
          <a:prstGeom prst="rect">
            <a:avLst/>
          </a:prstGeom>
        </p:spPr>
      </p:pic>
    </p:spTree>
    <p:extLst>
      <p:ext uri="{BB962C8B-B14F-4D97-AF65-F5344CB8AC3E}">
        <p14:creationId xmlns:p14="http://schemas.microsoft.com/office/powerpoint/2010/main" val="2003598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E7DA8156-9232-45DF-BDAB-F8BFA4989BF6}"/>
              </a:ext>
            </a:extLst>
          </p:cNvPr>
          <p:cNvSpPr txBox="1"/>
          <p:nvPr/>
        </p:nvSpPr>
        <p:spPr>
          <a:xfrm>
            <a:off x="3250477" y="75758"/>
            <a:ext cx="569104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ヘルプ：惑星発展度</a:t>
            </a:r>
            <a:endParaRPr lang="ja-JP" altLang="en-US" sz="4800"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a16="http://schemas.microsoft.com/office/drawing/2014/main" xmlns="" id="{86562B00-1D31-41BF-8D0A-F3A64C35FA2F}"/>
              </a:ext>
            </a:extLst>
          </p:cNvPr>
          <p:cNvSpPr txBox="1"/>
          <p:nvPr/>
        </p:nvSpPr>
        <p:spPr>
          <a:xfrm>
            <a:off x="312300" y="1681343"/>
            <a:ext cx="10045959" cy="461665"/>
          </a:xfrm>
          <a:prstGeom prst="rect">
            <a:avLst/>
          </a:prstGeom>
          <a:noFill/>
        </p:spPr>
        <p:txBody>
          <a:bodyPr wrap="square" rtlCol="0">
            <a:spAutoFit/>
          </a:bodyPr>
          <a:lstStyle/>
          <a:p>
            <a:r>
              <a:rPr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研究所や兵舎のレベルを一定量上げる</a:t>
            </a:r>
            <a:r>
              <a:rPr lang="ja-JP" altLang="en-US" sz="2400" dirty="0">
                <a:latin typeface="チェックポイント．（ピリオド）" panose="02000600000000000000" pitchFamily="50" charset="-128"/>
                <a:ea typeface="チェックポイント．（ピリオド）" panose="02000600000000000000" pitchFamily="50" charset="-128"/>
              </a:rPr>
              <a:t>ことによって惑星が発展します。</a:t>
            </a:r>
            <a:endParaRPr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a:extLst>
              <a:ext uri="{FF2B5EF4-FFF2-40B4-BE49-F238E27FC236}">
                <a16:creationId xmlns:a16="http://schemas.microsoft.com/office/drawing/2014/main" xmlns="" id="{4B1A7519-3AB7-4FFE-8DC1-5D58D39C3087}"/>
              </a:ext>
            </a:extLst>
          </p:cNvPr>
          <p:cNvSpPr txBox="1"/>
          <p:nvPr/>
        </p:nvSpPr>
        <p:spPr>
          <a:xfrm>
            <a:off x="312300" y="2728899"/>
            <a:ext cx="1165288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惑星が発展することにより、惑星の見た目や育成画面の背景に</a:t>
            </a:r>
            <a:r>
              <a:rPr lang="ja-JP" altLang="en-US" sz="2400" dirty="0">
                <a:latin typeface="チェックポイント．（ピリオド）" panose="02000600000000000000" pitchFamily="50" charset="-128"/>
                <a:ea typeface="チェックポイント．（ピリオド）" panose="02000600000000000000" pitchFamily="50" charset="-128"/>
              </a:rPr>
              <a:t>変化が起こります。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16" name="テキスト ボックス 15">
            <a:extLst>
              <a:ext uri="{FF2B5EF4-FFF2-40B4-BE49-F238E27FC236}">
                <a16:creationId xmlns:a16="http://schemas.microsoft.com/office/drawing/2014/main" xmlns="" id="{EAD140C4-19B0-40CF-8A7F-5B444A6FB643}"/>
              </a:ext>
            </a:extLst>
          </p:cNvPr>
          <p:cNvSpPr txBox="1"/>
          <p:nvPr/>
        </p:nvSpPr>
        <p:spPr>
          <a:xfrm>
            <a:off x="2899068" y="4039114"/>
            <a:ext cx="315920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発展すると？</a:t>
            </a:r>
          </a:p>
        </p:txBody>
      </p:sp>
      <p:sp>
        <p:nvSpPr>
          <p:cNvPr id="17" name="テキスト ボックス 16">
            <a:extLst>
              <a:ext uri="{FF2B5EF4-FFF2-40B4-BE49-F238E27FC236}">
                <a16:creationId xmlns:a16="http://schemas.microsoft.com/office/drawing/2014/main" xmlns="" id="{35A6466D-48F7-44F6-AA87-CA2E29ED1A92}"/>
              </a:ext>
            </a:extLst>
          </p:cNvPr>
          <p:cNvSpPr txBox="1"/>
          <p:nvPr/>
        </p:nvSpPr>
        <p:spPr>
          <a:xfrm>
            <a:off x="7605202" y="6234637"/>
            <a:ext cx="5072849"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惑星の見た目が変わっていく</a:t>
            </a:r>
          </a:p>
        </p:txBody>
      </p:sp>
      <p:grpSp>
        <p:nvGrpSpPr>
          <p:cNvPr id="20" name="グループ化 19">
            <a:extLst>
              <a:ext uri="{FF2B5EF4-FFF2-40B4-BE49-F238E27FC236}">
                <a16:creationId xmlns:a16="http://schemas.microsoft.com/office/drawing/2014/main" xmlns="" id="{F2B7319D-4B0F-4E88-BF97-C6858CA42543}"/>
              </a:ext>
            </a:extLst>
          </p:cNvPr>
          <p:cNvGrpSpPr/>
          <p:nvPr/>
        </p:nvGrpSpPr>
        <p:grpSpPr>
          <a:xfrm>
            <a:off x="2582663" y="4651898"/>
            <a:ext cx="6938769" cy="1170393"/>
            <a:chOff x="2582663" y="4651898"/>
            <a:chExt cx="6938769" cy="1170393"/>
          </a:xfrm>
        </p:grpSpPr>
        <p:pic>
          <p:nvPicPr>
            <p:cNvPr id="10" name="図 9">
              <a:extLst>
                <a:ext uri="{FF2B5EF4-FFF2-40B4-BE49-F238E27FC236}">
                  <a16:creationId xmlns:a16="http://schemas.microsoft.com/office/drawing/2014/main" xmlns="" id="{CC45E600-B2B8-4EEF-9509-45C7FC593D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9975"/>
            <a:stretch/>
          </p:blipFill>
          <p:spPr>
            <a:xfrm>
              <a:off x="2582663" y="4651899"/>
              <a:ext cx="1171853" cy="1170392"/>
            </a:xfrm>
            <a:prstGeom prst="rect">
              <a:avLst/>
            </a:prstGeom>
          </p:spPr>
        </p:pic>
        <p:pic>
          <p:nvPicPr>
            <p:cNvPr id="3" name="図 2">
              <a:extLst>
                <a:ext uri="{FF2B5EF4-FFF2-40B4-BE49-F238E27FC236}">
                  <a16:creationId xmlns:a16="http://schemas.microsoft.com/office/drawing/2014/main" xmlns="" id="{76874239-A564-450E-95B6-FA50B49D3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248935" y="4512190"/>
              <a:ext cx="724227" cy="1448463"/>
            </a:xfrm>
            <a:prstGeom prst="rect">
              <a:avLst/>
            </a:prstGeom>
          </p:spPr>
        </p:pic>
        <p:pic>
          <p:nvPicPr>
            <p:cNvPr id="18" name="図 17">
              <a:extLst>
                <a:ext uri="{FF2B5EF4-FFF2-40B4-BE49-F238E27FC236}">
                  <a16:creationId xmlns:a16="http://schemas.microsoft.com/office/drawing/2014/main" xmlns="" id="{0AB0B9E4-14DF-45A3-A28A-92DB7B5FE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132393" y="4512862"/>
              <a:ext cx="724227" cy="1448463"/>
            </a:xfrm>
            <a:prstGeom prst="rect">
              <a:avLst/>
            </a:prstGeom>
          </p:spPr>
        </p:pic>
        <p:pic>
          <p:nvPicPr>
            <p:cNvPr id="6" name="図 5" descr="歯車, 車輪 が含まれている画像&#10;&#10;自動的に生成された説明">
              <a:extLst>
                <a:ext uri="{FF2B5EF4-FFF2-40B4-BE49-F238E27FC236}">
                  <a16:creationId xmlns:a16="http://schemas.microsoft.com/office/drawing/2014/main" xmlns="" id="{719E7009-8045-4D66-A55A-5EE8D48EF6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7582" y="4651898"/>
              <a:ext cx="1170392" cy="1170392"/>
            </a:xfrm>
            <a:prstGeom prst="rect">
              <a:avLst/>
            </a:prstGeom>
          </p:spPr>
        </p:pic>
        <p:pic>
          <p:nvPicPr>
            <p:cNvPr id="19" name="図 18" descr="車輪 が含まれている画像&#10;&#10;自動的に生成された説明">
              <a:extLst>
                <a:ext uri="{FF2B5EF4-FFF2-40B4-BE49-F238E27FC236}">
                  <a16:creationId xmlns:a16="http://schemas.microsoft.com/office/drawing/2014/main" xmlns="" id="{E345A25F-5D95-4CBD-ADD0-087829B4C7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040" y="4651898"/>
              <a:ext cx="1170392" cy="1170392"/>
            </a:xfrm>
            <a:prstGeom prst="rect">
              <a:avLst/>
            </a:prstGeom>
          </p:spPr>
        </p:pic>
      </p:grpSp>
    </p:spTree>
    <p:extLst>
      <p:ext uri="{BB962C8B-B14F-4D97-AF65-F5344CB8AC3E}">
        <p14:creationId xmlns:p14="http://schemas.microsoft.com/office/powerpoint/2010/main" val="2375847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xmlns=""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a:t>
            </a:r>
            <a:r>
              <a:rPr lang="ja-JP" altLang="en-US" sz="4800" dirty="0" smtClean="0">
                <a:latin typeface="チェックポイント．（ピリオド）" panose="02000600000000000000" pitchFamily="50" charset="-128"/>
                <a:ea typeface="チェックポイント．（ピリオド）" panose="02000600000000000000" pitchFamily="50" charset="-128"/>
              </a:rPr>
              <a:t>移動について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2" name="テキスト ボックス 1"/>
          <p:cNvSpPr txBox="1"/>
          <p:nvPr/>
        </p:nvSpPr>
        <p:spPr>
          <a:xfrm>
            <a:off x="752102" y="5177642"/>
            <a:ext cx="10687794" cy="830997"/>
          </a:xfrm>
          <a:prstGeom prst="rect">
            <a:avLst/>
          </a:prstGeom>
          <a:noFill/>
        </p:spPr>
        <p:txBody>
          <a:bodyPr wrap="square" rtlCol="0">
            <a:spAutoFit/>
          </a:bodyPr>
          <a:lstStyle/>
          <a:p>
            <a:pPr algn="ctr"/>
            <a:r>
              <a:rPr kumimoji="1" lang="ja-JP" altLang="en-US" sz="2400" dirty="0" smtClean="0">
                <a:latin typeface="チェックポイント．（ピリオド）" panose="02000600000000000000" pitchFamily="50" charset="-128"/>
                <a:ea typeface="チェックポイント．（ピリオド）" panose="02000600000000000000" pitchFamily="50" charset="-128"/>
              </a:rPr>
              <a:t>育成画面と戦闘準備画面の戻るボタンの横にあるボタンをクリックすると</a:t>
            </a:r>
            <a:endParaRPr kumimoji="1" lang="en-US" altLang="ja-JP" sz="2400" dirty="0" smtClean="0">
              <a:latin typeface="チェックポイント．（ピリオド）" panose="02000600000000000000" pitchFamily="50" charset="-128"/>
              <a:ea typeface="チェックポイント．（ピリオド）" panose="02000600000000000000" pitchFamily="50" charset="-128"/>
            </a:endParaRPr>
          </a:p>
          <a:p>
            <a:pPr algn="ctr"/>
            <a:r>
              <a:rPr kumimoji="1" lang="ja-JP" altLang="en-US" sz="2400" dirty="0" smtClean="0">
                <a:solidFill>
                  <a:srgbClr val="FF0000"/>
                </a:solidFill>
                <a:latin typeface="チェックポイント．（ピリオド）" panose="02000600000000000000" pitchFamily="50" charset="-128"/>
                <a:ea typeface="チェックポイント．（ピリオド）" panose="02000600000000000000" pitchFamily="50" charset="-128"/>
              </a:rPr>
              <a:t>ホーム画面を介さずに戦闘準備画面と育成画面を行き来することが可能です</a:t>
            </a:r>
            <a:r>
              <a:rPr kumimoji="1" lang="ja-JP" altLang="en-US" sz="2400" dirty="0" smtClean="0">
                <a:latin typeface="チェックポイント．（ピリオド）" panose="02000600000000000000" pitchFamily="50" charset="-128"/>
                <a:ea typeface="チェックポイント．（ピリオド）" panose="02000600000000000000" pitchFamily="50" charset="-128"/>
              </a:rPr>
              <a:t>。</a:t>
            </a:r>
            <a:endParaRPr kumimoji="1" lang="ja-JP" altLang="en-US" sz="2400" dirty="0">
              <a:latin typeface="チェックポイント．（ピリオド）" panose="02000600000000000000" pitchFamily="50" charset="-128"/>
              <a:ea typeface="チェックポイント．（ピリオド）" panose="02000600000000000000" pitchFamily="50" charset="-128"/>
            </a:endParaRPr>
          </a:p>
        </p:txBody>
      </p:sp>
      <p:grpSp>
        <p:nvGrpSpPr>
          <p:cNvPr id="13" name="グループ化 12"/>
          <p:cNvGrpSpPr/>
          <p:nvPr/>
        </p:nvGrpSpPr>
        <p:grpSpPr>
          <a:xfrm>
            <a:off x="630893" y="1642412"/>
            <a:ext cx="4778319" cy="2781817"/>
            <a:chOff x="704061" y="1341912"/>
            <a:chExt cx="4306908" cy="2404795"/>
          </a:xfrm>
        </p:grpSpPr>
        <p:grpSp>
          <p:nvGrpSpPr>
            <p:cNvPr id="9" name="グループ化 8"/>
            <p:cNvGrpSpPr/>
            <p:nvPr/>
          </p:nvGrpSpPr>
          <p:grpSpPr>
            <a:xfrm>
              <a:off x="997526" y="1341912"/>
              <a:ext cx="3719977" cy="1976547"/>
              <a:chOff x="1175763" y="1229790"/>
              <a:chExt cx="2101828" cy="1085898"/>
            </a:xfrm>
          </p:grpSpPr>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88760" b="89899"/>
              <a:stretch/>
            </p:blipFill>
            <p:spPr>
              <a:xfrm>
                <a:off x="1175763" y="1229790"/>
                <a:ext cx="2101828" cy="1085898"/>
              </a:xfrm>
              <a:prstGeom prst="rect">
                <a:avLst/>
              </a:prstGeom>
            </p:spPr>
          </p:pic>
          <p:sp>
            <p:nvSpPr>
              <p:cNvPr id="3" name="正方形/長方形 2"/>
              <p:cNvSpPr/>
              <p:nvPr/>
            </p:nvSpPr>
            <p:spPr>
              <a:xfrm>
                <a:off x="1269240" y="1300217"/>
                <a:ext cx="1886894" cy="9488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p:cNvSpPr txBox="1"/>
            <p:nvPr/>
          </p:nvSpPr>
          <p:spPr>
            <a:xfrm>
              <a:off x="704061" y="3400824"/>
              <a:ext cx="4306908" cy="345883"/>
            </a:xfrm>
            <a:prstGeom prst="rect">
              <a:avLst/>
            </a:prstGeom>
            <a:noFill/>
          </p:spPr>
          <p:txBody>
            <a:bodyPr wrap="square" rtlCol="0">
              <a:spAutoFit/>
            </a:bodyPr>
            <a:lstStyle/>
            <a:p>
              <a:r>
                <a:rPr kumimoji="1" lang="ja-JP" altLang="en-US" sz="2000" dirty="0" smtClean="0">
                  <a:latin typeface="チェックポイント．（ピリオド）" panose="02000600000000000000" pitchFamily="50" charset="-128"/>
                  <a:ea typeface="チェックポイント．（ピリオド）" panose="02000600000000000000" pitchFamily="50" charset="-128"/>
                </a:rPr>
                <a:t>育成画面から戦闘準備画面へ</a:t>
              </a:r>
              <a:r>
                <a:rPr lang="ja-JP" altLang="en-US" sz="2000" dirty="0">
                  <a:latin typeface="チェックポイント．（ピリオド）" panose="02000600000000000000" pitchFamily="50" charset="-128"/>
                  <a:ea typeface="チェックポイント．（ピリオド）" panose="02000600000000000000" pitchFamily="50" charset="-128"/>
                </a:rPr>
                <a:t>移行</a:t>
              </a:r>
              <a:r>
                <a:rPr lang="ja-JP" altLang="en-US" sz="2000" dirty="0" smtClean="0">
                  <a:latin typeface="チェックポイント．（ピリオド）" panose="02000600000000000000" pitchFamily="50" charset="-128"/>
                  <a:ea typeface="チェックポイント．（ピリオド）" panose="02000600000000000000" pitchFamily="50" charset="-128"/>
                </a:rPr>
                <a:t>できる</a:t>
              </a:r>
              <a:endParaRPr lang="ja-JP" altLang="en-US" sz="2000" dirty="0">
                <a:latin typeface="チェックポイント．（ピリオド）" panose="02000600000000000000" pitchFamily="50" charset="-128"/>
                <a:ea typeface="チェックポイント．（ピリオド）" panose="02000600000000000000" pitchFamily="50" charset="-128"/>
              </a:endParaRPr>
            </a:p>
          </p:txBody>
        </p:sp>
      </p:grpSp>
      <p:grpSp>
        <p:nvGrpSpPr>
          <p:cNvPr id="14" name="グループ化 13"/>
          <p:cNvGrpSpPr/>
          <p:nvPr/>
        </p:nvGrpSpPr>
        <p:grpSpPr>
          <a:xfrm>
            <a:off x="5909954" y="1642412"/>
            <a:ext cx="4781798" cy="2775571"/>
            <a:chOff x="5982466" y="1348157"/>
            <a:chExt cx="4781798" cy="2775571"/>
          </a:xfrm>
        </p:grpSpPr>
        <p:grpSp>
          <p:nvGrpSpPr>
            <p:cNvPr id="6" name="グループ化 5"/>
            <p:cNvGrpSpPr/>
            <p:nvPr/>
          </p:nvGrpSpPr>
          <p:grpSpPr>
            <a:xfrm>
              <a:off x="6268517" y="1348157"/>
              <a:ext cx="4176395" cy="2299746"/>
              <a:chOff x="6733307" y="1300216"/>
              <a:chExt cx="2052142" cy="1140881"/>
            </a:xfrm>
          </p:grpSpPr>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r="88902" b="89447"/>
              <a:stretch/>
            </p:blipFill>
            <p:spPr>
              <a:xfrm>
                <a:off x="6733307" y="1300216"/>
                <a:ext cx="2052142" cy="1140881"/>
              </a:xfrm>
              <a:prstGeom prst="rect">
                <a:avLst/>
              </a:prstGeom>
            </p:spPr>
          </p:pic>
          <p:sp>
            <p:nvSpPr>
              <p:cNvPr id="8" name="正方形/長方形 7"/>
              <p:cNvSpPr/>
              <p:nvPr/>
            </p:nvSpPr>
            <p:spPr>
              <a:xfrm>
                <a:off x="6852062" y="1389413"/>
                <a:ext cx="1830995" cy="9071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p:cNvSpPr txBox="1"/>
            <p:nvPr/>
          </p:nvSpPr>
          <p:spPr>
            <a:xfrm>
              <a:off x="5982466" y="3723618"/>
              <a:ext cx="4781798" cy="400110"/>
            </a:xfrm>
            <a:prstGeom prst="rect">
              <a:avLst/>
            </a:prstGeom>
            <a:noFill/>
          </p:spPr>
          <p:txBody>
            <a:bodyPr wrap="square" rtlCol="0">
              <a:spAutoFit/>
            </a:bodyPr>
            <a:lstStyle/>
            <a:p>
              <a:r>
                <a:rPr kumimoji="1" lang="ja-JP" altLang="en-US" sz="2000" dirty="0" smtClean="0">
                  <a:latin typeface="チェックポイント．（ピリオド）" panose="02000600000000000000" pitchFamily="50" charset="-128"/>
                  <a:ea typeface="チェックポイント．（ピリオド）" panose="02000600000000000000" pitchFamily="50" charset="-128"/>
                </a:rPr>
                <a:t>戦闘準備画面から育成画面へ移行できる</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191838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ABA9EEB5-CD54-4299-B4B2-40DB1CEF4FD2}"/>
              </a:ext>
            </a:extLst>
          </p:cNvPr>
          <p:cNvPicPr>
            <a:picLocks noChangeAspect="1"/>
          </p:cNvPicPr>
          <p:nvPr/>
        </p:nvPicPr>
        <p:blipFill rotWithShape="1">
          <a:blip r:embed="rId2"/>
          <a:srcRect t="4493"/>
          <a:stretch/>
        </p:blipFill>
        <p:spPr>
          <a:xfrm>
            <a:off x="2453195" y="1449599"/>
            <a:ext cx="6995605" cy="3839737"/>
          </a:xfrm>
          <a:prstGeom prst="rect">
            <a:avLst/>
          </a:prstGeom>
        </p:spPr>
      </p:pic>
      <p:sp>
        <p:nvSpPr>
          <p:cNvPr id="8" name="四角形吹き出し 7"/>
          <p:cNvSpPr/>
          <p:nvPr/>
        </p:nvSpPr>
        <p:spPr>
          <a:xfrm>
            <a:off x="130627" y="866743"/>
            <a:ext cx="3518573" cy="966162"/>
          </a:xfrm>
          <a:prstGeom prst="wedgeRectCallout">
            <a:avLst>
              <a:gd name="adj1" fmla="val 35312"/>
              <a:gd name="adj2" fmla="val 642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資材</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を確認することができます。</a:t>
            </a:r>
          </a:p>
        </p:txBody>
      </p:sp>
      <p:sp>
        <p:nvSpPr>
          <p:cNvPr id="9" name="四角形吹き出し 8"/>
          <p:cNvSpPr/>
          <p:nvPr/>
        </p:nvSpPr>
        <p:spPr>
          <a:xfrm>
            <a:off x="130628" y="5617030"/>
            <a:ext cx="4166163" cy="1116280"/>
          </a:xfrm>
          <a:prstGeom prst="wedgeRectCallout">
            <a:avLst>
              <a:gd name="adj1" fmla="val 29002"/>
              <a:gd name="adj2" fmla="val -1077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スペシャル技</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766463" y="5532058"/>
            <a:ext cx="4263242" cy="1201251"/>
          </a:xfrm>
          <a:prstGeom prst="wedgeRectCallout">
            <a:avLst>
              <a:gd name="adj1" fmla="val -34972"/>
              <a:gd name="adj2" fmla="val -997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コアによるポッドのステータス補正値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229117" y="232379"/>
            <a:ext cx="3800587" cy="1217220"/>
          </a:xfrm>
          <a:prstGeom prst="wedgeRectCallout">
            <a:avLst>
              <a:gd name="adj1" fmla="val -41904"/>
              <a:gd name="adj2" fmla="val 965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と住んで</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住人のステータス補正値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xmlns="" id="{A37BEE43-2066-46D6-8830-D8556B22304D}"/>
              </a:ext>
            </a:extLst>
          </p:cNvPr>
          <p:cNvSpPr/>
          <p:nvPr/>
        </p:nvSpPr>
        <p:spPr>
          <a:xfrm>
            <a:off x="3077305" y="2028825"/>
            <a:ext cx="2954037" cy="14001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BA56A8B8-81E8-409C-8A37-384626294E40}"/>
              </a:ext>
            </a:extLst>
          </p:cNvPr>
          <p:cNvSpPr/>
          <p:nvPr/>
        </p:nvSpPr>
        <p:spPr>
          <a:xfrm>
            <a:off x="3077306" y="3457576"/>
            <a:ext cx="2954038" cy="141668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AF0DEFD2-0EA7-416C-9349-A86003C1114B}"/>
              </a:ext>
            </a:extLst>
          </p:cNvPr>
          <p:cNvSpPr/>
          <p:nvPr/>
        </p:nvSpPr>
        <p:spPr>
          <a:xfrm>
            <a:off x="6053138" y="2028825"/>
            <a:ext cx="2932242" cy="140017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DFCE669F-B98A-49D5-9CD8-578BB88718CC}"/>
              </a:ext>
            </a:extLst>
          </p:cNvPr>
          <p:cNvSpPr/>
          <p:nvPr/>
        </p:nvSpPr>
        <p:spPr>
          <a:xfrm>
            <a:off x="6053138" y="3457576"/>
            <a:ext cx="2932242" cy="141668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FACDA18E-C9A9-4595-A67B-3D09A78991DE}"/>
              </a:ext>
            </a:extLst>
          </p:cNvPr>
          <p:cNvPicPr>
            <a:picLocks noChangeAspect="1"/>
          </p:cNvPicPr>
          <p:nvPr/>
        </p:nvPicPr>
        <p:blipFill rotWithShape="1">
          <a:blip r:embed="rId2"/>
          <a:srcRect l="2015" t="6800" r="1901" b="2181"/>
          <a:stretch/>
        </p:blipFill>
        <p:spPr>
          <a:xfrm>
            <a:off x="67952" y="1155698"/>
            <a:ext cx="7617738" cy="4711702"/>
          </a:xfrm>
          <a:prstGeom prst="rect">
            <a:avLst/>
          </a:prstGeom>
        </p:spPr>
      </p:pic>
      <p:sp>
        <p:nvSpPr>
          <p:cNvPr id="5" name="四角形吹き出し 4"/>
          <p:cNvSpPr/>
          <p:nvPr/>
        </p:nvSpPr>
        <p:spPr>
          <a:xfrm>
            <a:off x="7853831" y="1516716"/>
            <a:ext cx="4203701" cy="1056904"/>
          </a:xfrm>
          <a:prstGeom prst="wedgeRectCallout">
            <a:avLst>
              <a:gd name="adj1" fmla="val -52921"/>
              <a:gd name="adj2" fmla="val -12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853832" y="3219030"/>
            <a:ext cx="4203700" cy="1056904"/>
          </a:xfrm>
          <a:prstGeom prst="wedgeRectCallout">
            <a:avLst>
              <a:gd name="adj1" fmla="val -58188"/>
              <a:gd name="adj2" fmla="val -121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853831" y="4587136"/>
            <a:ext cx="4203699" cy="1280264"/>
          </a:xfrm>
          <a:prstGeom prst="wedgeRectCallout">
            <a:avLst>
              <a:gd name="adj1" fmla="val -58856"/>
              <a:gd name="adj2" fmla="val -200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67952" y="5912054"/>
            <a:ext cx="11989579"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a16="http://schemas.microsoft.com/office/drawing/2014/main" xmlns=""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xmlns="" id="{E20945F6-E8A3-4843-8AA8-C3CA375AAF01}"/>
              </a:ext>
            </a:extLst>
          </p:cNvPr>
          <p:cNvSpPr/>
          <p:nvPr/>
        </p:nvSpPr>
        <p:spPr>
          <a:xfrm>
            <a:off x="3149600" y="3225800"/>
            <a:ext cx="4314890"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7A027602-FE49-443B-B979-695A16DF3603}"/>
              </a:ext>
            </a:extLst>
          </p:cNvPr>
          <p:cNvSpPr/>
          <p:nvPr/>
        </p:nvSpPr>
        <p:spPr>
          <a:xfrm>
            <a:off x="3149600" y="4546600"/>
            <a:ext cx="4314890" cy="11557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E0E6CB0D-AD4F-4358-8DF1-ECAD7B65F9F5}"/>
              </a:ext>
            </a:extLst>
          </p:cNvPr>
          <p:cNvSpPr/>
          <p:nvPr/>
        </p:nvSpPr>
        <p:spPr>
          <a:xfrm>
            <a:off x="718456" y="1754155"/>
            <a:ext cx="2039669" cy="5507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a16="http://schemas.microsoft.com/office/drawing/2014/main" xmlns="" id="{63DDAF72-AE4E-4AAC-AC6F-2CCD1ADC7265}"/>
              </a:ext>
            </a:extLst>
          </p:cNvPr>
          <p:cNvSpPr/>
          <p:nvPr/>
        </p:nvSpPr>
        <p:spPr>
          <a:xfrm>
            <a:off x="844136" y="344384"/>
            <a:ext cx="2528456" cy="703808"/>
          </a:xfrm>
          <a:prstGeom prst="wedgeRectCallout">
            <a:avLst>
              <a:gd name="adj1" fmla="val 11893"/>
              <a:gd name="adj2" fmla="val 14996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6D8FB80E-219E-48B7-8A76-83136658BD39}"/>
              </a:ext>
            </a:extLst>
          </p:cNvPr>
          <p:cNvPicPr>
            <a:picLocks noChangeAspect="1"/>
          </p:cNvPicPr>
          <p:nvPr/>
        </p:nvPicPr>
        <p:blipFill rotWithShape="1">
          <a:blip r:embed="rId2"/>
          <a:srcRect l="2302" t="6911" r="2302" b="2720"/>
          <a:stretch/>
        </p:blipFill>
        <p:spPr>
          <a:xfrm>
            <a:off x="203200" y="1041400"/>
            <a:ext cx="8039100" cy="4476648"/>
          </a:xfrm>
          <a:prstGeom prst="rect">
            <a:avLst/>
          </a:prstGeom>
        </p:spPr>
      </p:pic>
      <p:sp>
        <p:nvSpPr>
          <p:cNvPr id="6" name="四角形吹き出し 5"/>
          <p:cNvSpPr/>
          <p:nvPr/>
        </p:nvSpPr>
        <p:spPr>
          <a:xfrm>
            <a:off x="8383978" y="473944"/>
            <a:ext cx="3621975" cy="2997035"/>
          </a:xfrm>
          <a:prstGeom prst="wedgeRectCallout">
            <a:avLst>
              <a:gd name="adj1" fmla="val -55525"/>
              <a:gd name="adj2" fmla="val 658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rgbClr val="FF0000"/>
                </a:solidFill>
                <a:latin typeface="チェックポイント．（ピリオド）" panose="02000600000000000000" pitchFamily="50" charset="-128"/>
                <a:ea typeface="チェックポイント．（ピリオド）" panose="02000600000000000000" pitchFamily="50" charset="-128"/>
              </a:rPr>
              <a:t>住人の数が減る</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915334"/>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攻撃力がアップ</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します。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a16="http://schemas.microsoft.com/office/drawing/2014/main" xmlns="" id="{F7BE2C32-C21E-4467-87D2-8052D2B5FDA7}"/>
              </a:ext>
            </a:extLst>
          </p:cNvPr>
          <p:cNvSpPr/>
          <p:nvPr/>
        </p:nvSpPr>
        <p:spPr>
          <a:xfrm>
            <a:off x="3340359" y="1698170"/>
            <a:ext cx="4805265" cy="2967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40ABF9C2-DF54-4877-A01A-A46FE482F6B4}"/>
              </a:ext>
            </a:extLst>
          </p:cNvPr>
          <p:cNvSpPr/>
          <p:nvPr/>
        </p:nvSpPr>
        <p:spPr>
          <a:xfrm>
            <a:off x="317241" y="3225800"/>
            <a:ext cx="3019724" cy="21175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04C836FE-EE43-45CD-B4BE-F7E0ABEE0088}"/>
              </a:ext>
            </a:extLst>
          </p:cNvPr>
          <p:cNvSpPr/>
          <p:nvPr/>
        </p:nvSpPr>
        <p:spPr>
          <a:xfrm>
            <a:off x="5250569" y="4828277"/>
            <a:ext cx="2736435" cy="5150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xmlns="" id="{3ECE61CD-6BC4-463C-897C-903CC3F098F0}"/>
              </a:ext>
            </a:extLst>
          </p:cNvPr>
          <p:cNvSpPr/>
          <p:nvPr/>
        </p:nvSpPr>
        <p:spPr>
          <a:xfrm>
            <a:off x="8383977" y="4960491"/>
            <a:ext cx="3621975" cy="514926"/>
          </a:xfrm>
          <a:prstGeom prst="wedgeRectCallout">
            <a:avLst>
              <a:gd name="adj1" fmla="val -60489"/>
              <a:gd name="adj2" fmla="val -254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xmlns=""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a16="http://schemas.microsoft.com/office/drawing/2014/main" xmlns=""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a16="http://schemas.microsoft.com/office/drawing/2014/main" xmlns="" id="{797C4648-EAB3-4303-9BBE-4050E32CDCAC}"/>
              </a:ext>
            </a:extLst>
          </p:cNvPr>
          <p:cNvGrpSpPr/>
          <p:nvPr/>
        </p:nvGrpSpPr>
        <p:grpSpPr>
          <a:xfrm>
            <a:off x="304800" y="5540342"/>
            <a:ext cx="7746670" cy="1169551"/>
            <a:chOff x="381846" y="5121893"/>
            <a:chExt cx="7277100" cy="1169551"/>
          </a:xfrm>
        </p:grpSpPr>
        <p:sp>
          <p:nvSpPr>
            <p:cNvPr id="8" name="テキスト ボックス 7">
              <a:extLst>
                <a:ext uri="{FF2B5EF4-FFF2-40B4-BE49-F238E27FC236}">
                  <a16:creationId xmlns:a16="http://schemas.microsoft.com/office/drawing/2014/main" xmlns=""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a16="http://schemas.microsoft.com/office/drawing/2014/main" xmlns=""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a16="http://schemas.microsoft.com/office/drawing/2014/main" xmlns=""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a16="http://schemas.microsoft.com/office/drawing/2014/main" xmlns=""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a16="http://schemas.microsoft.com/office/drawing/2014/main" xmlns=""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コスモパワー</a:t>
              </a:r>
              <a:r>
                <a:rPr lang="ja-JP" altLang="en-US" dirty="0">
                  <a:latin typeface="チェックポイント．（ピリオド）" panose="02000600000000000000" pitchFamily="50" charset="-128"/>
                  <a:ea typeface="チェックポイント．（ピリオド）" panose="02000600000000000000" pitchFamily="50" charset="-128"/>
                </a:rPr>
                <a:t>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a16="http://schemas.microsoft.com/office/drawing/2014/main" xmlns="" id="{C9FCE914-94E5-4B3F-B2D2-96FDE0E6E9D8}"/>
              </a:ext>
            </a:extLst>
          </p:cNvPr>
          <p:cNvSpPr txBox="1"/>
          <p:nvPr/>
        </p:nvSpPr>
        <p:spPr>
          <a:xfrm>
            <a:off x="463950" y="3959004"/>
            <a:ext cx="275426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a:t>
            </a:r>
          </a:p>
        </p:txBody>
      </p:sp>
      <p:sp>
        <p:nvSpPr>
          <p:cNvPr id="7" name="テキスト ボックス 6">
            <a:extLst>
              <a:ext uri="{FF2B5EF4-FFF2-40B4-BE49-F238E27FC236}">
                <a16:creationId xmlns:a16="http://schemas.microsoft.com/office/drawing/2014/main" xmlns=""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a16="http://schemas.microsoft.com/office/drawing/2014/main" xmlns=""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a16="http://schemas.microsoft.com/office/drawing/2014/main" xmlns=""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人単位</a:t>
            </a:r>
            <a:r>
              <a:rPr lang="ja-JP" altLang="en-US" dirty="0">
                <a:latin typeface="チェックポイント．（ピリオド）" panose="02000600000000000000" pitchFamily="50" charset="-128"/>
                <a:ea typeface="チェックポイント．（ピリオド）" panose="02000600000000000000" pitchFamily="50" charset="-128"/>
              </a:rPr>
              <a:t>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a16="http://schemas.microsoft.com/office/drawing/2014/main" xmlns=""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a16="http://schemas.microsoft.com/office/drawing/2014/main" xmlns=""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a16="http://schemas.microsoft.com/office/drawing/2014/main" xmlns=""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a16="http://schemas.microsoft.com/office/drawing/2014/main" xmlns=""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xmlns=""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a16="http://schemas.microsoft.com/office/drawing/2014/main" xmlns=""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a16="http://schemas.microsoft.com/office/drawing/2014/main" xmlns=""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a16="http://schemas.microsoft.com/office/drawing/2014/main" xmlns=""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a16="http://schemas.microsoft.com/office/drawing/2014/main" xmlns=""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a16="http://schemas.microsoft.com/office/drawing/2014/main" xmlns=""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a16="http://schemas.microsoft.com/office/drawing/2014/main" xmlns=""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a16="http://schemas.microsoft.com/office/drawing/2014/main" xmlns=""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a16="http://schemas.microsoft.com/office/drawing/2014/main" xmlns=""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a16="http://schemas.microsoft.com/office/drawing/2014/main" xmlns=""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xmlns=""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xmlns=""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xmlns=""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xmlns=""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xmlns=""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xmlns=""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a16="http://schemas.microsoft.com/office/drawing/2014/main" xmlns=""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a16="http://schemas.microsoft.com/office/drawing/2014/main" xmlns=""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xmlns=""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xmlns=""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a16="http://schemas.microsoft.com/office/drawing/2014/main" xmlns=""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a16="http://schemas.microsoft.com/office/drawing/2014/main" xmlns=""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a16="http://schemas.microsoft.com/office/drawing/2014/main" xmlns=""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p:cNvGrpSpPr/>
          <p:nvPr/>
        </p:nvGrpSpPr>
        <p:grpSpPr>
          <a:xfrm>
            <a:off x="845755" y="1472160"/>
            <a:ext cx="1597024" cy="1886390"/>
            <a:chOff x="881661" y="1150157"/>
            <a:chExt cx="1597024" cy="1886390"/>
          </a:xfrm>
        </p:grpSpPr>
        <p:pic>
          <p:nvPicPr>
            <p:cNvPr id="4" name="図 3">
              <a:extLst>
                <a:ext uri="{FF2B5EF4-FFF2-40B4-BE49-F238E27FC236}">
                  <a16:creationId xmlns:a16="http://schemas.microsoft.com/office/drawing/2014/main" xmlns=""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31166" r="9153" b="46714"/>
            <a:stretch/>
          </p:blipFill>
          <p:spPr>
            <a:xfrm>
              <a:off x="881661" y="1496291"/>
              <a:ext cx="1597024" cy="1540256"/>
            </a:xfrm>
            <a:prstGeom prst="rect">
              <a:avLst/>
            </a:prstGeom>
          </p:spPr>
        </p:pic>
        <p:pic>
          <p:nvPicPr>
            <p:cNvPr id="45" name="図 44">
              <a:extLst>
                <a:ext uri="{FF2B5EF4-FFF2-40B4-BE49-F238E27FC236}">
                  <a16:creationId xmlns:a16="http://schemas.microsoft.com/office/drawing/2014/main" xmlns=""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17579" r="9153" b="74943"/>
            <a:stretch/>
          </p:blipFill>
          <p:spPr>
            <a:xfrm>
              <a:off x="881661" y="1150157"/>
              <a:ext cx="1597024" cy="520696"/>
            </a:xfrm>
            <a:prstGeom prst="rect">
              <a:avLst/>
            </a:prstGeom>
          </p:spPr>
        </p:pic>
      </p:grpSp>
    </p:spTree>
    <p:extLst>
      <p:ext uri="{BB962C8B-B14F-4D97-AF65-F5344CB8AC3E}">
        <p14:creationId xmlns:p14="http://schemas.microsoft.com/office/powerpoint/2010/main" val="677193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xmlns="" id="{8EBC7496-D4A5-4E2C-9D16-11A12608F074}"/>
              </a:ext>
            </a:extLst>
          </p:cNvPr>
          <p:cNvPicPr>
            <a:picLocks noChangeAspect="1"/>
          </p:cNvPicPr>
          <p:nvPr/>
        </p:nvPicPr>
        <p:blipFill rotWithShape="1">
          <a:blip r:embed="rId2"/>
          <a:srcRect t="4247"/>
          <a:stretch/>
        </p:blipFill>
        <p:spPr>
          <a:xfrm>
            <a:off x="352424" y="1143000"/>
            <a:ext cx="7848599" cy="4312846"/>
          </a:xfrm>
          <a:prstGeom prst="rect">
            <a:avLst/>
          </a:prstGeom>
        </p:spPr>
      </p:pic>
      <p:sp>
        <p:nvSpPr>
          <p:cNvPr id="10" name="テキスト ボックス 9">
            <a:extLst>
              <a:ext uri="{FF2B5EF4-FFF2-40B4-BE49-F238E27FC236}">
                <a16:creationId xmlns:a16="http://schemas.microsoft.com/office/drawing/2014/main" xmlns=""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a16="http://schemas.microsoft.com/office/drawing/2014/main" xmlns=""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a16="http://schemas.microsoft.com/office/drawing/2014/main" xmlns="" id="{27BE146F-8491-400F-AB07-2E26102463F2}"/>
              </a:ext>
            </a:extLst>
          </p:cNvPr>
          <p:cNvSpPr/>
          <p:nvPr/>
        </p:nvSpPr>
        <p:spPr>
          <a:xfrm>
            <a:off x="1188274" y="2167987"/>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xmlns="" id="{AC13EDC5-A927-451C-A8C6-2F68A75D9DB9}"/>
              </a:ext>
            </a:extLst>
          </p:cNvPr>
          <p:cNvSpPr/>
          <p:nvPr/>
        </p:nvSpPr>
        <p:spPr>
          <a:xfrm>
            <a:off x="3210049" y="1886837"/>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xmlns="" id="{A70D7407-0728-49A8-BDE2-7434759F1455}"/>
              </a:ext>
            </a:extLst>
          </p:cNvPr>
          <p:cNvSpPr/>
          <p:nvPr/>
        </p:nvSpPr>
        <p:spPr>
          <a:xfrm>
            <a:off x="5148324" y="1937478"/>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xmlns="" id="{BA8A41E3-4961-4217-9C31-D8A81A9809A9}"/>
              </a:ext>
            </a:extLst>
          </p:cNvPr>
          <p:cNvSpPr/>
          <p:nvPr/>
        </p:nvSpPr>
        <p:spPr>
          <a:xfrm>
            <a:off x="6243699" y="387469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FBBAA09C-4BEB-47EA-BC7F-480BCC2226F1}"/>
              </a:ext>
            </a:extLst>
          </p:cNvPr>
          <p:cNvSpPr txBox="1"/>
          <p:nvPr/>
        </p:nvSpPr>
        <p:spPr>
          <a:xfrm>
            <a:off x="8201024" y="1886837"/>
            <a:ext cx="3840555"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敵惑星の情報</a:t>
            </a:r>
            <a:r>
              <a:rPr kumimoji="1" lang="ja-JP" altLang="en-US" dirty="0">
                <a:latin typeface="チェックポイント．（ピリオド）" panose="02000600000000000000" pitchFamily="50" charset="-128"/>
                <a:ea typeface="チェックポイント．（ピリオド）" panose="02000600000000000000" pitchFamily="50" charset="-128"/>
              </a:rPr>
              <a:t>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a16="http://schemas.microsoft.com/office/drawing/2014/main" xmlns="" id="{A2CF4C31-1025-4708-B374-7F8887320A14}"/>
              </a:ext>
            </a:extLst>
          </p:cNvPr>
          <p:cNvSpPr/>
          <p:nvPr/>
        </p:nvSpPr>
        <p:spPr>
          <a:xfrm>
            <a:off x="1401845" y="1166647"/>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xmlns="" id="{594DFF38-A0BF-4052-92A8-115900A7F03B}"/>
              </a:ext>
            </a:extLst>
          </p:cNvPr>
          <p:cNvSpPr txBox="1"/>
          <p:nvPr/>
        </p:nvSpPr>
        <p:spPr>
          <a:xfrm>
            <a:off x="8220073" y="3752850"/>
            <a:ext cx="3821506"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強大な惑星</a:t>
            </a:r>
            <a:r>
              <a:rPr lang="ja-JP" altLang="en-US" dirty="0">
                <a:latin typeface="チェックポイント．（ピリオド）" panose="02000600000000000000" pitchFamily="50" charset="-128"/>
                <a:ea typeface="チェックポイント．（ピリオド）" panose="02000600000000000000" pitchFamily="50" charset="-128"/>
              </a:rPr>
              <a:t>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a16="http://schemas.microsoft.com/office/drawing/2014/main" xmlns="" id="{41DDEDAD-B76F-42FC-BD36-C4B4086365F3}"/>
              </a:ext>
            </a:extLst>
          </p:cNvPr>
          <p:cNvSpPr/>
          <p:nvPr/>
        </p:nvSpPr>
        <p:spPr>
          <a:xfrm>
            <a:off x="2627332" y="4205287"/>
            <a:ext cx="3449617" cy="125055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xmlns=""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xmlns="" id="{4588D88C-0F6C-4A95-9191-7AC444B35B14}"/>
              </a:ext>
            </a:extLst>
          </p:cNvPr>
          <p:cNvSpPr txBox="1"/>
          <p:nvPr/>
        </p:nvSpPr>
        <p:spPr>
          <a:xfrm>
            <a:off x="225631" y="5679811"/>
            <a:ext cx="11815948"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r>
              <a:rPr lang="ja-JP" altLang="en-US" sz="1600" dirty="0">
                <a:latin typeface="チェックポイント．（ピリオド）" panose="02000600000000000000" pitchFamily="50" charset="-128"/>
                <a:ea typeface="チェックポイント．（ピリオド）" panose="02000600000000000000" pitchFamily="50" charset="-128"/>
              </a:rPr>
              <a:t>。</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a:t>
            </a:r>
            <a:r>
              <a:rPr kumimoji="1"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装備したい技のアイコンをクリック</a:t>
            </a:r>
            <a:r>
              <a:rPr kumimoji="1" lang="ja-JP" altLang="en-US" sz="1600" dirty="0">
                <a:latin typeface="チェックポイント．（ピリオド）" panose="02000600000000000000" pitchFamily="50" charset="-128"/>
                <a:ea typeface="チェックポイント．（ピリオド）" panose="02000600000000000000" pitchFamily="50" charset="-128"/>
              </a:rPr>
              <a:t>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xmlns="" id="{7FF69D48-0150-4CC7-838D-4781E53348B1}"/>
              </a:ext>
            </a:extLst>
          </p:cNvPr>
          <p:cNvPicPr>
            <a:picLocks noChangeAspect="1"/>
          </p:cNvPicPr>
          <p:nvPr/>
        </p:nvPicPr>
        <p:blipFill rotWithShape="1">
          <a:blip r:embed="rId2"/>
          <a:srcRect l="1709" t="6939" r="1763" b="2313"/>
          <a:stretch/>
        </p:blipFill>
        <p:spPr>
          <a:xfrm>
            <a:off x="36360" y="1042988"/>
            <a:ext cx="7514722" cy="4029074"/>
          </a:xfrm>
          <a:prstGeom prst="rect">
            <a:avLst/>
          </a:prstGeom>
        </p:spPr>
      </p:pic>
      <p:sp>
        <p:nvSpPr>
          <p:cNvPr id="6" name="テキスト ボックス 5">
            <a:extLst>
              <a:ext uri="{FF2B5EF4-FFF2-40B4-BE49-F238E27FC236}">
                <a16:creationId xmlns:a16="http://schemas.microsoft.com/office/drawing/2014/main" xmlns=""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xmlns="" id="{EC8402AE-3480-4CC7-905A-0776A28352DA}"/>
              </a:ext>
            </a:extLst>
          </p:cNvPr>
          <p:cNvSpPr/>
          <p:nvPr/>
        </p:nvSpPr>
        <p:spPr>
          <a:xfrm>
            <a:off x="7788888" y="1666875"/>
            <a:ext cx="4206569" cy="1143000"/>
          </a:xfrm>
          <a:prstGeom prst="wedgeRectCallout">
            <a:avLst>
              <a:gd name="adj1" fmla="val -63626"/>
              <a:gd name="adj2" fmla="val -389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a16="http://schemas.microsoft.com/office/drawing/2014/main" xmlns="" id="{12F0A826-4C99-48A7-B36D-03DBE2118E07}"/>
              </a:ext>
            </a:extLst>
          </p:cNvPr>
          <p:cNvSpPr/>
          <p:nvPr/>
        </p:nvSpPr>
        <p:spPr>
          <a:xfrm>
            <a:off x="7577598" y="3057525"/>
            <a:ext cx="4417859" cy="1143000"/>
          </a:xfrm>
          <a:prstGeom prst="wedgeRectCallout">
            <a:avLst>
              <a:gd name="adj1" fmla="val -58360"/>
              <a:gd name="adj2" fmla="val -505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p>
        </p:txBody>
      </p:sp>
      <p:sp>
        <p:nvSpPr>
          <p:cNvPr id="9" name="吹き出し: 四角形 8">
            <a:extLst>
              <a:ext uri="{FF2B5EF4-FFF2-40B4-BE49-F238E27FC236}">
                <a16:creationId xmlns:a16="http://schemas.microsoft.com/office/drawing/2014/main" xmlns="" id="{B25F11CC-0810-44FB-85E5-6AFA2E713B6D}"/>
              </a:ext>
            </a:extLst>
          </p:cNvPr>
          <p:cNvSpPr/>
          <p:nvPr/>
        </p:nvSpPr>
        <p:spPr>
          <a:xfrm>
            <a:off x="1805447" y="5319712"/>
            <a:ext cx="5772151" cy="1143000"/>
          </a:xfrm>
          <a:prstGeom prst="wedgeRectCallout">
            <a:avLst>
              <a:gd name="adj1" fmla="val -13130"/>
              <a:gd name="adj2" fmla="val -8886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3" name="正方形/長方形 2">
            <a:extLst>
              <a:ext uri="{FF2B5EF4-FFF2-40B4-BE49-F238E27FC236}">
                <a16:creationId xmlns:a16="http://schemas.microsoft.com/office/drawing/2014/main" xmlns="" id="{A491271B-A222-4F11-B100-4D7A1B81E98A}"/>
              </a:ext>
            </a:extLst>
          </p:cNvPr>
          <p:cNvSpPr/>
          <p:nvPr/>
        </p:nvSpPr>
        <p:spPr>
          <a:xfrm>
            <a:off x="2453951" y="3645045"/>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016D0004-D188-4E81-A1DB-65759A9B7E86}"/>
              </a:ext>
            </a:extLst>
          </p:cNvPr>
          <p:cNvSpPr/>
          <p:nvPr/>
        </p:nvSpPr>
        <p:spPr>
          <a:xfrm>
            <a:off x="2453951" y="2525858"/>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xmlns="" id="{CCF67B37-F0BC-41F6-A1E9-02DA2EAC5911}"/>
              </a:ext>
            </a:extLst>
          </p:cNvPr>
          <p:cNvSpPr/>
          <p:nvPr/>
        </p:nvSpPr>
        <p:spPr>
          <a:xfrm>
            <a:off x="2453951" y="1387767"/>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6643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961901" y="1446204"/>
            <a:ext cx="232186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961901" y="2384531"/>
            <a:ext cx="8095124" cy="4247317"/>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ダメージを与えることができませんが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7848" y="1405933"/>
            <a:ext cx="6266214" cy="4862916"/>
          </a:xfrm>
          <a:prstGeom prst="rect">
            <a:avLst/>
          </a:prstGeom>
        </p:spPr>
      </p:pic>
    </p:spTree>
    <p:extLst>
      <p:ext uri="{BB962C8B-B14F-4D97-AF65-F5344CB8AC3E}">
        <p14:creationId xmlns:p14="http://schemas.microsoft.com/office/powerpoint/2010/main" val="1432715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1912</TotalTime>
  <Words>1261</Words>
  <Application>Microsoft Office PowerPoint</Application>
  <PresentationFormat>ワイド画面</PresentationFormat>
  <Paragraphs>167</Paragraphs>
  <Slides>15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ＭＳ Ｐゴシック</vt: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105</cp:revision>
  <dcterms:created xsi:type="dcterms:W3CDTF">2019-05-24T01:32:43Z</dcterms:created>
  <dcterms:modified xsi:type="dcterms:W3CDTF">2019-09-02T06:53:18Z</dcterms:modified>
</cp:coreProperties>
</file>