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256" r:id="rId2"/>
    <p:sldId id="290" r:id="rId3"/>
    <p:sldId id="291" r:id="rId4"/>
    <p:sldId id="292" r:id="rId5"/>
    <p:sldId id="293" r:id="rId6"/>
    <p:sldId id="294" r:id="rId7"/>
    <p:sldId id="295" r:id="rId8"/>
    <p:sldId id="296" r:id="rId9"/>
    <p:sldId id="301" r:id="rId10"/>
    <p:sldId id="297" r:id="rId11"/>
    <p:sldId id="298" r:id="rId12"/>
    <p:sldId id="299" r:id="rId13"/>
    <p:sldId id="302" r:id="rId14"/>
    <p:sldId id="303" r:id="rId15"/>
    <p:sldId id="306" r:id="rId16"/>
    <p:sldId id="304" r:id="rId17"/>
    <p:sldId id="307" r:id="rId18"/>
    <p:sldId id="308" r:id="rId19"/>
    <p:sldId id="309" r:id="rId20"/>
    <p:sldId id="310" r:id="rId21"/>
    <p:sldId id="311" r:id="rId22"/>
    <p:sldId id="289" r:id="rId23"/>
  </p:sldIdLst>
  <p:sldSz cx="9144000" cy="6858000" type="screen4x3"/>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35" autoAdjust="0"/>
    <p:restoredTop sz="94660"/>
  </p:normalViewPr>
  <p:slideViewPr>
    <p:cSldViewPr>
      <p:cViewPr varScale="1">
        <p:scale>
          <a:sx n="69" d="100"/>
          <a:sy n="69" d="100"/>
        </p:scale>
        <p:origin x="-10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r>
              <a:rPr lang="en-US" smtClean="0"/>
              <a:t>G-Link Computer Center 02-91007373</a:t>
            </a:r>
            <a:endParaRPr lang="en-US"/>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973B4201-F914-46D7-BAD3-BC2F97CD1D2B}" type="datetimeFigureOut">
              <a:rPr lang="en-US" smtClean="0"/>
              <a:pPr/>
              <a:t>10/11/2011</a:t>
            </a:fld>
            <a:endParaRPr lang="en-US"/>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r>
              <a:rPr lang="en-US" smtClean="0"/>
              <a:t>Presented by: Myint Myint</a:t>
            </a:r>
            <a:endParaRPr lang="en-US"/>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FD6506A5-275C-4027-98C5-B6F3DF73140C}" type="slidenum">
              <a:rPr lang="en-US" smtClean="0"/>
              <a:pPr/>
              <a:t>‹#›</a:t>
            </a:fld>
            <a:endParaRPr lang="en-US"/>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r>
              <a:rPr lang="en-US" smtClean="0"/>
              <a:t>G-Link Computer Center 02-91007373</a:t>
            </a:r>
            <a:endParaRPr lang="en-US"/>
          </a:p>
        </p:txBody>
      </p:sp>
      <p:sp>
        <p:nvSpPr>
          <p:cNvPr id="3" name="Date Placehold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CDB6050D-BC7E-4830-AE49-B173173FE71C}" type="datetimeFigureOut">
              <a:rPr lang="en-US" smtClean="0"/>
              <a:pPr/>
              <a:t>10/11/2011</a:t>
            </a:fld>
            <a:endParaRPr lang="en-US"/>
          </a:p>
        </p:txBody>
      </p:sp>
      <p:sp>
        <p:nvSpPr>
          <p:cNvPr id="4" name="Slide Image Placeholder 3"/>
          <p:cNvSpPr>
            <a:spLocks noGrp="1" noRot="1" noChangeAspect="1"/>
          </p:cNvSpPr>
          <p:nvPr>
            <p:ph type="sldImg" idx="2"/>
          </p:nvPr>
        </p:nvSpPr>
        <p:spPr>
          <a:xfrm>
            <a:off x="939800" y="750888"/>
            <a:ext cx="5008563" cy="3757612"/>
          </a:xfrm>
          <a:prstGeom prst="rect">
            <a:avLst/>
          </a:prstGeom>
          <a:noFill/>
          <a:ln w="12700">
            <a:solidFill>
              <a:prstClr val="black"/>
            </a:solidFill>
          </a:ln>
        </p:spPr>
        <p:txBody>
          <a:bodyPr vert="horz" lIns="96616" tIns="48308" rIns="96616" bIns="48308" rtlCol="0" anchor="ctr"/>
          <a:lstStyle/>
          <a:p>
            <a:endParaRPr lang="en-US"/>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6616" tIns="48308" rIns="96616" bIns="483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r>
              <a:rPr lang="en-US" smtClean="0"/>
              <a:t>Presented by: Myint Myint</a:t>
            </a:r>
            <a:endParaRPr lang="en-US"/>
          </a:p>
        </p:txBody>
      </p:sp>
      <p:sp>
        <p:nvSpPr>
          <p:cNvPr id="7" name="Slide Number Placehold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BC55335A-C357-4BCD-B3A4-FCC3686B357D}"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55335A-C357-4BCD-B3A4-FCC3686B357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Myint Myint</a:t>
            </a:r>
            <a:endParaRPr lang="en-US"/>
          </a:p>
        </p:txBody>
      </p:sp>
      <p:sp>
        <p:nvSpPr>
          <p:cNvPr id="6" name="Header Placeholder 5"/>
          <p:cNvSpPr>
            <a:spLocks noGrp="1"/>
          </p:cNvSpPr>
          <p:nvPr>
            <p:ph type="hdr" sz="quarter" idx="12"/>
          </p:nvPr>
        </p:nvSpPr>
        <p:spPr/>
        <p:txBody>
          <a:bodyPr/>
          <a:lstStyle/>
          <a:p>
            <a:r>
              <a:rPr lang="en-US" smtClean="0"/>
              <a:t>G-Link Computer Center 02-91007373</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48B6E6D-2350-4CC7-B8A3-6F3C96A8399F}" type="datetime1">
              <a:rPr lang="en-US" smtClean="0"/>
              <a:pPr/>
              <a:t>10/11/2011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FFA89A5-CCD3-4D4D-B0F0-0A5541234D3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59E923-000E-45BE-9995-F642C9A194B4}" type="datetime1">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89A5-CCD3-4D4D-B0F0-0A5541234D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928B01-DE6F-411C-91AC-50C513F7E7DE}" type="datetime1">
              <a:rPr lang="en-US" smtClean="0"/>
              <a:pPr/>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A89A5-CCD3-4D4D-B0F0-0A5541234D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D997C33-09E3-46D4-8054-AA8984B30847}" type="datetime1">
              <a:rPr lang="en-US" smtClean="0"/>
              <a:pPr/>
              <a:t>10/11/2011</a:t>
            </a:fld>
            <a:endParaRPr lang="en-US"/>
          </a:p>
        </p:txBody>
      </p:sp>
      <p:sp>
        <p:nvSpPr>
          <p:cNvPr id="9" name="Slide Number Placeholder 8"/>
          <p:cNvSpPr>
            <a:spLocks noGrp="1"/>
          </p:cNvSpPr>
          <p:nvPr>
            <p:ph type="sldNum" sz="quarter" idx="15"/>
          </p:nvPr>
        </p:nvSpPr>
        <p:spPr/>
        <p:txBody>
          <a:bodyPr rtlCol="0"/>
          <a:lstStyle/>
          <a:p>
            <a:fld id="{DFFA89A5-CCD3-4D4D-B0F0-0A5541234D3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B503B5F-7A51-4854-BAF4-08EAB27AC624}" type="datetime1">
              <a:rPr lang="en-US" smtClean="0"/>
              <a:pPr/>
              <a:t>10/11/2011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FFA89A5-CCD3-4D4D-B0F0-0A5541234D3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6DC23A-E9AB-4032-A7ED-922647869506}" type="datetime1">
              <a:rPr lang="en-US" smtClean="0"/>
              <a:pPr/>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FA89A5-CCD3-4D4D-B0F0-0A5541234D3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D797B6D-4B10-4102-A97F-786C0511C9F1}" type="datetime1">
              <a:rPr lang="en-US" smtClean="0"/>
              <a:pPr/>
              <a:t>10/11/2011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FA89A5-CCD3-4D4D-B0F0-0A5541234D3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1581923-DFC1-461A-8B4B-9A49D3F57A45}" type="datetime1">
              <a:rPr lang="en-US" smtClean="0"/>
              <a:pPr/>
              <a:t>10/11/2011</a:t>
            </a:fld>
            <a:endParaRPr lang="en-US"/>
          </a:p>
        </p:txBody>
      </p:sp>
      <p:sp>
        <p:nvSpPr>
          <p:cNvPr id="7" name="Slide Number Placeholder 6"/>
          <p:cNvSpPr>
            <a:spLocks noGrp="1"/>
          </p:cNvSpPr>
          <p:nvPr>
            <p:ph type="sldNum" sz="quarter" idx="11"/>
          </p:nvPr>
        </p:nvSpPr>
        <p:spPr/>
        <p:txBody>
          <a:bodyPr rtlCol="0"/>
          <a:lstStyle/>
          <a:p>
            <a:fld id="{DFFA89A5-CCD3-4D4D-B0F0-0A5541234D3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A2D2B-C8C1-4DCF-B0B7-31F61826D792}" type="datetime1">
              <a:rPr lang="en-US" smtClean="0"/>
              <a:pPr/>
              <a:t>10/11/2011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FA89A5-CCD3-4D4D-B0F0-0A5541234D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807493E-F71B-4318-8380-20ED71CCBCC5}" type="datetime1">
              <a:rPr lang="en-US" smtClean="0"/>
              <a:pPr/>
              <a:t>10/11/2011</a:t>
            </a:fld>
            <a:endParaRPr lang="en-US"/>
          </a:p>
        </p:txBody>
      </p:sp>
      <p:sp>
        <p:nvSpPr>
          <p:cNvPr id="22" name="Slide Number Placeholder 21"/>
          <p:cNvSpPr>
            <a:spLocks noGrp="1"/>
          </p:cNvSpPr>
          <p:nvPr>
            <p:ph type="sldNum" sz="quarter" idx="15"/>
          </p:nvPr>
        </p:nvSpPr>
        <p:spPr/>
        <p:txBody>
          <a:bodyPr rtlCol="0"/>
          <a:lstStyle/>
          <a:p>
            <a:fld id="{DFFA89A5-CCD3-4D4D-B0F0-0A5541234D3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A9B882E-9F53-4FDA-86BB-664DD2EDB3B7}" type="datetime1">
              <a:rPr lang="en-US" smtClean="0"/>
              <a:pPr/>
              <a:t>10/11/2011</a:t>
            </a:fld>
            <a:endParaRPr lang="en-US"/>
          </a:p>
        </p:txBody>
      </p:sp>
      <p:sp>
        <p:nvSpPr>
          <p:cNvPr id="18" name="Slide Number Placeholder 17"/>
          <p:cNvSpPr>
            <a:spLocks noGrp="1"/>
          </p:cNvSpPr>
          <p:nvPr>
            <p:ph type="sldNum" sz="quarter" idx="11"/>
          </p:nvPr>
        </p:nvSpPr>
        <p:spPr/>
        <p:txBody>
          <a:bodyPr rtlCol="0"/>
          <a:lstStyle/>
          <a:p>
            <a:fld id="{DFFA89A5-CCD3-4D4D-B0F0-0A5541234D3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C713DE-CC72-437D-9442-69F73D85E7EC}" type="datetime1">
              <a:rPr lang="en-US" smtClean="0"/>
              <a:pPr/>
              <a:t>10/11/2011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FFA89A5-CCD3-4D4D-B0F0-0A5541234D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533400"/>
            <a:ext cx="6172200" cy="1437162"/>
          </a:xfrm>
        </p:spPr>
        <p:txBody>
          <a:bodyPr>
            <a:normAutofit/>
          </a:bodyPr>
          <a:lstStyle/>
          <a:p>
            <a:r>
              <a:rPr lang="en-US" sz="8000" dirty="0" smtClean="0">
                <a:solidFill>
                  <a:srgbClr val="FF0000"/>
                </a:solidFill>
              </a:rPr>
              <a:t>Database</a:t>
            </a:r>
            <a:endParaRPr lang="en-US" sz="8000" dirty="0">
              <a:solidFill>
                <a:srgbClr val="FF0000"/>
              </a:solidFill>
            </a:endParaRPr>
          </a:p>
        </p:txBody>
      </p:sp>
      <p:sp>
        <p:nvSpPr>
          <p:cNvPr id="4" name="Rectangle 3"/>
          <p:cNvSpPr/>
          <p:nvPr/>
        </p:nvSpPr>
        <p:spPr>
          <a:xfrm>
            <a:off x="2362200" y="4867870"/>
            <a:ext cx="4572000" cy="923330"/>
          </a:xfrm>
          <a:prstGeom prst="rect">
            <a:avLst/>
          </a:prstGeom>
        </p:spPr>
        <p:txBody>
          <a:bodyPr>
            <a:spAutoFit/>
          </a:bodyPr>
          <a:lstStyle/>
          <a:p>
            <a:r>
              <a:rPr lang="en-US" dirty="0" smtClean="0">
                <a:solidFill>
                  <a:srgbClr val="FF0000"/>
                </a:solidFill>
                <a:latin typeface="Times New Roman" pitchFamily="18" charset="0"/>
                <a:cs typeface="Times New Roman" pitchFamily="18" charset="0"/>
              </a:rPr>
              <a:t>Presented by: Ma </a:t>
            </a:r>
            <a:r>
              <a:rPr lang="en-US" dirty="0" err="1" smtClean="0">
                <a:solidFill>
                  <a:srgbClr val="FF0000"/>
                </a:solidFill>
                <a:latin typeface="Times New Roman" pitchFamily="18" charset="0"/>
                <a:cs typeface="Times New Roman" pitchFamily="18" charset="0"/>
              </a:rPr>
              <a:t>Myint</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Myint</a:t>
            </a:r>
            <a:endParaRPr lang="en-US" dirty="0" smtClean="0">
              <a:solidFill>
                <a:srgbClr val="FF0000"/>
              </a:solidFill>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12.12.2010</a:t>
            </a:r>
            <a:endParaRPr lang="en-US"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FFA89A5-CCD3-4D4D-B0F0-0A5541234D31}" type="slidenum">
              <a:rPr lang="en-US" smtClean="0"/>
              <a:pPr/>
              <a:t>1</a:t>
            </a:fld>
            <a:endParaRPr lang="en-US"/>
          </a:p>
        </p:txBody>
      </p:sp>
      <p:sp>
        <p:nvSpPr>
          <p:cNvPr id="6" name="Subtitle 5"/>
          <p:cNvSpPr>
            <a:spLocks noGrp="1"/>
          </p:cNvSpPr>
          <p:nvPr>
            <p:ph type="subTitle" idx="1"/>
          </p:nvPr>
        </p:nvSpPr>
        <p:spPr>
          <a:xfrm>
            <a:off x="2514600" y="2667000"/>
            <a:ext cx="6172200" cy="1752600"/>
          </a:xfrm>
        </p:spPr>
        <p:txBody>
          <a:bodyPr>
            <a:normAutofit/>
          </a:bodyPr>
          <a:lstStyle/>
          <a:p>
            <a:r>
              <a:rPr lang="en-US" sz="4400" dirty="0" err="1" smtClean="0"/>
              <a:t>MySQL</a:t>
            </a:r>
            <a:r>
              <a:rPr lang="en-US" sz="4400" dirty="0" smtClean="0"/>
              <a:t> Database</a:t>
            </a:r>
          </a:p>
          <a:p>
            <a:r>
              <a:rPr lang="en-US" sz="4400" dirty="0" smtClean="0"/>
              <a:t>Session 2</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 development</a:t>
            </a:r>
            <a:endParaRPr lang="en-US" dirty="0"/>
          </a:p>
        </p:txBody>
      </p:sp>
      <p:sp>
        <p:nvSpPr>
          <p:cNvPr id="3" name="Content Placeholder 2"/>
          <p:cNvSpPr>
            <a:spLocks noGrp="1"/>
          </p:cNvSpPr>
          <p:nvPr>
            <p:ph sz="quarter" idx="1"/>
          </p:nvPr>
        </p:nvSpPr>
        <p:spPr/>
        <p:txBody>
          <a:bodyPr/>
          <a:lstStyle/>
          <a:p>
            <a:r>
              <a:rPr lang="en-US" dirty="0" smtClean="0"/>
              <a:t>Before start drawing actual E-R diagrams, we also need to understand following concepts in order to design accurate E-R model.</a:t>
            </a:r>
          </a:p>
          <a:p>
            <a:r>
              <a:rPr lang="en-US" dirty="0" smtClean="0">
                <a:solidFill>
                  <a:srgbClr val="FF0000"/>
                </a:solidFill>
              </a:rPr>
              <a:t>Primary Key</a:t>
            </a:r>
            <a:r>
              <a:rPr lang="en-US" dirty="0" smtClean="0"/>
              <a:t/>
            </a:r>
            <a:br>
              <a:rPr lang="en-US" dirty="0" smtClean="0"/>
            </a:br>
            <a:r>
              <a:rPr lang="en-US" dirty="0" smtClean="0"/>
              <a:t>A primary key is a field composite field to uniquely identify each row of the instance of entity.</a:t>
            </a:r>
          </a:p>
          <a:p>
            <a:r>
              <a:rPr lang="en-US" dirty="0" smtClean="0">
                <a:solidFill>
                  <a:srgbClr val="FF0000"/>
                </a:solidFill>
              </a:rPr>
              <a:t>Foreign Key</a:t>
            </a:r>
            <a:r>
              <a:rPr lang="en-US" dirty="0" smtClean="0"/>
              <a:t/>
            </a:r>
            <a:br>
              <a:rPr lang="en-US" dirty="0" smtClean="0"/>
            </a:br>
            <a:r>
              <a:rPr lang="en-US" dirty="0" smtClean="0"/>
              <a:t>A foreign key is a field composite field in entity that points to a primary key of another entity to implement integrity rules between entities.</a:t>
            </a:r>
          </a:p>
        </p:txBody>
      </p:sp>
      <p:sp>
        <p:nvSpPr>
          <p:cNvPr id="4" name="Slide Number Placeholder 3"/>
          <p:cNvSpPr>
            <a:spLocks noGrp="1"/>
          </p:cNvSpPr>
          <p:nvPr>
            <p:ph type="sldNum" sz="quarter" idx="15"/>
          </p:nvPr>
        </p:nvSpPr>
        <p:spPr/>
        <p:txBody>
          <a:bodyPr/>
          <a:lstStyle/>
          <a:p>
            <a:fld id="{DFFA89A5-CCD3-4D4D-B0F0-0A5541234D3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 and foreign key</a:t>
            </a:r>
            <a:endParaRPr lang="en-US" dirty="0"/>
          </a:p>
        </p:txBody>
      </p:sp>
      <p:sp>
        <p:nvSpPr>
          <p:cNvPr id="3" name="Content Placeholder 2"/>
          <p:cNvSpPr>
            <a:spLocks noGrp="1"/>
          </p:cNvSpPr>
          <p:nvPr>
            <p:ph sz="quarter" idx="1"/>
          </p:nvPr>
        </p:nvSpPr>
        <p:spPr/>
        <p:txBody>
          <a:bodyPr/>
          <a:lstStyle/>
          <a:p>
            <a:r>
              <a:rPr lang="en-US" dirty="0" smtClean="0"/>
              <a:t>Customer ID in Order entity is a Foreign Key of Customer ID in Customer entity:</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11</a:t>
            </a:fld>
            <a:endParaRPr lang="en-US"/>
          </a:p>
        </p:txBody>
      </p:sp>
      <p:graphicFrame>
        <p:nvGraphicFramePr>
          <p:cNvPr id="5" name="Table 4"/>
          <p:cNvGraphicFramePr>
            <a:graphicFrameLocks noGrp="1"/>
          </p:cNvGraphicFramePr>
          <p:nvPr/>
        </p:nvGraphicFramePr>
        <p:xfrm>
          <a:off x="4572000" y="3352800"/>
          <a:ext cx="1752600" cy="1559560"/>
        </p:xfrm>
        <a:graphic>
          <a:graphicData uri="http://schemas.openxmlformats.org/drawingml/2006/table">
            <a:tbl>
              <a:tblPr firstRow="1" bandRow="1">
                <a:tableStyleId>{5C22544A-7EE6-4342-B048-85BDC9FD1C3A}</a:tableStyleId>
              </a:tblPr>
              <a:tblGrid>
                <a:gridCol w="1752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Order</a:t>
                      </a:r>
                      <a:endParaRPr lang="en-US" dirty="0"/>
                    </a:p>
                  </a:txBody>
                  <a:tcPr/>
                </a:tc>
              </a:tr>
              <a:tr h="370840">
                <a:tc>
                  <a:txBody>
                    <a:bodyPr/>
                    <a:lstStyle/>
                    <a:p>
                      <a:r>
                        <a:rPr lang="en-US" u="sng" dirty="0" smtClean="0"/>
                        <a:t>Order Number</a:t>
                      </a:r>
                    </a:p>
                    <a:p>
                      <a:r>
                        <a:rPr lang="en-US" dirty="0" smtClean="0"/>
                        <a:t>Order Date</a:t>
                      </a:r>
                    </a:p>
                    <a:p>
                      <a:r>
                        <a:rPr lang="en-US" u="dotted" baseline="0" dirty="0" smtClean="0"/>
                        <a:t>Customer ID</a:t>
                      </a:r>
                    </a:p>
                    <a:p>
                      <a:endParaRPr lang="en-US" dirty="0"/>
                    </a:p>
                  </a:txBody>
                  <a:tcPr/>
                </a:tc>
              </a:tr>
            </a:tbl>
          </a:graphicData>
        </a:graphic>
      </p:graphicFrame>
      <p:graphicFrame>
        <p:nvGraphicFramePr>
          <p:cNvPr id="6" name="Table 5"/>
          <p:cNvGraphicFramePr>
            <a:graphicFrameLocks noGrp="1"/>
          </p:cNvGraphicFramePr>
          <p:nvPr/>
        </p:nvGraphicFramePr>
        <p:xfrm>
          <a:off x="1371600" y="3317240"/>
          <a:ext cx="1752600" cy="1559560"/>
        </p:xfrm>
        <a:graphic>
          <a:graphicData uri="http://schemas.openxmlformats.org/drawingml/2006/table">
            <a:tbl>
              <a:tblPr firstRow="1" bandRow="1">
                <a:tableStyleId>{5C22544A-7EE6-4342-B048-85BDC9FD1C3A}</a:tableStyleId>
              </a:tblPr>
              <a:tblGrid>
                <a:gridCol w="1752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Customer</a:t>
                      </a:r>
                      <a:endParaRPr lang="en-US" dirty="0"/>
                    </a:p>
                  </a:txBody>
                  <a:tcPr/>
                </a:tc>
              </a:tr>
              <a:tr h="370840">
                <a:tc>
                  <a:txBody>
                    <a:bodyPr/>
                    <a:lstStyle/>
                    <a:p>
                      <a:r>
                        <a:rPr lang="en-US" u="sng" dirty="0" smtClean="0"/>
                        <a:t>Customer ID</a:t>
                      </a:r>
                    </a:p>
                    <a:p>
                      <a:r>
                        <a:rPr lang="en-US" dirty="0" smtClean="0"/>
                        <a:t>Name</a:t>
                      </a:r>
                    </a:p>
                    <a:p>
                      <a:r>
                        <a:rPr lang="en-US" u="none" baseline="0" dirty="0" smtClean="0"/>
                        <a:t>Address</a:t>
                      </a:r>
                    </a:p>
                    <a:p>
                      <a:endParaRPr lang="en-US" dirty="0"/>
                    </a:p>
                  </a:txBody>
                  <a:tcPr/>
                </a:tc>
              </a:tr>
            </a:tbl>
          </a:graphicData>
        </a:graphic>
      </p:graphicFrame>
      <p:cxnSp>
        <p:nvCxnSpPr>
          <p:cNvPr id="8" name="Straight Arrow Connector 7"/>
          <p:cNvCxnSpPr/>
          <p:nvPr/>
        </p:nvCxnSpPr>
        <p:spPr>
          <a:xfrm>
            <a:off x="914400" y="3810000"/>
            <a:ext cx="5334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3429000"/>
            <a:ext cx="1143000" cy="646331"/>
          </a:xfrm>
          <a:prstGeom prst="rect">
            <a:avLst/>
          </a:prstGeom>
          <a:noFill/>
        </p:spPr>
        <p:txBody>
          <a:bodyPr wrap="square" rtlCol="0">
            <a:spAutoFit/>
          </a:bodyPr>
          <a:lstStyle/>
          <a:p>
            <a:r>
              <a:rPr lang="en-US" dirty="0" smtClean="0"/>
              <a:t>Primary Key</a:t>
            </a:r>
            <a:endParaRPr lang="en-US" dirty="0"/>
          </a:p>
        </p:txBody>
      </p:sp>
      <p:sp>
        <p:nvSpPr>
          <p:cNvPr id="10" name="TextBox 9"/>
          <p:cNvSpPr txBox="1"/>
          <p:nvPr/>
        </p:nvSpPr>
        <p:spPr>
          <a:xfrm>
            <a:off x="6858000" y="4230469"/>
            <a:ext cx="1143000" cy="646331"/>
          </a:xfrm>
          <a:prstGeom prst="rect">
            <a:avLst/>
          </a:prstGeom>
          <a:noFill/>
        </p:spPr>
        <p:txBody>
          <a:bodyPr wrap="square" rtlCol="0">
            <a:spAutoFit/>
          </a:bodyPr>
          <a:lstStyle/>
          <a:p>
            <a:r>
              <a:rPr lang="en-US" dirty="0" smtClean="0"/>
              <a:t>Foreign Key</a:t>
            </a:r>
            <a:endParaRPr lang="en-US" dirty="0"/>
          </a:p>
        </p:txBody>
      </p:sp>
      <p:cxnSp>
        <p:nvCxnSpPr>
          <p:cNvPr id="12" name="Straight Arrow Connector 11"/>
          <p:cNvCxnSpPr/>
          <p:nvPr/>
        </p:nvCxnSpPr>
        <p:spPr>
          <a:xfrm rot="10800000">
            <a:off x="6096000" y="4419600"/>
            <a:ext cx="6096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00400" y="4038600"/>
            <a:ext cx="13716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200400" y="40386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283525" y="405858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419600" y="38862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4419600" y="40386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318000" y="3886200"/>
            <a:ext cx="101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 development</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Identifying (Strong) relationship</a:t>
            </a:r>
            <a:r>
              <a:rPr lang="en-US" dirty="0" smtClean="0"/>
              <a:t/>
            </a:r>
            <a:br>
              <a:rPr lang="en-US" dirty="0" smtClean="0"/>
            </a:br>
            <a:r>
              <a:rPr lang="en-US" smtClean="0"/>
              <a:t>A identifying </a:t>
            </a:r>
            <a:r>
              <a:rPr lang="en-US" dirty="0" smtClean="0"/>
              <a:t>relationship means that the child entity (many side of the entity) can not be uniquely identified without the parent (one side of the entity).</a:t>
            </a:r>
          </a:p>
          <a:p>
            <a:r>
              <a:rPr lang="en-US" dirty="0" smtClean="0">
                <a:solidFill>
                  <a:srgbClr val="FF0000"/>
                </a:solidFill>
              </a:rPr>
              <a:t>Non-Identifying (Weak) Relationship</a:t>
            </a:r>
            <a:r>
              <a:rPr lang="en-US" dirty="0" smtClean="0"/>
              <a:t/>
            </a:r>
            <a:br>
              <a:rPr lang="en-US" dirty="0" smtClean="0"/>
            </a:br>
            <a:r>
              <a:rPr lang="en-US" dirty="0" smtClean="0"/>
              <a:t> A non-identifying relationship is one where the child entity can be identified independently of the parent entity.</a:t>
            </a:r>
          </a:p>
        </p:txBody>
      </p:sp>
      <p:sp>
        <p:nvSpPr>
          <p:cNvPr id="4" name="Slide Number Placeholder 3"/>
          <p:cNvSpPr>
            <a:spLocks noGrp="1"/>
          </p:cNvSpPr>
          <p:nvPr>
            <p:ph type="sldNum" sz="quarter" idx="15"/>
          </p:nvPr>
        </p:nvSpPr>
        <p:spPr/>
        <p:txBody>
          <a:bodyPr/>
          <a:lstStyle/>
          <a:p>
            <a:fld id="{DFFA89A5-CCD3-4D4D-B0F0-0A5541234D31}"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E-R Diagram for Order and Stock database</a:t>
            </a:r>
            <a:endParaRPr lang="en-US" dirty="0"/>
          </a:p>
        </p:txBody>
      </p:sp>
      <p:sp>
        <p:nvSpPr>
          <p:cNvPr id="3" name="Content Placeholder 2"/>
          <p:cNvSpPr>
            <a:spLocks noGrp="1"/>
          </p:cNvSpPr>
          <p:nvPr>
            <p:ph sz="quarter" idx="1"/>
          </p:nvPr>
        </p:nvSpPr>
        <p:spPr/>
        <p:txBody>
          <a:bodyPr/>
          <a:lstStyle/>
          <a:p>
            <a:r>
              <a:rPr lang="en-US" dirty="0" smtClean="0"/>
              <a:t>The E-R diagram below is drawn by above concepts of E-R modeling:</a:t>
            </a:r>
          </a:p>
          <a:p>
            <a:r>
              <a:rPr lang="en-US" dirty="0" smtClean="0"/>
              <a:t>See in </a:t>
            </a:r>
            <a:r>
              <a:rPr lang="en-US" dirty="0" err="1" smtClean="0"/>
              <a:t>pdf-ebook</a:t>
            </a:r>
            <a:r>
              <a:rPr lang="en-US" dirty="0" smtClean="0"/>
              <a:t> (page 54)</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Modeling Practice 1</a:t>
            </a:r>
            <a:endParaRPr lang="en-US" dirty="0"/>
          </a:p>
        </p:txBody>
      </p:sp>
      <p:sp>
        <p:nvSpPr>
          <p:cNvPr id="3" name="Content Placeholder 2"/>
          <p:cNvSpPr>
            <a:spLocks noGrp="1"/>
          </p:cNvSpPr>
          <p:nvPr>
            <p:ph sz="quarter" idx="1"/>
          </p:nvPr>
        </p:nvSpPr>
        <p:spPr/>
        <p:txBody>
          <a:bodyPr/>
          <a:lstStyle/>
          <a:p>
            <a:pPr marL="457200" indent="-457200">
              <a:buAutoNum type="arabicPeriod"/>
            </a:pPr>
            <a:r>
              <a:rPr lang="en-US" dirty="0" smtClean="0"/>
              <a:t>To install Eclipse</a:t>
            </a:r>
          </a:p>
          <a:p>
            <a:pPr marL="457200" indent="-457200">
              <a:buAutoNum type="arabicPeriod"/>
            </a:pPr>
            <a:r>
              <a:rPr lang="en-US" dirty="0" smtClean="0"/>
              <a:t>To install Clay Database Modeling plug-in for Eclipse</a:t>
            </a:r>
          </a:p>
          <a:p>
            <a:pPr marL="457200" indent="-457200">
              <a:buAutoNum type="arabicPeriod"/>
            </a:pPr>
            <a:r>
              <a:rPr lang="en-US" dirty="0" smtClean="0"/>
              <a:t>Create and draw a Data Model (ER Diagram) with Eclipse Clay plug-in</a:t>
            </a:r>
          </a:p>
          <a:p>
            <a:pPr marL="457200" indent="-45720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install Eclipse</a:t>
            </a:r>
            <a:endParaRPr lang="en-US" dirty="0"/>
          </a:p>
        </p:txBody>
      </p:sp>
      <p:sp>
        <p:nvSpPr>
          <p:cNvPr id="3" name="Content Placeholder 2"/>
          <p:cNvSpPr>
            <a:spLocks noGrp="1"/>
          </p:cNvSpPr>
          <p:nvPr>
            <p:ph sz="quarter" idx="1"/>
          </p:nvPr>
        </p:nvSpPr>
        <p:spPr/>
        <p:txBody>
          <a:bodyPr/>
          <a:lstStyle/>
          <a:p>
            <a:r>
              <a:rPr lang="en-US" dirty="0" err="1" smtClean="0"/>
              <a:t>Yast</a:t>
            </a:r>
            <a:r>
              <a:rPr lang="en-US" dirty="0" smtClean="0"/>
              <a:t>/Software Management/type “java”</a:t>
            </a:r>
            <a:r>
              <a:rPr lang="en-US" dirty="0" smtClean="0">
                <a:sym typeface="Wingdings" pitchFamily="2" charset="2"/>
              </a:rPr>
              <a:t> click “search” button click “java 1.6”</a:t>
            </a:r>
          </a:p>
          <a:p>
            <a:r>
              <a:rPr lang="en-US" dirty="0" smtClean="0">
                <a:sym typeface="Wingdings" pitchFamily="2" charset="2"/>
              </a:rPr>
              <a:t>Copy “eclipse-jee-janymede-fall1-linux-gtk.tar” from </a:t>
            </a:r>
            <a:r>
              <a:rPr lang="en-US" dirty="0" err="1" smtClean="0">
                <a:sym typeface="Wingdings" pitchFamily="2" charset="2"/>
              </a:rPr>
              <a:t>usr</a:t>
            </a:r>
            <a:r>
              <a:rPr lang="en-US" dirty="0" smtClean="0">
                <a:sym typeface="Wingdings" pitchFamily="2" charset="2"/>
              </a:rPr>
              <a:t>/local/share/</a:t>
            </a:r>
            <a:r>
              <a:rPr lang="en-US" dirty="0" err="1" smtClean="0">
                <a:sym typeface="Wingdings" pitchFamily="2" charset="2"/>
              </a:rPr>
              <a:t>linux</a:t>
            </a:r>
            <a:endParaRPr lang="en-US" dirty="0" smtClean="0">
              <a:sym typeface="Wingdings" pitchFamily="2" charset="2"/>
            </a:endParaRPr>
          </a:p>
          <a:p>
            <a:r>
              <a:rPr lang="en-US" dirty="0" smtClean="0">
                <a:sym typeface="Wingdings" pitchFamily="2" charset="2"/>
              </a:rPr>
              <a:t>Extract (or) unzip this file</a:t>
            </a:r>
          </a:p>
          <a:p>
            <a:r>
              <a:rPr lang="en-US" dirty="0" smtClean="0">
                <a:sym typeface="Wingdings" pitchFamily="2" charset="2"/>
              </a:rPr>
              <a:t>Start Eclipse</a:t>
            </a:r>
          </a:p>
        </p:txBody>
      </p:sp>
      <p:sp>
        <p:nvSpPr>
          <p:cNvPr id="4" name="Slide Number Placeholder 3"/>
          <p:cNvSpPr>
            <a:spLocks noGrp="1"/>
          </p:cNvSpPr>
          <p:nvPr>
            <p:ph type="sldNum" sz="quarter" idx="15"/>
          </p:nvPr>
        </p:nvSpPr>
        <p:spPr/>
        <p:txBody>
          <a:bodyPr/>
          <a:lstStyle/>
          <a:p>
            <a:fld id="{DFFA89A5-CCD3-4D4D-B0F0-0A5541234D3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To install Clay Database Modeling plug-in for Eclipse </a:t>
            </a:r>
            <a:endParaRPr lang="en-US" dirty="0"/>
          </a:p>
        </p:txBody>
      </p:sp>
      <p:sp>
        <p:nvSpPr>
          <p:cNvPr id="3" name="Content Placeholder 2"/>
          <p:cNvSpPr>
            <a:spLocks noGrp="1"/>
          </p:cNvSpPr>
          <p:nvPr>
            <p:ph sz="quarter" idx="1"/>
          </p:nvPr>
        </p:nvSpPr>
        <p:spPr/>
        <p:txBody>
          <a:bodyPr/>
          <a:lstStyle/>
          <a:p>
            <a:r>
              <a:rPr lang="en-US" dirty="0" smtClean="0"/>
              <a:t>Extract “jp.azzurri.clay.core_1.4.0.bin.dist.20050831.zip” file</a:t>
            </a:r>
          </a:p>
          <a:p>
            <a:r>
              <a:rPr lang="en-US" dirty="0" smtClean="0"/>
              <a:t>Copy(overwrite) extracted “</a:t>
            </a:r>
            <a:r>
              <a:rPr lang="en-US" dirty="0" err="1" smtClean="0"/>
              <a:t>plugins</a:t>
            </a:r>
            <a:r>
              <a:rPr lang="en-US" dirty="0" smtClean="0"/>
              <a:t>” and “features” folder into Eclipse folder</a:t>
            </a:r>
          </a:p>
          <a:p>
            <a:r>
              <a:rPr lang="en-US" dirty="0" smtClean="0"/>
              <a:t>Start Eclipse and check Clay has been installed</a:t>
            </a:r>
            <a:br>
              <a:rPr lang="en-US" dirty="0" smtClean="0"/>
            </a:b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Clay has been installed</a:t>
            </a:r>
            <a:endParaRPr lang="en-US" dirty="0"/>
          </a:p>
        </p:txBody>
      </p:sp>
      <p:sp>
        <p:nvSpPr>
          <p:cNvPr id="3" name="Content Placeholder 2"/>
          <p:cNvSpPr>
            <a:spLocks noGrp="1"/>
          </p:cNvSpPr>
          <p:nvPr>
            <p:ph sz="quarter" idx="1"/>
          </p:nvPr>
        </p:nvSpPr>
        <p:spPr>
          <a:xfrm>
            <a:off x="533400" y="1600200"/>
            <a:ext cx="7467600" cy="4873752"/>
          </a:xfrm>
        </p:spPr>
        <p:txBody>
          <a:bodyPr/>
          <a:lstStyle/>
          <a:p>
            <a:r>
              <a:rPr lang="en-US" dirty="0" smtClean="0"/>
              <a:t>Window/Preferences/Clay Database Modeling</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17</a:t>
            </a:fld>
            <a:endParaRPr lang="en-US"/>
          </a:p>
        </p:txBody>
      </p:sp>
      <p:pic>
        <p:nvPicPr>
          <p:cNvPr id="1026" name="Picture 2"/>
          <p:cNvPicPr>
            <a:picLocks noChangeAspect="1" noChangeArrowheads="1"/>
          </p:cNvPicPr>
          <p:nvPr/>
        </p:nvPicPr>
        <p:blipFill>
          <a:blip r:embed="rId2"/>
          <a:srcRect l="10000" r="51875" b="56000"/>
          <a:stretch>
            <a:fillRect/>
          </a:stretch>
        </p:blipFill>
        <p:spPr bwMode="auto">
          <a:xfrm>
            <a:off x="457200" y="2286000"/>
            <a:ext cx="6019800" cy="4342151"/>
          </a:xfrm>
          <a:prstGeom prst="rect">
            <a:avLst/>
          </a:prstGeom>
          <a:noFill/>
          <a:ln w="9525">
            <a:noFill/>
            <a:miter lim="800000"/>
            <a:headEnd/>
            <a:tailEnd/>
          </a:ln>
          <a:effectLst/>
        </p:spPr>
      </p:pic>
      <p:sp>
        <p:nvSpPr>
          <p:cNvPr id="7" name="Explosion 2 6"/>
          <p:cNvSpPr/>
          <p:nvPr/>
        </p:nvSpPr>
        <p:spPr>
          <a:xfrm>
            <a:off x="3352800" y="6096000"/>
            <a:ext cx="2667000" cy="7620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2 7"/>
          <p:cNvSpPr/>
          <p:nvPr/>
        </p:nvSpPr>
        <p:spPr>
          <a:xfrm>
            <a:off x="3200399" y="2362200"/>
            <a:ext cx="2057401" cy="8382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31838"/>
          </a:xfrm>
        </p:spPr>
        <p:txBody>
          <a:bodyPr/>
          <a:lstStyle/>
          <a:p>
            <a:r>
              <a:rPr lang="en-US" dirty="0" smtClean="0"/>
              <a:t>check Clay has been installed</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18</a:t>
            </a:fld>
            <a:endParaRPr lang="en-US"/>
          </a:p>
        </p:txBody>
      </p:sp>
      <p:pic>
        <p:nvPicPr>
          <p:cNvPr id="5" name="Picture 3"/>
          <p:cNvPicPr>
            <a:picLocks noChangeAspect="1" noChangeArrowheads="1"/>
          </p:cNvPicPr>
          <p:nvPr/>
        </p:nvPicPr>
        <p:blipFill>
          <a:blip r:embed="rId2"/>
          <a:srcRect/>
          <a:stretch>
            <a:fillRect/>
          </a:stretch>
        </p:blipFill>
        <p:spPr bwMode="auto">
          <a:xfrm>
            <a:off x="838200" y="1295400"/>
            <a:ext cx="7010400" cy="5118960"/>
          </a:xfrm>
          <a:prstGeom prst="rect">
            <a:avLst/>
          </a:prstGeom>
          <a:noFill/>
          <a:ln w="9525">
            <a:noFill/>
            <a:miter lim="800000"/>
            <a:headEnd/>
            <a:tailEnd/>
          </a:ln>
          <a:effectLst/>
        </p:spPr>
      </p:pic>
      <p:sp>
        <p:nvSpPr>
          <p:cNvPr id="6" name="Explosion 2 5"/>
          <p:cNvSpPr/>
          <p:nvPr/>
        </p:nvSpPr>
        <p:spPr>
          <a:xfrm>
            <a:off x="685800" y="1905000"/>
            <a:ext cx="3066041" cy="7620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draw a Data Model (ER Diagram) with Eclipse Clay plug-in</a:t>
            </a:r>
            <a:endParaRPr lang="en-US" dirty="0"/>
          </a:p>
        </p:txBody>
      </p:sp>
      <p:sp>
        <p:nvSpPr>
          <p:cNvPr id="3" name="Content Placeholder 2"/>
          <p:cNvSpPr>
            <a:spLocks noGrp="1"/>
          </p:cNvSpPr>
          <p:nvPr>
            <p:ph sz="quarter" idx="1"/>
          </p:nvPr>
        </p:nvSpPr>
        <p:spPr/>
        <p:txBody>
          <a:bodyPr/>
          <a:lstStyle/>
          <a:p>
            <a:r>
              <a:rPr lang="en-US" dirty="0" smtClean="0"/>
              <a:t>Create a new project</a:t>
            </a:r>
          </a:p>
          <a:p>
            <a:r>
              <a:rPr lang="en-US" dirty="0" smtClean="0"/>
              <a:t>File -&gt; New -&gt; Project -&gt; Java Project -&gt; {Enter Project Name} -&gt; and click Finish to create.</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731838"/>
          </a:xfrm>
        </p:spPr>
        <p:txBody>
          <a:bodyPr/>
          <a:lstStyle/>
          <a:p>
            <a:r>
              <a:rPr lang="en-US" dirty="0" smtClean="0"/>
              <a:t>ER Model</a:t>
            </a:r>
            <a:endParaRPr lang="en-US" dirty="0"/>
          </a:p>
        </p:txBody>
      </p:sp>
      <p:sp>
        <p:nvSpPr>
          <p:cNvPr id="3" name="Content Placeholder 2"/>
          <p:cNvSpPr>
            <a:spLocks noGrp="1"/>
          </p:cNvSpPr>
          <p:nvPr>
            <p:ph sz="quarter" idx="1"/>
          </p:nvPr>
        </p:nvSpPr>
        <p:spPr/>
        <p:txBody>
          <a:bodyPr/>
          <a:lstStyle/>
          <a:p>
            <a:pPr algn="just"/>
            <a:r>
              <a:rPr lang="en-US" dirty="0" smtClean="0">
                <a:solidFill>
                  <a:srgbClr val="FF0000"/>
                </a:solidFill>
              </a:rPr>
              <a:t>An entity-relationship model (ERM) :</a:t>
            </a:r>
            <a:r>
              <a:rPr lang="en-US" dirty="0" smtClean="0"/>
              <a:t>provides a high-level description of a conceptual data model in a graphical notation for representing such data models in the form of entity-relationship diagrams(ERD).</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7467600" cy="808038"/>
          </a:xfrm>
        </p:spPr>
        <p:txBody>
          <a:bodyPr/>
          <a:lstStyle/>
          <a:p>
            <a:r>
              <a:rPr lang="en-US" dirty="0" smtClean="0"/>
              <a:t>File/New /Project</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20</a:t>
            </a:fld>
            <a:endParaRPr lang="en-US"/>
          </a:p>
        </p:txBody>
      </p:sp>
      <p:pic>
        <p:nvPicPr>
          <p:cNvPr id="5" name="Picture 2"/>
          <p:cNvPicPr>
            <a:picLocks noChangeAspect="1" noChangeArrowheads="1"/>
          </p:cNvPicPr>
          <p:nvPr/>
        </p:nvPicPr>
        <p:blipFill>
          <a:blip r:embed="rId2"/>
          <a:srcRect r="55000" b="45398"/>
          <a:stretch>
            <a:fillRect/>
          </a:stretch>
        </p:blipFill>
        <p:spPr bwMode="auto">
          <a:xfrm>
            <a:off x="1945105" y="1143396"/>
            <a:ext cx="5827295" cy="4419204"/>
          </a:xfrm>
          <a:prstGeom prst="rect">
            <a:avLst/>
          </a:prstGeom>
          <a:noFill/>
          <a:ln w="9525">
            <a:noFill/>
            <a:miter lim="800000"/>
            <a:headEnd/>
            <a:tailEnd/>
          </a:ln>
          <a:effectLst/>
        </p:spPr>
      </p:pic>
      <p:sp>
        <p:nvSpPr>
          <p:cNvPr id="6" name="Explosion 2 5"/>
          <p:cNvSpPr/>
          <p:nvPr/>
        </p:nvSpPr>
        <p:spPr>
          <a:xfrm>
            <a:off x="1371600" y="1046029"/>
            <a:ext cx="1281465" cy="712262"/>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xplosion 2 6"/>
          <p:cNvSpPr/>
          <p:nvPr/>
        </p:nvSpPr>
        <p:spPr>
          <a:xfrm>
            <a:off x="1842735" y="1476767"/>
            <a:ext cx="1281465" cy="483662"/>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2 7"/>
          <p:cNvSpPr/>
          <p:nvPr/>
        </p:nvSpPr>
        <p:spPr>
          <a:xfrm>
            <a:off x="5638800" y="1655629"/>
            <a:ext cx="1281465" cy="483662"/>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DFFA89A5-CCD3-4D4D-B0F0-0A5541234D31}" type="slidenum">
              <a:rPr lang="en-US" smtClean="0"/>
              <a:pPr/>
              <a:t>21</a:t>
            </a:fld>
            <a:endParaRPr lang="en-US"/>
          </a:p>
        </p:txBody>
      </p:sp>
      <p:pic>
        <p:nvPicPr>
          <p:cNvPr id="2050" name="Picture 2"/>
          <p:cNvPicPr>
            <a:picLocks noChangeAspect="1" noChangeArrowheads="1"/>
          </p:cNvPicPr>
          <p:nvPr/>
        </p:nvPicPr>
        <p:blipFill>
          <a:blip r:embed="rId2"/>
          <a:srcRect/>
          <a:stretch>
            <a:fillRect/>
          </a:stretch>
        </p:blipFill>
        <p:spPr bwMode="auto">
          <a:xfrm>
            <a:off x="1295400" y="685800"/>
            <a:ext cx="5929312" cy="5646964"/>
          </a:xfrm>
          <a:prstGeom prst="rect">
            <a:avLst/>
          </a:prstGeom>
          <a:noFill/>
          <a:ln w="9525">
            <a:noFill/>
            <a:miter lim="800000"/>
            <a:headEnd/>
            <a:tailEnd/>
          </a:ln>
          <a:effectLst/>
        </p:spPr>
      </p:pic>
      <p:sp>
        <p:nvSpPr>
          <p:cNvPr id="6" name="Explosion 2 5"/>
          <p:cNvSpPr/>
          <p:nvPr/>
        </p:nvSpPr>
        <p:spPr>
          <a:xfrm>
            <a:off x="1600200" y="3200400"/>
            <a:ext cx="1981200" cy="685800"/>
          </a:xfrm>
          <a:prstGeom prst="irregularSeal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2362200"/>
            <a:ext cx="5423280"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lide Number Placeholder 2"/>
          <p:cNvSpPr>
            <a:spLocks noGrp="1"/>
          </p:cNvSpPr>
          <p:nvPr>
            <p:ph type="sldNum" sz="quarter" idx="15"/>
          </p:nvPr>
        </p:nvSpPr>
        <p:spPr/>
        <p:txBody>
          <a:bodyPr/>
          <a:lstStyle/>
          <a:p>
            <a:fld id="{DFFA89A5-CCD3-4D4D-B0F0-0A5541234D31}"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a:t>
            </a:r>
            <a:endParaRPr lang="en-US" dirty="0"/>
          </a:p>
        </p:txBody>
      </p:sp>
      <p:sp>
        <p:nvSpPr>
          <p:cNvPr id="3" name="Content Placeholder 2"/>
          <p:cNvSpPr>
            <a:spLocks noGrp="1"/>
          </p:cNvSpPr>
          <p:nvPr>
            <p:ph sz="quarter" idx="1"/>
          </p:nvPr>
        </p:nvSpPr>
        <p:spPr/>
        <p:txBody>
          <a:bodyPr/>
          <a:lstStyle/>
          <a:p>
            <a:pPr algn="just">
              <a:buNone/>
            </a:pPr>
            <a:r>
              <a:rPr lang="en-US" dirty="0" smtClean="0"/>
              <a:t>	An </a:t>
            </a:r>
            <a:r>
              <a:rPr lang="en-US" dirty="0" smtClean="0">
                <a:solidFill>
                  <a:srgbClr val="FF0000"/>
                </a:solidFill>
              </a:rPr>
              <a:t>entity</a:t>
            </a:r>
            <a:r>
              <a:rPr lang="en-US" dirty="0" smtClean="0"/>
              <a:t> represents a discrete object of the interest to the end user and it can be thought of as nouns. There are three types of entities can be categorized for actual database designing stage</a:t>
            </a:r>
          </a:p>
          <a:p>
            <a:pPr algn="just">
              <a:buNone/>
            </a:pPr>
            <a:r>
              <a:rPr lang="en-US" dirty="0" smtClean="0"/>
              <a:t>	and those are:</a:t>
            </a:r>
          </a:p>
          <a:p>
            <a:pPr algn="just">
              <a:buNone/>
            </a:pPr>
            <a:r>
              <a:rPr lang="en-US" dirty="0" smtClean="0"/>
              <a:t>	1. 	Entities for resources (Static entity such as 	Employee, Customer)</a:t>
            </a:r>
          </a:p>
          <a:p>
            <a:pPr algn="just">
              <a:buNone/>
            </a:pPr>
            <a:r>
              <a:rPr lang="en-US" dirty="0" smtClean="0"/>
              <a:t>	2. 	Entities for transactional data (Dynamic 	entity such as Order, Invoice)</a:t>
            </a:r>
          </a:p>
          <a:p>
            <a:pPr algn="just">
              <a:buNone/>
            </a:pPr>
            <a:r>
              <a:rPr lang="en-US" dirty="0" smtClean="0"/>
              <a:t>	3. 	Entities for summary reports (Aggregated 	view 	such as Monthly Sales Report)</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4</a:t>
            </a:fld>
            <a:endParaRPr lang="en-US"/>
          </a:p>
        </p:txBody>
      </p:sp>
      <p:sp>
        <p:nvSpPr>
          <p:cNvPr id="6" name="Rectangle 5"/>
          <p:cNvSpPr/>
          <p:nvPr/>
        </p:nvSpPr>
        <p:spPr>
          <a:xfrm>
            <a:off x="304800" y="2286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sp>
        <p:nvSpPr>
          <p:cNvPr id="7" name="Rectangle 6"/>
          <p:cNvSpPr/>
          <p:nvPr/>
        </p:nvSpPr>
        <p:spPr>
          <a:xfrm>
            <a:off x="2015840" y="2286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8" name="Rectangle 7"/>
          <p:cNvSpPr/>
          <p:nvPr/>
        </p:nvSpPr>
        <p:spPr>
          <a:xfrm>
            <a:off x="3740725" y="2286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sp>
        <p:nvSpPr>
          <p:cNvPr id="9" name="Rectangle 8"/>
          <p:cNvSpPr/>
          <p:nvPr/>
        </p:nvSpPr>
        <p:spPr>
          <a:xfrm>
            <a:off x="5444835" y="2286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Invoice</a:t>
            </a:r>
            <a:endParaRPr lang="en-US" dirty="0"/>
          </a:p>
        </p:txBody>
      </p:sp>
      <p:sp>
        <p:nvSpPr>
          <p:cNvPr id="10" name="Rectangle 9"/>
          <p:cNvSpPr/>
          <p:nvPr/>
        </p:nvSpPr>
        <p:spPr>
          <a:xfrm>
            <a:off x="7162800" y="2286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Monthly Sales Report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a:t>
            </a:r>
            <a:endParaRPr lang="en-US" dirty="0"/>
          </a:p>
        </p:txBody>
      </p:sp>
      <p:sp>
        <p:nvSpPr>
          <p:cNvPr id="3" name="Content Placeholder 2"/>
          <p:cNvSpPr>
            <a:spLocks noGrp="1"/>
          </p:cNvSpPr>
          <p:nvPr>
            <p:ph sz="quarter" idx="1"/>
          </p:nvPr>
        </p:nvSpPr>
        <p:spPr/>
        <p:txBody>
          <a:bodyPr/>
          <a:lstStyle/>
          <a:p>
            <a:pPr algn="just">
              <a:buNone/>
            </a:pPr>
            <a:r>
              <a:rPr lang="en-US" dirty="0" smtClean="0"/>
              <a:t>	</a:t>
            </a:r>
            <a:r>
              <a:rPr lang="en-US" dirty="0" smtClean="0">
                <a:solidFill>
                  <a:srgbClr val="FF0000"/>
                </a:solidFill>
              </a:rPr>
              <a:t>Attribute </a:t>
            </a:r>
            <a:r>
              <a:rPr lang="en-US" dirty="0" smtClean="0"/>
              <a:t>is property or characteristics of entity. There are two types of attributes such as</a:t>
            </a:r>
          </a:p>
          <a:p>
            <a:pPr algn="just">
              <a:buNone/>
            </a:pPr>
            <a:r>
              <a:rPr lang="en-US" dirty="0" smtClean="0"/>
              <a:t>	identical and non-identical attributes. Identical attribute is called primary key of the entity and</a:t>
            </a:r>
          </a:p>
          <a:p>
            <a:pPr algn="just">
              <a:buNone/>
            </a:pPr>
            <a:r>
              <a:rPr lang="en-US" dirty="0" smtClean="0"/>
              <a:t>	underlined its attribute as shown in below:</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5</a:t>
            </a:fld>
            <a:endParaRPr lang="en-US"/>
          </a:p>
        </p:txBody>
      </p:sp>
      <p:graphicFrame>
        <p:nvGraphicFramePr>
          <p:cNvPr id="6" name="Table 5"/>
          <p:cNvGraphicFramePr>
            <a:graphicFrameLocks noGrp="1"/>
          </p:cNvGraphicFramePr>
          <p:nvPr/>
        </p:nvGraphicFramePr>
        <p:xfrm>
          <a:off x="457200" y="4267200"/>
          <a:ext cx="1752600" cy="1559560"/>
        </p:xfrm>
        <a:graphic>
          <a:graphicData uri="http://schemas.openxmlformats.org/drawingml/2006/table">
            <a:tbl>
              <a:tblPr firstRow="1" bandRow="1">
                <a:tableStyleId>{5C22544A-7EE6-4342-B048-85BDC9FD1C3A}</a:tableStyleId>
              </a:tblPr>
              <a:tblGrid>
                <a:gridCol w="1752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Employee</a:t>
                      </a:r>
                      <a:endParaRPr lang="en-US" dirty="0"/>
                    </a:p>
                  </a:txBody>
                  <a:tcPr/>
                </a:tc>
              </a:tr>
              <a:tr h="370840">
                <a:tc>
                  <a:txBody>
                    <a:bodyPr/>
                    <a:lstStyle/>
                    <a:p>
                      <a:r>
                        <a:rPr lang="en-US" u="sng" dirty="0" smtClean="0"/>
                        <a:t>Employee ID</a:t>
                      </a:r>
                    </a:p>
                    <a:p>
                      <a:r>
                        <a:rPr lang="en-US" dirty="0" smtClean="0"/>
                        <a:t>Name</a:t>
                      </a:r>
                    </a:p>
                    <a:p>
                      <a:r>
                        <a:rPr lang="en-US" dirty="0" smtClean="0"/>
                        <a:t>Gender</a:t>
                      </a:r>
                    </a:p>
                    <a:p>
                      <a:endParaRPr lang="en-US" dirty="0"/>
                    </a:p>
                  </a:txBody>
                  <a:tcPr/>
                </a:tc>
              </a:tr>
            </a:tbl>
          </a:graphicData>
        </a:graphic>
      </p:graphicFrame>
      <p:graphicFrame>
        <p:nvGraphicFramePr>
          <p:cNvPr id="7" name="Table 6"/>
          <p:cNvGraphicFramePr>
            <a:graphicFrameLocks noGrp="1"/>
          </p:cNvGraphicFramePr>
          <p:nvPr/>
        </p:nvGraphicFramePr>
        <p:xfrm>
          <a:off x="2590800" y="4307840"/>
          <a:ext cx="1752600" cy="1559560"/>
        </p:xfrm>
        <a:graphic>
          <a:graphicData uri="http://schemas.openxmlformats.org/drawingml/2006/table">
            <a:tbl>
              <a:tblPr firstRow="1" bandRow="1">
                <a:tableStyleId>{5C22544A-7EE6-4342-B048-85BDC9FD1C3A}</a:tableStyleId>
              </a:tblPr>
              <a:tblGrid>
                <a:gridCol w="17526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Order</a:t>
                      </a:r>
                      <a:endParaRPr lang="en-US" dirty="0"/>
                    </a:p>
                  </a:txBody>
                  <a:tcPr/>
                </a:tc>
              </a:tr>
              <a:tr h="370840">
                <a:tc>
                  <a:txBody>
                    <a:bodyPr/>
                    <a:lstStyle/>
                    <a:p>
                      <a:r>
                        <a:rPr lang="en-US" u="sng" dirty="0" smtClean="0"/>
                        <a:t>Order Number</a:t>
                      </a:r>
                    </a:p>
                    <a:p>
                      <a:r>
                        <a:rPr lang="en-US" dirty="0" smtClean="0"/>
                        <a:t>Order Date</a:t>
                      </a:r>
                    </a:p>
                    <a:p>
                      <a:r>
                        <a:rPr lang="en-US" dirty="0" smtClean="0"/>
                        <a:t>Delivery Date</a:t>
                      </a:r>
                    </a:p>
                    <a:p>
                      <a:endParaRPr lang="en-US" dirty="0"/>
                    </a:p>
                  </a:txBody>
                  <a:tcPr/>
                </a:tc>
              </a:tr>
            </a:tbl>
          </a:graphicData>
        </a:graphic>
      </p:graphicFrame>
      <p:graphicFrame>
        <p:nvGraphicFramePr>
          <p:cNvPr id="8" name="Table 7"/>
          <p:cNvGraphicFramePr>
            <a:graphicFrameLocks noGrp="1"/>
          </p:cNvGraphicFramePr>
          <p:nvPr/>
        </p:nvGraphicFramePr>
        <p:xfrm>
          <a:off x="4876800" y="4343400"/>
          <a:ext cx="3048000" cy="1559560"/>
        </p:xfrm>
        <a:graphic>
          <a:graphicData uri="http://schemas.openxmlformats.org/drawingml/2006/table">
            <a:tbl>
              <a:tblPr firstRow="1" bandRow="1">
                <a:tableStyleId>{5C22544A-7EE6-4342-B048-85BDC9FD1C3A}</a:tableStyleId>
              </a:tblPr>
              <a:tblGrid>
                <a:gridCol w="304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Monthly Sales Report</a:t>
                      </a:r>
                      <a:endParaRPr lang="en-US" dirty="0"/>
                    </a:p>
                  </a:txBody>
                  <a:tcPr/>
                </a:tc>
              </a:tr>
              <a:tr h="370840">
                <a:tc>
                  <a:txBody>
                    <a:bodyPr/>
                    <a:lstStyle/>
                    <a:p>
                      <a:r>
                        <a:rPr lang="en-US" u="sng" dirty="0" smtClean="0"/>
                        <a:t>Product ID</a:t>
                      </a:r>
                    </a:p>
                    <a:p>
                      <a:r>
                        <a:rPr lang="en-US" u="sng" dirty="0" smtClean="0"/>
                        <a:t>Area</a:t>
                      </a:r>
                    </a:p>
                    <a:p>
                      <a:r>
                        <a:rPr lang="en-US" dirty="0" smtClean="0"/>
                        <a:t>Sales Amount</a:t>
                      </a:r>
                    </a:p>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sz="quarter" idx="1"/>
          </p:nvPr>
        </p:nvSpPr>
        <p:spPr/>
        <p:txBody>
          <a:bodyPr/>
          <a:lstStyle/>
          <a:p>
            <a:pPr algn="just"/>
            <a:r>
              <a:rPr lang="en-US" dirty="0" smtClean="0"/>
              <a:t>Relationship describes an association between entities based on business rules among those.</a:t>
            </a:r>
          </a:p>
          <a:p>
            <a:pPr algn="just">
              <a:buNone/>
            </a:pPr>
            <a:r>
              <a:rPr lang="en-US" dirty="0" smtClean="0"/>
              <a:t>	There are three types of connectivity are identified as shown in figure below:</a:t>
            </a:r>
          </a:p>
          <a:p>
            <a:pPr algn="just">
              <a:buNone/>
            </a:pPr>
            <a:endParaRPr lang="en-US" dirty="0" smtClean="0"/>
          </a:p>
          <a:p>
            <a:pPr algn="just">
              <a:buNone/>
            </a:pPr>
            <a:r>
              <a:rPr lang="en-US" dirty="0" smtClean="0"/>
              <a:t>	One-to-many (1:M) relationship</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6</a:t>
            </a:fld>
            <a:endParaRPr lang="en-US"/>
          </a:p>
        </p:txBody>
      </p:sp>
      <p:sp>
        <p:nvSpPr>
          <p:cNvPr id="5" name="Rectangle 4"/>
          <p:cNvSpPr/>
          <p:nvPr/>
        </p:nvSpPr>
        <p:spPr>
          <a:xfrm>
            <a:off x="838200" y="4648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6" name="Rectangle 5"/>
          <p:cNvSpPr/>
          <p:nvPr/>
        </p:nvSpPr>
        <p:spPr>
          <a:xfrm>
            <a:off x="5486400" y="4648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cxnSp>
        <p:nvCxnSpPr>
          <p:cNvPr id="8" name="Straight Connector 7"/>
          <p:cNvCxnSpPr>
            <a:stCxn id="5" idx="3"/>
            <a:endCxn id="6" idx="1"/>
          </p:cNvCxnSpPr>
          <p:nvPr/>
        </p:nvCxnSpPr>
        <p:spPr>
          <a:xfrm>
            <a:off x="2438400" y="51054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552700" y="509421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629694" y="5101141"/>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53340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5334000" y="510540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32400" y="4953000"/>
            <a:ext cx="101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276600" y="5257800"/>
            <a:ext cx="1447800" cy="369332"/>
          </a:xfrm>
          <a:prstGeom prst="rect">
            <a:avLst/>
          </a:prstGeom>
          <a:noFill/>
        </p:spPr>
        <p:txBody>
          <a:bodyPr wrap="square" rtlCol="0">
            <a:spAutoFit/>
          </a:bodyPr>
          <a:lstStyle/>
          <a:p>
            <a:r>
              <a:rPr lang="en-US" dirty="0" smtClean="0"/>
              <a:t>Places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a:t>
            </a:r>
            <a:endParaRPr lang="en-US" dirty="0"/>
          </a:p>
        </p:txBody>
      </p:sp>
      <p:sp>
        <p:nvSpPr>
          <p:cNvPr id="3" name="Content Placeholder 2"/>
          <p:cNvSpPr>
            <a:spLocks noGrp="1"/>
          </p:cNvSpPr>
          <p:nvPr>
            <p:ph sz="quarter" idx="1"/>
          </p:nvPr>
        </p:nvSpPr>
        <p:spPr/>
        <p:txBody>
          <a:bodyPr/>
          <a:lstStyle/>
          <a:p>
            <a:r>
              <a:rPr lang="en-US" dirty="0" smtClean="0"/>
              <a:t>Many-to-many(M:M) relationship</a:t>
            </a:r>
          </a:p>
          <a:p>
            <a:endParaRPr lang="en-US" dirty="0" smtClean="0"/>
          </a:p>
          <a:p>
            <a:endParaRPr lang="en-US" dirty="0" smtClean="0"/>
          </a:p>
          <a:p>
            <a:endParaRPr lang="en-US" dirty="0" smtClean="0"/>
          </a:p>
          <a:p>
            <a:endParaRPr lang="en-US" dirty="0" smtClean="0"/>
          </a:p>
          <a:p>
            <a:r>
              <a:rPr lang="en-US" dirty="0" smtClean="0"/>
              <a:t>One-to-one (1:1) relationship</a:t>
            </a:r>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7</a:t>
            </a:fld>
            <a:endParaRPr lang="en-US"/>
          </a:p>
        </p:txBody>
      </p:sp>
      <p:sp>
        <p:nvSpPr>
          <p:cNvPr id="5" name="Rectangle 4"/>
          <p:cNvSpPr/>
          <p:nvPr/>
        </p:nvSpPr>
        <p:spPr>
          <a:xfrm>
            <a:off x="685800" y="229293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6" name="Rectangle 5"/>
          <p:cNvSpPr/>
          <p:nvPr/>
        </p:nvSpPr>
        <p:spPr>
          <a:xfrm>
            <a:off x="3754580" y="22860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cxnSp>
        <p:nvCxnSpPr>
          <p:cNvPr id="8" name="Straight Connector 7"/>
          <p:cNvCxnSpPr/>
          <p:nvPr/>
        </p:nvCxnSpPr>
        <p:spPr>
          <a:xfrm rot="5400000">
            <a:off x="2247106" y="273894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323306" y="2745871"/>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3581355" y="259773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581355" y="2750130"/>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479755" y="2597730"/>
            <a:ext cx="101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90800" y="2750130"/>
            <a:ext cx="914400" cy="369332"/>
          </a:xfrm>
          <a:prstGeom prst="rect">
            <a:avLst/>
          </a:prstGeom>
          <a:noFill/>
        </p:spPr>
        <p:txBody>
          <a:bodyPr wrap="square" rtlCol="0">
            <a:spAutoFit/>
          </a:bodyPr>
          <a:lstStyle/>
          <a:p>
            <a:r>
              <a:rPr lang="en-US" dirty="0" smtClean="0"/>
              <a:t>Places</a:t>
            </a:r>
            <a:endParaRPr lang="en-US" dirty="0"/>
          </a:p>
        </p:txBody>
      </p:sp>
      <p:sp>
        <p:nvSpPr>
          <p:cNvPr id="18" name="Rectangle 17"/>
          <p:cNvSpPr/>
          <p:nvPr/>
        </p:nvSpPr>
        <p:spPr>
          <a:xfrm>
            <a:off x="6705600" y="229293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a:t>
            </a:r>
            <a:endParaRPr lang="en-US" dirty="0"/>
          </a:p>
        </p:txBody>
      </p:sp>
      <p:cxnSp>
        <p:nvCxnSpPr>
          <p:cNvPr id="19" name="Straight Connector 18"/>
          <p:cNvCxnSpPr/>
          <p:nvPr/>
        </p:nvCxnSpPr>
        <p:spPr>
          <a:xfrm rot="5400000" flipH="1" flipV="1">
            <a:off x="5361700" y="275013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5354780" y="2590801"/>
            <a:ext cx="152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21025" y="2611580"/>
            <a:ext cx="101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5" idx="3"/>
            <a:endCxn id="6" idx="1"/>
          </p:cNvCxnSpPr>
          <p:nvPr/>
        </p:nvCxnSpPr>
        <p:spPr>
          <a:xfrm flipV="1">
            <a:off x="2286000" y="2743200"/>
            <a:ext cx="1468580" cy="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3"/>
            <a:endCxn id="18" idx="1"/>
          </p:cNvCxnSpPr>
          <p:nvPr/>
        </p:nvCxnSpPr>
        <p:spPr>
          <a:xfrm>
            <a:off x="5354780" y="2743200"/>
            <a:ext cx="1350820" cy="6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6278781" y="2766651"/>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6354981" y="2773576"/>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334000" y="2826330"/>
            <a:ext cx="1371600" cy="369332"/>
          </a:xfrm>
          <a:prstGeom prst="rect">
            <a:avLst/>
          </a:prstGeom>
          <a:noFill/>
        </p:spPr>
        <p:txBody>
          <a:bodyPr wrap="square" rtlCol="0">
            <a:spAutoFit/>
          </a:bodyPr>
          <a:lstStyle/>
          <a:p>
            <a:r>
              <a:rPr lang="en-US" dirty="0" smtClean="0"/>
              <a:t>Consists of</a:t>
            </a:r>
            <a:endParaRPr lang="en-US" dirty="0"/>
          </a:p>
        </p:txBody>
      </p:sp>
      <p:sp>
        <p:nvSpPr>
          <p:cNvPr id="30" name="Rectangle 29"/>
          <p:cNvSpPr/>
          <p:nvPr/>
        </p:nvSpPr>
        <p:spPr>
          <a:xfrm>
            <a:off x="838200" y="4648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US" dirty="0"/>
          </a:p>
        </p:txBody>
      </p:sp>
      <p:sp>
        <p:nvSpPr>
          <p:cNvPr id="31" name="Rectangle 30"/>
          <p:cNvSpPr/>
          <p:nvPr/>
        </p:nvSpPr>
        <p:spPr>
          <a:xfrm>
            <a:off x="5486400" y="46482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Company</a:t>
            </a:r>
            <a:endParaRPr lang="en-US" dirty="0"/>
          </a:p>
        </p:txBody>
      </p:sp>
      <p:cxnSp>
        <p:nvCxnSpPr>
          <p:cNvPr id="32" name="Straight Connector 31"/>
          <p:cNvCxnSpPr>
            <a:stCxn id="30" idx="3"/>
            <a:endCxn id="31" idx="1"/>
          </p:cNvCxnSpPr>
          <p:nvPr/>
        </p:nvCxnSpPr>
        <p:spPr>
          <a:xfrm>
            <a:off x="2438400" y="51054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552700" y="509421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629694" y="5101141"/>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76600" y="5257800"/>
            <a:ext cx="1447800" cy="369332"/>
          </a:xfrm>
          <a:prstGeom prst="rect">
            <a:avLst/>
          </a:prstGeom>
          <a:noFill/>
        </p:spPr>
        <p:txBody>
          <a:bodyPr wrap="square" rtlCol="0">
            <a:spAutoFit/>
          </a:bodyPr>
          <a:lstStyle/>
          <a:p>
            <a:r>
              <a:rPr lang="en-US" dirty="0" smtClean="0"/>
              <a:t>Belongs</a:t>
            </a:r>
            <a:endParaRPr lang="en-US" dirty="0"/>
          </a:p>
        </p:txBody>
      </p:sp>
      <p:cxnSp>
        <p:nvCxnSpPr>
          <p:cNvPr id="39" name="Straight Connector 38"/>
          <p:cNvCxnSpPr/>
          <p:nvPr/>
        </p:nvCxnSpPr>
        <p:spPr>
          <a:xfrm rot="5400000">
            <a:off x="5065712" y="514963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142706" y="5156561"/>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Crow’s Foot symbols</a:t>
            </a:r>
            <a:endParaRPr lang="en-US" dirty="0"/>
          </a:p>
        </p:txBody>
      </p:sp>
      <p:graphicFrame>
        <p:nvGraphicFramePr>
          <p:cNvPr id="5" name="Content Placeholder 4"/>
          <p:cNvGraphicFramePr>
            <a:graphicFrameLocks noGrp="1"/>
          </p:cNvGraphicFramePr>
          <p:nvPr>
            <p:ph sz="quarter" idx="1"/>
          </p:nvPr>
        </p:nvGraphicFramePr>
        <p:xfrm>
          <a:off x="685800" y="2108200"/>
          <a:ext cx="7467600" cy="2931160"/>
        </p:xfrm>
        <a:graphic>
          <a:graphicData uri="http://schemas.openxmlformats.org/drawingml/2006/table">
            <a:tbl>
              <a:tblPr firstRow="1" bandRow="1">
                <a:tableStyleId>{5C22544A-7EE6-4342-B048-85BDC9FD1C3A}</a:tableStyleId>
              </a:tblPr>
              <a:tblGrid>
                <a:gridCol w="2489200"/>
                <a:gridCol w="1625600"/>
                <a:gridCol w="3352800"/>
              </a:tblGrid>
              <a:tr h="370840">
                <a:tc>
                  <a:txBody>
                    <a:bodyPr/>
                    <a:lstStyle/>
                    <a:p>
                      <a:r>
                        <a:rPr lang="en-US" dirty="0" smtClean="0"/>
                        <a:t>Symbol</a:t>
                      </a:r>
                      <a:endParaRPr lang="en-US" dirty="0"/>
                    </a:p>
                  </a:txBody>
                  <a:tcPr/>
                </a:tc>
                <a:tc>
                  <a:txBody>
                    <a:bodyPr/>
                    <a:lstStyle/>
                    <a:p>
                      <a:r>
                        <a:rPr lang="en-US" dirty="0" smtClean="0"/>
                        <a:t>Cardinality</a:t>
                      </a:r>
                      <a:endParaRPr lang="en-US" dirty="0"/>
                    </a:p>
                  </a:txBody>
                  <a:tcPr/>
                </a:tc>
                <a:tc>
                  <a:txBody>
                    <a:bodyPr/>
                    <a:lstStyle/>
                    <a:p>
                      <a:r>
                        <a:rPr lang="en-US" dirty="0" smtClean="0"/>
                        <a:t>Remarks</a:t>
                      </a:r>
                      <a:endParaRPr lang="en-US" dirty="0"/>
                    </a:p>
                  </a:txBody>
                  <a:tcPr/>
                </a:tc>
              </a:tr>
              <a:tr h="370840">
                <a:tc>
                  <a:txBody>
                    <a:bodyPr/>
                    <a:lstStyle/>
                    <a:p>
                      <a:endParaRPr lang="en-US" dirty="0" smtClean="0"/>
                    </a:p>
                    <a:p>
                      <a:endParaRPr lang="en-US" dirty="0"/>
                    </a:p>
                  </a:txBody>
                  <a:tcPr/>
                </a:tc>
                <a:tc>
                  <a:txBody>
                    <a:bodyPr/>
                    <a:lstStyle/>
                    <a:p>
                      <a:r>
                        <a:rPr lang="en-US" dirty="0" smtClean="0"/>
                        <a:t>(0,N)</a:t>
                      </a:r>
                      <a:endParaRPr lang="en-US" dirty="0"/>
                    </a:p>
                  </a:txBody>
                  <a:tcPr/>
                </a:tc>
                <a:tc>
                  <a:txBody>
                    <a:bodyPr/>
                    <a:lstStyle/>
                    <a:p>
                      <a:r>
                        <a:rPr lang="en-US" dirty="0" smtClean="0"/>
                        <a:t>Many side is optional</a:t>
                      </a:r>
                      <a:endParaRPr lang="en-US" dirty="0"/>
                    </a:p>
                  </a:txBody>
                  <a:tcPr/>
                </a:tc>
              </a:tr>
              <a:tr h="370840">
                <a:tc>
                  <a:txBody>
                    <a:bodyPr/>
                    <a:lstStyle/>
                    <a:p>
                      <a:endParaRPr lang="en-US" dirty="0" smtClean="0"/>
                    </a:p>
                    <a:p>
                      <a:endParaRPr lang="en-US" dirty="0"/>
                    </a:p>
                  </a:txBody>
                  <a:tcPr/>
                </a:tc>
                <a:tc>
                  <a:txBody>
                    <a:bodyPr/>
                    <a:lstStyle/>
                    <a:p>
                      <a:r>
                        <a:rPr lang="en-US" dirty="0" smtClean="0"/>
                        <a:t>(1,N)</a:t>
                      </a:r>
                      <a:endParaRPr lang="en-US" dirty="0"/>
                    </a:p>
                  </a:txBody>
                  <a:tcPr/>
                </a:tc>
                <a:tc>
                  <a:txBody>
                    <a:bodyPr/>
                    <a:lstStyle/>
                    <a:p>
                      <a:r>
                        <a:rPr lang="en-US" dirty="0" smtClean="0"/>
                        <a:t>Many side is mandatory</a:t>
                      </a:r>
                      <a:endParaRPr lang="en-US" dirty="0"/>
                    </a:p>
                  </a:txBody>
                  <a:tcPr/>
                </a:tc>
              </a:tr>
              <a:tr h="370840">
                <a:tc>
                  <a:txBody>
                    <a:bodyPr/>
                    <a:lstStyle/>
                    <a:p>
                      <a:endParaRPr lang="en-US" dirty="0" smtClean="0"/>
                    </a:p>
                    <a:p>
                      <a:endParaRPr lang="en-US" dirty="0"/>
                    </a:p>
                  </a:txBody>
                  <a:tcPr/>
                </a:tc>
                <a:tc>
                  <a:txBody>
                    <a:bodyPr/>
                    <a:lstStyle/>
                    <a:p>
                      <a:r>
                        <a:rPr lang="en-US" dirty="0" smtClean="0"/>
                        <a:t>(1,1)</a:t>
                      </a:r>
                      <a:endParaRPr lang="en-US" dirty="0"/>
                    </a:p>
                  </a:txBody>
                  <a:tcPr/>
                </a:tc>
                <a:tc>
                  <a:txBody>
                    <a:bodyPr/>
                    <a:lstStyle/>
                    <a:p>
                      <a:r>
                        <a:rPr lang="en-US" dirty="0" smtClean="0"/>
                        <a:t>1 side is mandatory</a:t>
                      </a:r>
                      <a:endParaRPr lang="en-US" dirty="0"/>
                    </a:p>
                  </a:txBody>
                  <a:tcPr/>
                </a:tc>
              </a:tr>
              <a:tr h="370840">
                <a:tc>
                  <a:txBody>
                    <a:bodyPr/>
                    <a:lstStyle/>
                    <a:p>
                      <a:endParaRPr lang="en-US" dirty="0" smtClean="0"/>
                    </a:p>
                    <a:p>
                      <a:endParaRPr lang="en-US" dirty="0"/>
                    </a:p>
                  </a:txBody>
                  <a:tcPr/>
                </a:tc>
                <a:tc>
                  <a:txBody>
                    <a:bodyPr/>
                    <a:lstStyle/>
                    <a:p>
                      <a:r>
                        <a:rPr lang="en-US" dirty="0" smtClean="0"/>
                        <a:t>(0,1)</a:t>
                      </a:r>
                      <a:endParaRPr lang="en-US" dirty="0"/>
                    </a:p>
                  </a:txBody>
                  <a:tcPr/>
                </a:tc>
                <a:tc>
                  <a:txBody>
                    <a:bodyPr/>
                    <a:lstStyle/>
                    <a:p>
                      <a:r>
                        <a:rPr lang="en-US" dirty="0" smtClean="0"/>
                        <a:t>1 side is</a:t>
                      </a:r>
                      <a:r>
                        <a:rPr lang="en-US" baseline="0" dirty="0" smtClean="0"/>
                        <a:t> optional</a:t>
                      </a:r>
                      <a:endParaRPr lang="en-US" dirty="0"/>
                    </a:p>
                  </a:txBody>
                  <a:tcPr/>
                </a:tc>
              </a:tr>
            </a:tbl>
          </a:graphicData>
        </a:graphic>
      </p:graphicFrame>
      <p:sp>
        <p:nvSpPr>
          <p:cNvPr id="4" name="Slide Number Placeholder 3"/>
          <p:cNvSpPr>
            <a:spLocks noGrp="1"/>
          </p:cNvSpPr>
          <p:nvPr>
            <p:ph type="sldNum" sz="quarter" idx="15"/>
          </p:nvPr>
        </p:nvSpPr>
        <p:spPr/>
        <p:txBody>
          <a:bodyPr/>
          <a:lstStyle/>
          <a:p>
            <a:fld id="{DFFA89A5-CCD3-4D4D-B0F0-0A5541234D31}" type="slidenum">
              <a:rPr lang="en-US" smtClean="0"/>
              <a:pPr/>
              <a:t>8</a:t>
            </a:fld>
            <a:endParaRPr lang="en-US"/>
          </a:p>
        </p:txBody>
      </p:sp>
      <p:pic>
        <p:nvPicPr>
          <p:cNvPr id="1027" name="Picture 3"/>
          <p:cNvPicPr>
            <a:picLocks noChangeAspect="1" noChangeArrowheads="1"/>
          </p:cNvPicPr>
          <p:nvPr/>
        </p:nvPicPr>
        <p:blipFill>
          <a:blip r:embed="rId2"/>
          <a:srcRect/>
          <a:stretch>
            <a:fillRect/>
          </a:stretch>
        </p:blipFill>
        <p:spPr bwMode="auto">
          <a:xfrm>
            <a:off x="1143000" y="2600325"/>
            <a:ext cx="933450" cy="4476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143000" y="3228110"/>
            <a:ext cx="981075" cy="4095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066800" y="4495800"/>
            <a:ext cx="971550" cy="457200"/>
          </a:xfrm>
          <a:prstGeom prst="rect">
            <a:avLst/>
          </a:prstGeom>
          <a:noFill/>
          <a:ln w="9525">
            <a:noFill/>
            <a:miter lim="800000"/>
            <a:headEnd/>
            <a:tailEnd/>
          </a:ln>
          <a:effectLst/>
        </p:spPr>
      </p:pic>
      <p:sp>
        <p:nvSpPr>
          <p:cNvPr id="12" name="Rectangle 11"/>
          <p:cNvSpPr/>
          <p:nvPr/>
        </p:nvSpPr>
        <p:spPr>
          <a:xfrm>
            <a:off x="2438400" y="6019800"/>
            <a:ext cx="914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295400" y="3962400"/>
            <a:ext cx="522514" cy="275705"/>
            <a:chOff x="2634343" y="6173358"/>
            <a:chExt cx="522514" cy="275705"/>
          </a:xfrm>
        </p:grpSpPr>
        <p:cxnSp>
          <p:nvCxnSpPr>
            <p:cNvPr id="21" name="Straight Connector 20"/>
            <p:cNvCxnSpPr/>
            <p:nvPr/>
          </p:nvCxnSpPr>
          <p:spPr>
            <a:xfrm>
              <a:off x="2634343" y="6286500"/>
              <a:ext cx="522514" cy="185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696132" y="6306830"/>
              <a:ext cx="267626" cy="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767382" y="6314909"/>
              <a:ext cx="267626" cy="6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1143000"/>
          </a:xfrm>
        </p:spPr>
        <p:txBody>
          <a:bodyPr/>
          <a:lstStyle/>
          <a:p>
            <a:r>
              <a:rPr lang="en-US" sz="3200" dirty="0" smtClean="0"/>
              <a:t>E-R Diagram development</a:t>
            </a:r>
            <a:r>
              <a:rPr lang="en-US" altLang="ja-JP" sz="3200" b="1" dirty="0" smtClean="0">
                <a:solidFill>
                  <a:schemeClr val="hlink"/>
                </a:solidFill>
                <a:ea typeface="ＭＳ Ｐゴシック" charset="-128"/>
              </a:rPr>
              <a:t/>
            </a:r>
            <a:br>
              <a:rPr lang="en-US" altLang="ja-JP" sz="3200" b="1" dirty="0" smtClean="0">
                <a:solidFill>
                  <a:schemeClr val="hlink"/>
                </a:solidFill>
                <a:ea typeface="ＭＳ Ｐゴシック" charset="-128"/>
              </a:rPr>
            </a:br>
            <a:endParaRPr lang="en-US" dirty="0"/>
          </a:p>
        </p:txBody>
      </p:sp>
      <p:sp>
        <p:nvSpPr>
          <p:cNvPr id="3" name="Content Placeholder 2"/>
          <p:cNvSpPr>
            <a:spLocks noGrp="1"/>
          </p:cNvSpPr>
          <p:nvPr>
            <p:ph sz="quarter" idx="1"/>
          </p:nvPr>
        </p:nvSpPr>
        <p:spPr/>
        <p:txBody>
          <a:bodyPr/>
          <a:lstStyle/>
          <a:p>
            <a:r>
              <a:rPr lang="en-US" altLang="ja-JP" dirty="0" smtClean="0">
                <a:ea typeface="ＭＳ Ｐゴシック" charset="-128"/>
              </a:rPr>
              <a:t>Primary Key</a:t>
            </a:r>
          </a:p>
          <a:p>
            <a:r>
              <a:rPr lang="en-US" altLang="ja-JP" dirty="0" smtClean="0">
                <a:ea typeface="ＭＳ Ｐゴシック" charset="-128"/>
              </a:rPr>
              <a:t>Foreign Key</a:t>
            </a:r>
          </a:p>
          <a:p>
            <a:r>
              <a:rPr lang="en-US" altLang="ja-JP" dirty="0" smtClean="0">
                <a:ea typeface="ＭＳ Ｐゴシック" charset="-128"/>
              </a:rPr>
              <a:t>Identifying (Strong) Relationship</a:t>
            </a:r>
          </a:p>
          <a:p>
            <a:r>
              <a:rPr lang="en-US" altLang="ja-JP" dirty="0" smtClean="0">
                <a:ea typeface="ＭＳ Ｐゴシック" charset="-128"/>
              </a:rPr>
              <a:t>Non-Identifying (Weak) Relationship</a:t>
            </a:r>
          </a:p>
          <a:p>
            <a:endParaRPr lang="en-US" dirty="0"/>
          </a:p>
        </p:txBody>
      </p:sp>
      <p:sp>
        <p:nvSpPr>
          <p:cNvPr id="4" name="Slide Number Placeholder 3"/>
          <p:cNvSpPr>
            <a:spLocks noGrp="1"/>
          </p:cNvSpPr>
          <p:nvPr>
            <p:ph type="sldNum" sz="quarter" idx="15"/>
          </p:nvPr>
        </p:nvSpPr>
        <p:spPr/>
        <p:txBody>
          <a:bodyPr/>
          <a:lstStyle/>
          <a:p>
            <a:fld id="{DFFA89A5-CCD3-4D4D-B0F0-0A5541234D31}"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641</TotalTime>
  <Words>455</Words>
  <Application>Microsoft Office PowerPoint</Application>
  <PresentationFormat>On-screen Show (4:3)</PresentationFormat>
  <Paragraphs>144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Database</vt:lpstr>
      <vt:lpstr>ER Model</vt:lpstr>
      <vt:lpstr>Entity</vt:lpstr>
      <vt:lpstr>Entities</vt:lpstr>
      <vt:lpstr>Attribute</vt:lpstr>
      <vt:lpstr>Relationship</vt:lpstr>
      <vt:lpstr>Relationship</vt:lpstr>
      <vt:lpstr>Crow’s Foot symbols</vt:lpstr>
      <vt:lpstr>E-R Diagram development </vt:lpstr>
      <vt:lpstr>E-R Diagram development</vt:lpstr>
      <vt:lpstr>Primary key and foreign key</vt:lpstr>
      <vt:lpstr>E-R Diagram development</vt:lpstr>
      <vt:lpstr>Sample E-R Diagram for Order and Stock database</vt:lpstr>
      <vt:lpstr>Entity Relationship Modeling Practice 1</vt:lpstr>
      <vt:lpstr>To install Eclipse</vt:lpstr>
      <vt:lpstr>2. To install Clay Database Modeling plug-in for Eclipse </vt:lpstr>
      <vt:lpstr>check Clay has been installed</vt:lpstr>
      <vt:lpstr>check Clay has been installed</vt:lpstr>
      <vt:lpstr>Create and draw a Data Model (ER Diagram) with Eclipse Clay plug-in</vt:lpstr>
      <vt:lpstr>File/New /Project</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T</dc:creator>
  <cp:lastModifiedBy>TOSHIBA</cp:lastModifiedBy>
  <cp:revision>274</cp:revision>
  <dcterms:created xsi:type="dcterms:W3CDTF">2010-12-07T16:34:00Z</dcterms:created>
  <dcterms:modified xsi:type="dcterms:W3CDTF">2011-10-11T04:04:06Z</dcterms:modified>
</cp:coreProperties>
</file>