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6050D-BC7E-4830-AE49-B173173FE71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335A-C357-4BCD-B3A4-FCC3686B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D4900EE-58F1-4FD1-A6A8-EC28215168D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4900EE-58F1-4FD1-A6A8-EC28215168D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D4900EE-58F1-4FD1-A6A8-EC28215168D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533400"/>
            <a:ext cx="6172200" cy="14371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Database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48678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Presented by: Ma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9.12.2010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1026"/>
          <p:cNvSpPr>
            <a:spLocks noChangeArrowheads="1"/>
          </p:cNvSpPr>
          <p:nvPr/>
        </p:nvSpPr>
        <p:spPr bwMode="auto">
          <a:xfrm>
            <a:off x="938213" y="685800"/>
            <a:ext cx="736758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JDBC Architecture</a:t>
            </a:r>
          </a:p>
        </p:txBody>
      </p:sp>
      <p:sp>
        <p:nvSpPr>
          <p:cNvPr id="26632" name="Rectangle 1027"/>
          <p:cNvSpPr>
            <a:spLocks noChangeArrowheads="1"/>
          </p:cNvSpPr>
          <p:nvPr/>
        </p:nvSpPr>
        <p:spPr bwMode="auto">
          <a:xfrm>
            <a:off x="311150" y="5724525"/>
            <a:ext cx="83820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consists of two layers: 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the JDBC API, which provides the application-to-JDBC Manager connection, and 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the JDBC Driver API, which supports the JDBC Manager-to-Driver Connection.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244" name="Picture 4" descr="untitled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9013" y="1487488"/>
            <a:ext cx="4864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ChangeArrowheads="1"/>
          </p:cNvSpPr>
          <p:nvPr/>
        </p:nvSpPr>
        <p:spPr bwMode="auto">
          <a:xfrm>
            <a:off x="547688" y="457200"/>
            <a:ext cx="7986712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Two-Tier Model Supported by JDBC</a:t>
            </a:r>
          </a:p>
        </p:txBody>
      </p:sp>
      <p:sp>
        <p:nvSpPr>
          <p:cNvPr id="34819" name="Rectangle 1027"/>
          <p:cNvSpPr>
            <a:spLocks noChangeArrowheads="1"/>
          </p:cNvSpPr>
          <p:nvPr/>
        </p:nvSpPr>
        <p:spPr bwMode="auto">
          <a:xfrm>
            <a:off x="311150" y="4949825"/>
            <a:ext cx="8382000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Java applet or application talks directly to the database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referred to as a client/server configuration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1268" name="Picture 5" descr="untitled1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838" y="1657350"/>
            <a:ext cx="4114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ChangeArrowheads="1"/>
          </p:cNvSpPr>
          <p:nvPr/>
        </p:nvSpPr>
        <p:spPr bwMode="auto">
          <a:xfrm>
            <a:off x="228600" y="457200"/>
            <a:ext cx="8458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Three-Tier Model Supported by JDBC</a:t>
            </a:r>
          </a:p>
        </p:txBody>
      </p:sp>
      <p:sp>
        <p:nvSpPr>
          <p:cNvPr id="33795" name="Rectangle 1027"/>
          <p:cNvSpPr>
            <a:spLocks noChangeArrowheads="1"/>
          </p:cNvSpPr>
          <p:nvPr/>
        </p:nvSpPr>
        <p:spPr bwMode="auto">
          <a:xfrm>
            <a:off x="311150" y="5724525"/>
            <a:ext cx="83820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possible to maintain control over access and the kinds of updates that can be made to corporate data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the middle-tier architecture can provide performance advantages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2292" name="Picture 5" descr="untitled2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9163" y="1619250"/>
            <a:ext cx="41814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ChangeArrowheads="1"/>
          </p:cNvSpPr>
          <p:nvPr/>
        </p:nvSpPr>
        <p:spPr bwMode="auto">
          <a:xfrm>
            <a:off x="547688" y="304800"/>
            <a:ext cx="736758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JDBC API</a:t>
            </a:r>
          </a:p>
        </p:txBody>
      </p:sp>
      <p:sp>
        <p:nvSpPr>
          <p:cNvPr id="32771" name="Rectangle 1027"/>
          <p:cNvSpPr>
            <a:spLocks noChangeArrowheads="1"/>
          </p:cNvSpPr>
          <p:nvPr/>
        </p:nvSpPr>
        <p:spPr bwMode="auto">
          <a:xfrm>
            <a:off x="3810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Java environment provides you the JDBC API necessary to create Java applications that are capable of interacting with a database.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2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It is a simple class hierarchy for database objects.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2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Some classes contained in the </a:t>
            </a:r>
            <a:r>
              <a:rPr lang="en-US" sz="2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java.sql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package.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java.sql.DriverManager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loads driver, and creates the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			connection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database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java.sql.Driver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represents a driver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java.sql.Connection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	 : represents a connection to the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		database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Java.sql.Statement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	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: executes statements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Java.sql.ResultSet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: this holds results of executing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		statement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158750" y="833438"/>
            <a:ext cx="775652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Connection Management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200" b="1">
              <a:solidFill>
                <a:srgbClr val="6D3AB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1188" y="1874838"/>
          <a:ext cx="7494587" cy="4349752"/>
        </p:xfrm>
        <a:graphic>
          <a:graphicData uri="http://schemas.openxmlformats.org/drawingml/2006/table">
            <a:tbl>
              <a:tblPr/>
              <a:tblGrid>
                <a:gridCol w="3748087"/>
                <a:gridCol w="3746500"/>
              </a:tblGrid>
              <a:tr h="1087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Java.sql.DriverManager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The basic service for managing a set of JDBC drivers.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87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Java.sql.Driver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The interface that every driver class must implement.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1087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Java.sql.DriverPropertyInfo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Driver properties for making a connection.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1087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Java.sql.Connection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 connection (session) with a specific database.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ChangeArrowheads="1"/>
          </p:cNvSpPr>
          <p:nvPr/>
        </p:nvSpPr>
        <p:spPr bwMode="auto">
          <a:xfrm>
            <a:off x="158750" y="833438"/>
            <a:ext cx="775652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Database Access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200" b="1">
              <a:solidFill>
                <a:srgbClr val="6D3AB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1350" y="1874838"/>
          <a:ext cx="7494588" cy="4451034"/>
        </p:xfrm>
        <a:graphic>
          <a:graphicData uri="http://schemas.openxmlformats.org/drawingml/2006/table">
            <a:tbl>
              <a:tblPr/>
              <a:tblGrid>
                <a:gridCol w="3748088"/>
                <a:gridCol w="3746500"/>
              </a:tblGrid>
              <a:tr h="1087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Java.sql.Statement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The object used for executing a static SQL statement and returning the results it produces.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87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Java.sql.PreparedStatement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An object that represents a precompiled SQL statement.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1087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Java.sql.CallableStatement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The interface used to execute SQL stored procedures.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1087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Java.sql.ResultSet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 table of data representing a database result set, which is usually generated by executing a statement that queries the database.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ChangeArrowheads="1"/>
          </p:cNvSpPr>
          <p:nvPr/>
        </p:nvSpPr>
        <p:spPr bwMode="auto">
          <a:xfrm>
            <a:off x="158750" y="833438"/>
            <a:ext cx="775652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Types</a:t>
            </a:r>
          </a:p>
        </p:txBody>
      </p:sp>
      <p:graphicFrame>
        <p:nvGraphicFramePr>
          <p:cNvPr id="67661" name="Group 77"/>
          <p:cNvGraphicFramePr>
            <a:graphicFrameLocks noGrp="1"/>
          </p:cNvGraphicFramePr>
          <p:nvPr/>
        </p:nvGraphicFramePr>
        <p:xfrm>
          <a:off x="141288" y="1593850"/>
          <a:ext cx="4305300" cy="4912997"/>
        </p:xfrm>
        <a:graphic>
          <a:graphicData uri="http://schemas.openxmlformats.org/drawingml/2006/table">
            <a:tbl>
              <a:tblPr/>
              <a:tblGrid>
                <a:gridCol w="2152650"/>
                <a:gridCol w="21526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JDBC data types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Java Types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TINYINT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FLOAT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8620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BINARY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VARBINARY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LONGVARBINARY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byte[]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CHAR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VARCHAR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LONGVARCHAR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660" name="Group 76"/>
          <p:cNvGraphicFramePr>
            <a:graphicFrameLocks noGrp="1"/>
          </p:cNvGraphicFramePr>
          <p:nvPr/>
        </p:nvGraphicFramePr>
        <p:xfrm>
          <a:off x="4513263" y="1590675"/>
          <a:ext cx="4305300" cy="4897440"/>
        </p:xfrm>
        <a:graphic>
          <a:graphicData uri="http://schemas.openxmlformats.org/drawingml/2006/table">
            <a:tbl>
              <a:tblPr/>
              <a:tblGrid>
                <a:gridCol w="2063750"/>
                <a:gridCol w="2241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JDBC data types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Java Types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NUMERIC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BigDecimal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TIME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java.sql.Timestamp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java.sql.Clob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BLOB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java.sql.Blob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DISTINCT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Mapping of underlying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STRUCT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java.sql.Struct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REF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java.sql.Ref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JAVA_OBJECT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Underlying java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ChangeArrowheads="1"/>
          </p:cNvSpPr>
          <p:nvPr/>
        </p:nvSpPr>
        <p:spPr bwMode="auto">
          <a:xfrm>
            <a:off x="158750" y="833438"/>
            <a:ext cx="775652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Database Metadata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200" b="1">
              <a:solidFill>
                <a:srgbClr val="6D3AB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1350" y="1874838"/>
          <a:ext cx="7494588" cy="4089401"/>
        </p:xfrm>
        <a:graphic>
          <a:graphicData uri="http://schemas.openxmlformats.org/drawingml/2006/table">
            <a:tbl>
              <a:tblPr/>
              <a:tblGrid>
                <a:gridCol w="3748088"/>
                <a:gridCol w="3746500"/>
              </a:tblGrid>
              <a:tr h="1189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Java.sql.DatabaseMetadata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Comprehensive information about the database as a whole.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Java.sql.ResultSetMetaData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An object that can be used to get information about the types and properties of the columns in a ResultSet object.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1300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Java.sql.ParameterMetadata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An object that can be used to get information about the types and properties of the parameters in a PreparedStatement object.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ChangeArrowheads="1"/>
          </p:cNvSpPr>
          <p:nvPr/>
        </p:nvSpPr>
        <p:spPr bwMode="auto">
          <a:xfrm>
            <a:off x="158750" y="833438"/>
            <a:ext cx="775652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Exceptions and Warnings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200" b="1">
              <a:solidFill>
                <a:srgbClr val="6D3AB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5556" name="Group 20"/>
          <p:cNvGraphicFramePr>
            <a:graphicFrameLocks noGrp="1"/>
          </p:cNvGraphicFramePr>
          <p:nvPr/>
        </p:nvGraphicFramePr>
        <p:xfrm>
          <a:off x="641350" y="1874838"/>
          <a:ext cx="7494588" cy="4725354"/>
        </p:xfrm>
        <a:graphic>
          <a:graphicData uri="http://schemas.openxmlformats.org/drawingml/2006/table">
            <a:tbl>
              <a:tblPr/>
              <a:tblGrid>
                <a:gridCol w="3748088"/>
                <a:gridCol w="3746500"/>
              </a:tblGrid>
              <a:tr h="1087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Java.sql.SQLException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An exception that provides information on a database access error or other errors.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87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Java.sql.SQLWarning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An exception that provides information on database access warnings.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1087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Java.sql.BatchUpdateException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An exception thrown when an error occurs during a batch update operation.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1087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Java.sql.DataTruncation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An exception that reports a DataTruncation warning (on reads) or throws a DataTruncation exception (on writes) when JDBC unexpectedly truncates a data value.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Seven Basic Steps in Using JDBC</a:t>
            </a:r>
          </a:p>
        </p:txBody>
      </p:sp>
      <p:sp>
        <p:nvSpPr>
          <p:cNvPr id="64515" name="Rectangle 1027"/>
          <p:cNvSpPr>
            <a:spLocks noChangeArrowheads="1"/>
          </p:cNvSpPr>
          <p:nvPr/>
        </p:nvSpPr>
        <p:spPr bwMode="auto">
          <a:xfrm>
            <a:off x="311150" y="1530350"/>
            <a:ext cx="83820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1. Load the driver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2. Define the Connection URL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3. Establish the Connection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4. Create a Statement object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5. Execute a query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6. Process the results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7. Close the connection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381000" y="685800"/>
            <a:ext cx="845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44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 sz="44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r>
              <a:rPr lang="en-US" sz="44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 sz="44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r>
              <a:rPr lang="en-US" sz="44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JDBC</a:t>
            </a:r>
            <a:br>
              <a:rPr lang="en-US" sz="44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r>
              <a:rPr lang="en-US" sz="44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Java Database Connectivity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JDBC: Details of Process</a:t>
            </a:r>
          </a:p>
        </p:txBody>
      </p:sp>
      <p:sp>
        <p:nvSpPr>
          <p:cNvPr id="63491" name="Rectangle 1027"/>
          <p:cNvSpPr>
            <a:spLocks noChangeArrowheads="1"/>
          </p:cNvSpPr>
          <p:nvPr/>
        </p:nvSpPr>
        <p:spPr bwMode="auto">
          <a:xfrm>
            <a:off x="311150" y="1454150"/>
            <a:ext cx="8382000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Load the driver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try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	Class.forName("connect.microsoft.MicrosoftDriver");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	Class.forName("oracle.jdbc.driver.OracleDriver");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	} catch (ClassNotFoundException  cnfe)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	System.out.println("Error loading driver: " cnfe);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	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Define the Connection URL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URL = protocol + type of DB + host name + port + DB name;	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e.g.,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String  accessURL=“jdbc:odbc:</a:t>
            </a: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dsn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”;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	String oracleURL = "jdbc:oracle:thin:@" + host +":" + port + ":" + dbName;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	String sybaseURL = "jdbc:sybase:Tds:" + host +":" + port + ":" + 	"?SERVICENAME=" + dbName;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JDBC: Details of Process (Cont.)</a:t>
            </a:r>
          </a:p>
        </p:txBody>
      </p:sp>
      <p:sp>
        <p:nvSpPr>
          <p:cNvPr id="62467" name="Rectangle 1027"/>
          <p:cNvSpPr>
            <a:spLocks noChangeArrowheads="1"/>
          </p:cNvSpPr>
          <p:nvPr/>
        </p:nvSpPr>
        <p:spPr bwMode="auto">
          <a:xfrm>
            <a:off x="311150" y="1454150"/>
            <a:ext cx="8382000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Establish the Connection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String username = “*****";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String password = “***";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 </a:t>
            </a:r>
            <a:r>
              <a:rPr lang="en-US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DriverManager.getConnection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URL,username,password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• Optionally, look up information about the database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DatabaseMetaData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dbMetaData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connection.getMetaData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String 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productName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dbMetaData.getDatabaseProductName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System.out.println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("Database: " + 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productName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String 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productVersion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dbMetaData.getDatabaseProductVersion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JDBC: Details of Process (Cont.)</a:t>
            </a:r>
          </a:p>
        </p:txBody>
      </p:sp>
      <p:sp>
        <p:nvSpPr>
          <p:cNvPr id="61443" name="Rectangle 1027"/>
          <p:cNvSpPr>
            <a:spLocks noChangeArrowheads="1"/>
          </p:cNvSpPr>
          <p:nvPr/>
        </p:nvSpPr>
        <p:spPr bwMode="auto">
          <a:xfrm>
            <a:off x="311150" y="1454150"/>
            <a:ext cx="8382000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 Create a Statement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Statement statement =connection.createStatement();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 Execute a Query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String query = "SELECT col1, col2, col3 FROM sometable";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ResultSet resultSet = statement.executeQuery(query);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– To modify the database, use executeUpdate, supplying a string that uses UPDATE, INSERT, or DELETE – Use setQueryTimeout to specify a maximum delay to wait for results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JDBC: Details of Process (Cont.)</a:t>
            </a:r>
          </a:p>
        </p:txBody>
      </p:sp>
      <p:sp>
        <p:nvSpPr>
          <p:cNvPr id="60419" name="Rectangle 1027"/>
          <p:cNvSpPr>
            <a:spLocks noChangeArrowheads="1"/>
          </p:cNvSpPr>
          <p:nvPr/>
        </p:nvSpPr>
        <p:spPr bwMode="auto">
          <a:xfrm>
            <a:off x="311150" y="1454150"/>
            <a:ext cx="8382000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 Process the Result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while(resultSet.next())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{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	System.out.println(resultSet.getString(1) + “ ” + resultSet.getString(2) + “ ” 	+ resultSet.getString(3));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} 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 First column has index 1, not 0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– ResultSet provides various getXxx methods that take a colu index or column name and returns the data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– You can also access result meta data (column names, etc.)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 Close the Connection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connection.close();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– Since opening a connection is expensive, postpone this step if additional databaseoperations are expected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: </a:t>
            </a:r>
            <a:r>
              <a:rPr lang="en-US" sz="28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Using Microsoft Access via ODBC</a:t>
            </a: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200" b="1">
              <a:solidFill>
                <a:srgbClr val="6D3AB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auto">
          <a:xfrm>
            <a:off x="311150" y="1474788"/>
            <a:ext cx="8382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 a Database (Database1) with a table named Student (Name, RollNo).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0838" y="2058988"/>
            <a:ext cx="55181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234950" y="6221413"/>
            <a:ext cx="8382000" cy="581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en-US" sz="1800" b="1" kern="0" dirty="0">
                <a:solidFill>
                  <a:srgbClr val="C00000"/>
                </a:solidFill>
                <a:latin typeface="+mn-lt"/>
              </a:rPr>
              <a:t>Click Start, Control Panel, Administrative Tools, Data Sources, and select Add</a:t>
            </a:r>
          </a:p>
          <a:p>
            <a:pPr marL="342900" indent="-342900" algn="just">
              <a:spcBef>
                <a:spcPct val="20000"/>
              </a:spcBef>
              <a:defRPr/>
            </a:pPr>
            <a:endParaRPr lang="en-US" sz="1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(Cont.)</a:t>
            </a:r>
          </a:p>
        </p:txBody>
      </p:sp>
      <p:sp>
        <p:nvSpPr>
          <p:cNvPr id="57347" name="Rectangle 1027"/>
          <p:cNvSpPr>
            <a:spLocks noChangeArrowheads="1"/>
          </p:cNvSpPr>
          <p:nvPr/>
        </p:nvSpPr>
        <p:spPr bwMode="auto">
          <a:xfrm>
            <a:off x="311150" y="1673225"/>
            <a:ext cx="8382000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Microsoft Access Driver, Finish, type a name under Data Source Name, and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hit Select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 b="1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730500"/>
            <a:ext cx="4240213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0725" y="2746375"/>
            <a:ext cx="44719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1026"/>
          <p:cNvSpPr>
            <a:spLocks noChangeArrowheads="1"/>
          </p:cNvSpPr>
          <p:nvPr/>
        </p:nvSpPr>
        <p:spPr bwMode="auto">
          <a:xfrm>
            <a:off x="0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(Cont.)</a:t>
            </a:r>
          </a:p>
        </p:txBody>
      </p:sp>
      <p:sp>
        <p:nvSpPr>
          <p:cNvPr id="36869" name="Rectangle 1027"/>
          <p:cNvSpPr>
            <a:spLocks noChangeArrowheads="1"/>
          </p:cNvSpPr>
          <p:nvPr/>
        </p:nvSpPr>
        <p:spPr bwMode="auto">
          <a:xfrm>
            <a:off x="174625" y="1493838"/>
            <a:ext cx="83820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Navigate to the directory of your database, select database, hit OK, then hit OK in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following two windows.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 b="1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2443163"/>
            <a:ext cx="44862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2350" y="2447925"/>
            <a:ext cx="3924300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(Cont.)</a:t>
            </a:r>
          </a:p>
        </p:txBody>
      </p:sp>
      <p:sp>
        <p:nvSpPr>
          <p:cNvPr id="56323" name="Rectangle 1027"/>
          <p:cNvSpPr>
            <a:spLocks noChangeArrowheads="1"/>
          </p:cNvSpPr>
          <p:nvPr/>
        </p:nvSpPr>
        <p:spPr bwMode="auto">
          <a:xfrm>
            <a:off x="311150" y="1454150"/>
            <a:ext cx="8382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sun.jdbc.odbc.JdbcOdbcDriver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as the class name of the JDBC driver.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Class.forName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("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sun.jdbc.odbc.JdbcOdbcDriver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• Use "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jdbc:odbc:Northwind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" as the database address, and use empty strings for the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username and password.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Connection con =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DriverManager.getConnection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("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jdbc:odbc:</a:t>
            </a: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","","");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(Cont.)</a:t>
            </a:r>
          </a:p>
        </p:txBody>
      </p:sp>
      <p:sp>
        <p:nvSpPr>
          <p:cNvPr id="55299" name="Rectangle 1027"/>
          <p:cNvSpPr>
            <a:spLocks noChangeArrowheads="1"/>
          </p:cNvSpPr>
          <p:nvPr/>
        </p:nvSpPr>
        <p:spPr bwMode="auto">
          <a:xfrm>
            <a:off x="311150" y="1454150"/>
            <a:ext cx="83820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import java.sql.*;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public class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DBTest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public static void main(String[]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args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String driver ="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sun.jdbc.odbc.JdbcOdbcDriver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String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url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= "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jdbc:odbc:test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String username = "";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String password = "";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showEmployeeTable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(driver,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url,username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password);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ChangeArrowheads="1"/>
          </p:cNvSpPr>
          <p:nvPr/>
        </p:nvSpPr>
        <p:spPr bwMode="auto">
          <a:xfrm>
            <a:off x="125413" y="381000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(Cont.)</a:t>
            </a:r>
          </a:p>
        </p:txBody>
      </p:sp>
      <p:sp>
        <p:nvSpPr>
          <p:cNvPr id="54275" name="Rectangle 1027"/>
          <p:cNvSpPr>
            <a:spLocks noChangeArrowheads="1"/>
          </p:cNvSpPr>
          <p:nvPr/>
        </p:nvSpPr>
        <p:spPr bwMode="auto">
          <a:xfrm>
            <a:off x="312738" y="990600"/>
            <a:ext cx="883126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public static void </a:t>
            </a:r>
            <a:r>
              <a:rPr lang="en-US" sz="2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showEmployeeTable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(String driver, String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url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String username, String password) { 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try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// Load database driver if not already loaded.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Class.forName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(driver);	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// Establish network connection to database.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Connection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				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DriverManager.getConnection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url,username,password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Statement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statement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connection.createStatement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String query ="SELECT * FROM Student";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// Send query to database and store results.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ResultSet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rs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statement.executeQuery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(query);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74638" y="1627188"/>
            <a:ext cx="847566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Database Access Methods, ODBC, JDBC,JDBC Architecture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java.sql package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DriverManager, Driver, Connection, Statement, ResultSet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Writing database applications</a:t>
            </a:r>
          </a:p>
        </p:txBody>
      </p:sp>
      <p:sp>
        <p:nvSpPr>
          <p:cNvPr id="3075" name="Rectangle 2"/>
          <p:cNvSpPr txBox="1">
            <a:spLocks noChangeArrowheads="1"/>
          </p:cNvSpPr>
          <p:nvPr/>
        </p:nvSpPr>
        <p:spPr bwMode="auto">
          <a:xfrm>
            <a:off x="1600200" y="838200"/>
            <a:ext cx="49561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 b="1">
                <a:solidFill>
                  <a:srgbClr val="6D3AB8"/>
                </a:solidFill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ChangeArrowheads="1"/>
          </p:cNvSpPr>
          <p:nvPr/>
        </p:nvSpPr>
        <p:spPr bwMode="auto">
          <a:xfrm>
            <a:off x="125413" y="457200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(Cont.)</a:t>
            </a:r>
          </a:p>
        </p:txBody>
      </p:sp>
      <p:sp>
        <p:nvSpPr>
          <p:cNvPr id="53251" name="Rectangle 1027"/>
          <p:cNvSpPr>
            <a:spLocks noChangeArrowheads="1"/>
          </p:cNvSpPr>
          <p:nvPr/>
        </p:nvSpPr>
        <p:spPr bwMode="auto">
          <a:xfrm>
            <a:off x="311150" y="1433513"/>
            <a:ext cx="85867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// Print results.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while(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resultSet.next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()) {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resultSet.getString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(1) + " "); // First column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System.out.println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resultSet.getInt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(2)); // Second column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} catch(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ClassNotFoundException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cnfe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System.err.println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("Error loading driver: " +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cnfe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} catch(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SQLException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sqle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System.err.println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("Error connecting: " +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sqle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}//end function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}//end class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ChangeArrowheads="1"/>
          </p:cNvSpPr>
          <p:nvPr/>
        </p:nvSpPr>
        <p:spPr bwMode="auto">
          <a:xfrm>
            <a:off x="547688" y="833438"/>
            <a:ext cx="736758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Three Types of Statement Classes</a:t>
            </a:r>
          </a:p>
        </p:txBody>
      </p:sp>
      <p:pic>
        <p:nvPicPr>
          <p:cNvPr id="38915" name="Picture 3" descr="fig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25" y="1674813"/>
            <a:ext cx="728345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/>
          </p:cNvSpPr>
          <p:nvPr/>
        </p:nvSpPr>
        <p:spPr bwMode="auto">
          <a:xfrm>
            <a:off x="457200" y="685800"/>
            <a:ext cx="82296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Using </a:t>
            </a:r>
            <a:r>
              <a:rPr lang="en-US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PreparedStatement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03" name="Content Placeholder 2"/>
          <p:cNvSpPr>
            <a:spLocks/>
          </p:cNvSpPr>
          <p:nvPr/>
        </p:nvSpPr>
        <p:spPr bwMode="auto">
          <a:xfrm>
            <a:off x="457200" y="1600200"/>
            <a:ext cx="8229600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 = DriverManager.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getConnection(url, "", "");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String sql="SELECT ID From Teachers where Name=?“;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PreparedStatement pstmt=con.prepareStatement(sql);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pstmt.setString(1,name);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ResultSet rs=pstmt.executeQuery();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Using </a:t>
            </a:r>
            <a:r>
              <a:rPr lang="en-US" sz="3200" b="1" dirty="0" err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MetaData</a:t>
            </a:r>
            <a:endParaRPr lang="en-US" sz="3200" b="1" dirty="0">
              <a:solidFill>
                <a:srgbClr val="6D3AB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179" name="Rectangle 1027"/>
          <p:cNvSpPr>
            <a:spLocks noChangeArrowheads="1"/>
          </p:cNvSpPr>
          <p:nvPr/>
        </p:nvSpPr>
        <p:spPr bwMode="auto">
          <a:xfrm>
            <a:off x="188913" y="1549400"/>
            <a:ext cx="87376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• System-wide data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connection.getMetaData().getDatabaseProductName()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connection.getMetaData().getDatabaseProductVersion()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• Table-specific data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resultSet.getMetaData().getColumnCount()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•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When using the result, remember that the index starts at 1, not 0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– resultSet.getMetaData().getColumnName()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ChangeArrowheads="1"/>
          </p:cNvSpPr>
          <p:nvPr/>
        </p:nvSpPr>
        <p:spPr bwMode="auto">
          <a:xfrm>
            <a:off x="125413" y="533400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sp>
        <p:nvSpPr>
          <p:cNvPr id="49155" name="Rectangle 1027"/>
          <p:cNvSpPr>
            <a:spLocks noChangeArrowheads="1"/>
          </p:cNvSpPr>
          <p:nvPr/>
        </p:nvSpPr>
        <p:spPr bwMode="auto">
          <a:xfrm>
            <a:off x="311150" y="1433513"/>
            <a:ext cx="864393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import java.sql.*;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public class DBTest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public static void main(String[] args) {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String driver = "sun.jdbc.odbc.JdbcOdbcDriver";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String url = "jdbc:odbc:test";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String username = "";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String password = "";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String tableName =“Student";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showInfo(driver, url, username, password,tableName);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ChangeArrowheads="1"/>
          </p:cNvSpPr>
          <p:nvPr/>
        </p:nvSpPr>
        <p:spPr bwMode="auto">
          <a:xfrm>
            <a:off x="125413" y="-1587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(Cont.)</a:t>
            </a:r>
          </a:p>
        </p:txBody>
      </p:sp>
      <p:sp>
        <p:nvSpPr>
          <p:cNvPr id="48131" name="Rectangle 1027"/>
          <p:cNvSpPr>
            <a:spLocks noChangeArrowheads="1"/>
          </p:cNvSpPr>
          <p:nvPr/>
        </p:nvSpPr>
        <p:spPr bwMode="auto">
          <a:xfrm>
            <a:off x="155575" y="762000"/>
            <a:ext cx="88011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private void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showInfo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(String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driver,String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url,String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username,String</a:t>
            </a:r>
            <a:endParaRPr lang="en-US" sz="2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password,String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tableName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try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Class.forName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(driver);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Connection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DriverManager.getConnection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url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username,password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DatabaseMetaData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dbMetaData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connection.getMetaData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String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productName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dbMetaData.getDatabaseProductName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System.out.println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(“ Database: " +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productName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String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productVersion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dbMetaData.getDatabaseProductVersion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System.out.println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(“Version: " +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productVersion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ChangeArrowheads="1"/>
          </p:cNvSpPr>
          <p:nvPr/>
        </p:nvSpPr>
        <p:spPr bwMode="auto">
          <a:xfrm>
            <a:off x="125413" y="609600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(Cont.)</a:t>
            </a:r>
          </a:p>
        </p:txBody>
      </p:sp>
      <p:sp>
        <p:nvSpPr>
          <p:cNvPr id="47107" name="Rectangle 1027"/>
          <p:cNvSpPr>
            <a:spLocks noChangeArrowheads="1"/>
          </p:cNvSpPr>
          <p:nvPr/>
        </p:nvSpPr>
        <p:spPr bwMode="auto">
          <a:xfrm>
            <a:off x="155575" y="1433513"/>
            <a:ext cx="88011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Statement statement = connection.createStatement();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String query = "SELECT * FROM " + tableName;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ResultSet resultSet = statement.executeQuery(query);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ResultSetMetaData resultsMetaData =resultSet.getMetaData();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int columnCount = resultsMetaData.getColumnCount();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for(int i=1; i&lt;columnCount+1; i++)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resultsMetaData.getColumnName(i));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while(resultSet.next())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for(int i=1; i&lt;columnCount+1; i++)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System.out.print(resultSet.getString(i));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} 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ChangeArrowheads="1"/>
          </p:cNvSpPr>
          <p:nvPr/>
        </p:nvSpPr>
        <p:spPr bwMode="auto">
          <a:xfrm>
            <a:off x="547688" y="833438"/>
            <a:ext cx="736758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Transactions</a:t>
            </a:r>
          </a:p>
        </p:txBody>
      </p:sp>
      <p:sp>
        <p:nvSpPr>
          <p:cNvPr id="46083" name="Rectangle 1027"/>
          <p:cNvSpPr>
            <a:spLocks noChangeArrowheads="1"/>
          </p:cNvSpPr>
          <p:nvPr/>
        </p:nvSpPr>
        <p:spPr bwMode="auto">
          <a:xfrm>
            <a:off x="330200" y="1600200"/>
            <a:ext cx="83820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role of the transactions is to provide data integrity, correct application semantics, and a consistent view of data during concurrent access.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 Managent in the JDBC API includes the following concepts: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Auto-commit mode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 isolation level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Savepoint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ChangeArrowheads="1"/>
          </p:cNvSpPr>
          <p:nvPr/>
        </p:nvSpPr>
        <p:spPr bwMode="auto">
          <a:xfrm>
            <a:off x="547688" y="685800"/>
            <a:ext cx="736758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</a:p>
        </p:txBody>
      </p:sp>
      <p:sp>
        <p:nvSpPr>
          <p:cNvPr id="45059" name="Rectangle 1027"/>
          <p:cNvSpPr>
            <a:spLocks noChangeArrowheads="1"/>
          </p:cNvSpPr>
          <p:nvPr/>
        </p:nvSpPr>
        <p:spPr bwMode="auto">
          <a:xfrm>
            <a:off x="330200" y="1600200"/>
            <a:ext cx="83820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Idea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By default, after each SQL statement is executed the changes are automatically </a:t>
            </a:r>
            <a:r>
              <a:rPr lang="en-US" sz="2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committed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 to the database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Turn auto-commit </a:t>
            </a:r>
            <a:r>
              <a:rPr lang="en-US" sz="2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off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 to group two or more statements together into a transaction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sz="22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connection.setAutoCommit(false)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Call </a:t>
            </a: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commit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 to permanently record the changes to the database after executing a group of statements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Call </a:t>
            </a: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rollback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 if an error occurs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ChangeArrowheads="1"/>
          </p:cNvSpPr>
          <p:nvPr/>
        </p:nvSpPr>
        <p:spPr bwMode="auto">
          <a:xfrm>
            <a:off x="0" y="228600"/>
            <a:ext cx="8977313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Useful Connection Methods (for Transactions)</a:t>
            </a:r>
            <a:b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200" b="1" dirty="0">
              <a:solidFill>
                <a:srgbClr val="6D3AB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035" name="Rectangle 1027"/>
          <p:cNvSpPr>
            <a:spLocks noChangeArrowheads="1"/>
          </p:cNvSpPr>
          <p:nvPr/>
        </p:nvSpPr>
        <p:spPr bwMode="auto">
          <a:xfrm>
            <a:off x="330200" y="1371600"/>
            <a:ext cx="83820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•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getAutoCommit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setAutoCommit</a:t>
            </a:r>
            <a:endParaRPr 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– By default, a connection is set to auto-commit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– Retrieves or sets the auto-commit mode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• commit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– Force all changes since the last call to commit to become permanent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– Any database locks currently held by this Connection object are    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released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• rollback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– Drops all changes since the previous call to commit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– Releases any database locks held by this Connection object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ChangeArrowheads="1"/>
          </p:cNvSpPr>
          <p:nvPr/>
        </p:nvSpPr>
        <p:spPr bwMode="auto">
          <a:xfrm>
            <a:off x="242888" y="457200"/>
            <a:ext cx="8596312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 Database Access Methods need?</a:t>
            </a:r>
          </a:p>
        </p:txBody>
      </p:sp>
      <p:sp>
        <p:nvSpPr>
          <p:cNvPr id="18437" name="Rectangle 1027"/>
          <p:cNvSpPr>
            <a:spLocks noChangeArrowheads="1"/>
          </p:cNvSpPr>
          <p:nvPr/>
        </p:nvSpPr>
        <p:spPr bwMode="auto">
          <a:xfrm>
            <a:off x="330200" y="1600200"/>
            <a:ext cx="83820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Databases help in easy retrieval and processing of data.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update or query the database from applications, you will need to learn about SQL processing in  DBMS.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This can be a tedious task for the application developer.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solution is to build applications that will act as an interface between the application and the database.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applications will accept values from the end user by using user-friendly GUIs, and update or query the database.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ChangeArrowheads="1"/>
          </p:cNvSpPr>
          <p:nvPr/>
        </p:nvSpPr>
        <p:spPr bwMode="auto">
          <a:xfrm>
            <a:off x="579438" y="533400"/>
            <a:ext cx="736758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 : Example</a:t>
            </a:r>
          </a:p>
        </p:txBody>
      </p:sp>
      <p:sp>
        <p:nvSpPr>
          <p:cNvPr id="43011" name="Rectangle 1027"/>
          <p:cNvSpPr>
            <a:spLocks noChangeArrowheads="1"/>
          </p:cNvSpPr>
          <p:nvPr/>
        </p:nvSpPr>
        <p:spPr bwMode="auto">
          <a:xfrm>
            <a:off x="330200" y="1379538"/>
            <a:ext cx="83820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 connection=DriverManager.getConnection(url, username, passwd);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connection.setAutoCommit(false);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try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statement.executeUpdate(...);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statement.executeUpdate(...);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connection.commit();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} catch (Exception e)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try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connection.rollback();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     } catch (SQLException sqle) {// report problem}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} finally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try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	connection.close();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     } catch (SQLException sqle) { 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Lets make Exercise 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362200"/>
            <a:ext cx="5423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you!!!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ChangeArrowheads="1"/>
          </p:cNvSpPr>
          <p:nvPr/>
        </p:nvSpPr>
        <p:spPr bwMode="auto">
          <a:xfrm>
            <a:off x="547688" y="833438"/>
            <a:ext cx="736758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ODBC?</a:t>
            </a:r>
          </a:p>
        </p:txBody>
      </p:sp>
      <p:sp>
        <p:nvSpPr>
          <p:cNvPr id="21509" name="Rectangle 1027"/>
          <p:cNvSpPr>
            <a:spLocks noChangeArrowheads="1"/>
          </p:cNvSpPr>
          <p:nvPr/>
        </p:nvSpPr>
        <p:spPr bwMode="auto">
          <a:xfrm>
            <a:off x="385763" y="1547813"/>
            <a:ext cx="8382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abbreviation for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Open Database Connectivity.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an interface to access databases via SQL queries.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can be used as an access tool to various databases :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Tx/>
              <a:buChar char="-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MS-Access, dBase, DB2, Excel, etc..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was first created by Microsoft and Simba Technologies.</a:t>
            </a: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026"/>
          <p:cNvSpPr>
            <a:spLocks noChangeArrowheads="1"/>
          </p:cNvSpPr>
          <p:nvPr/>
        </p:nvSpPr>
        <p:spPr bwMode="auto">
          <a:xfrm>
            <a:off x="547688" y="833438"/>
            <a:ext cx="736758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ODBC is Processed</a:t>
            </a:r>
            <a:b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200" b="1">
              <a:solidFill>
                <a:srgbClr val="6D3AB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33" name="Rectangle 1027"/>
          <p:cNvSpPr>
            <a:spLocks noChangeArrowheads="1"/>
          </p:cNvSpPr>
          <p:nvPr/>
        </p:nvSpPr>
        <p:spPr bwMode="auto">
          <a:xfrm>
            <a:off x="385763" y="1547813"/>
            <a:ext cx="8382000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To use the ODBC, three components are needed: </a:t>
            </a:r>
          </a:p>
          <a:p>
            <a:pPr marL="914400" lvl="1" indent="-45720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Times New Roman" pitchFamily="18" charset="0"/>
              <a:buAutoNum type="arabicPeriod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ODBC client, </a:t>
            </a:r>
          </a:p>
          <a:p>
            <a:pPr marL="914400" lvl="1" indent="-45720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Times New Roman" pitchFamily="18" charset="0"/>
              <a:buAutoNum type="arabicPeriod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ODBC driver, and </a:t>
            </a:r>
          </a:p>
          <a:p>
            <a:pPr marL="914400" lvl="1" indent="-45720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Times New Roman" pitchFamily="18" charset="0"/>
              <a:buAutoNum type="arabicPeriod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DBMS server (ex. Microsoft Access, SQL Server, Oracle, and FoxPro).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359150" y="3949700"/>
            <a:ext cx="1919288" cy="1090613"/>
          </a:xfrm>
          <a:prstGeom prst="rect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ODBC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Driver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42900" y="3917950"/>
            <a:ext cx="1465263" cy="10795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ODBC </a:t>
            </a:r>
          </a:p>
          <a:p>
            <a:pPr algn="ctr"/>
            <a:r>
              <a:rPr lang="en-US">
                <a:solidFill>
                  <a:schemeClr val="bg2"/>
                </a:solidFill>
              </a:rPr>
              <a:t>Client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994525" y="3995738"/>
            <a:ext cx="1504950" cy="939800"/>
          </a:xfrm>
          <a:prstGeom prst="rect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DBMS</a:t>
            </a:r>
          </a:p>
          <a:p>
            <a:pPr algn="ctr"/>
            <a:r>
              <a:rPr lang="en-US">
                <a:solidFill>
                  <a:schemeClr val="bg2"/>
                </a:solidFill>
              </a:rPr>
              <a:t>Server</a:t>
            </a:r>
          </a:p>
        </p:txBody>
      </p:sp>
      <p:cxnSp>
        <p:nvCxnSpPr>
          <p:cNvPr id="6151" name="Straight Arrow Connector 7"/>
          <p:cNvCxnSpPr>
            <a:cxnSpLocks noChangeShapeType="1"/>
          </p:cNvCxnSpPr>
          <p:nvPr/>
        </p:nvCxnSpPr>
        <p:spPr bwMode="auto">
          <a:xfrm flipV="1">
            <a:off x="1828800" y="4146550"/>
            <a:ext cx="1538288" cy="0"/>
          </a:xfrm>
          <a:prstGeom prst="straightConnector1">
            <a:avLst/>
          </a:prstGeom>
          <a:noFill/>
          <a:ln w="28575" algn="ctr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6152" name="Straight Arrow Connector 8"/>
          <p:cNvCxnSpPr>
            <a:cxnSpLocks noChangeShapeType="1"/>
          </p:cNvCxnSpPr>
          <p:nvPr/>
        </p:nvCxnSpPr>
        <p:spPr bwMode="auto">
          <a:xfrm flipV="1">
            <a:off x="5278438" y="4278313"/>
            <a:ext cx="1716087" cy="30162"/>
          </a:xfrm>
          <a:prstGeom prst="straightConnector1">
            <a:avLst/>
          </a:prstGeom>
          <a:noFill/>
          <a:ln w="28575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2057400" y="3733801"/>
            <a:ext cx="114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command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18162" y="3760788"/>
            <a:ext cx="1239837" cy="581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decoded command</a:t>
            </a:r>
          </a:p>
        </p:txBody>
      </p:sp>
      <p:cxnSp>
        <p:nvCxnSpPr>
          <p:cNvPr id="6155" name="Straight Arrow Connector 20"/>
          <p:cNvCxnSpPr>
            <a:cxnSpLocks noChangeShapeType="1"/>
          </p:cNvCxnSpPr>
          <p:nvPr/>
        </p:nvCxnSpPr>
        <p:spPr bwMode="auto">
          <a:xfrm rot="10800000">
            <a:off x="5246688" y="4738688"/>
            <a:ext cx="1757362" cy="0"/>
          </a:xfrm>
          <a:prstGeom prst="straightConnector1">
            <a:avLst/>
          </a:prstGeom>
          <a:noFill/>
          <a:ln w="28575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6156" name="TextBox 23"/>
          <p:cNvSpPr txBox="1">
            <a:spLocks noChangeArrowheads="1"/>
          </p:cNvSpPr>
          <p:nvPr/>
        </p:nvSpPr>
        <p:spPr bwMode="auto">
          <a:xfrm>
            <a:off x="5738813" y="4786313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6157" name="Straight Arrow Connector 24"/>
          <p:cNvCxnSpPr>
            <a:cxnSpLocks noChangeShapeType="1"/>
          </p:cNvCxnSpPr>
          <p:nvPr/>
        </p:nvCxnSpPr>
        <p:spPr bwMode="auto">
          <a:xfrm rot="10800000">
            <a:off x="1741488" y="4703763"/>
            <a:ext cx="1614487" cy="3175"/>
          </a:xfrm>
          <a:prstGeom prst="straightConnector1">
            <a:avLst/>
          </a:prstGeom>
          <a:noFill/>
          <a:ln w="28575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6158" name="TextBox 25"/>
          <p:cNvSpPr txBox="1">
            <a:spLocks noChangeArrowheads="1"/>
          </p:cNvSpPr>
          <p:nvPr/>
        </p:nvSpPr>
        <p:spPr bwMode="auto">
          <a:xfrm>
            <a:off x="2233613" y="4751388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ChangeArrowheads="1"/>
          </p:cNvSpPr>
          <p:nvPr/>
        </p:nvSpPr>
        <p:spPr bwMode="auto">
          <a:xfrm>
            <a:off x="547688" y="833438"/>
            <a:ext cx="736758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Overview of JDBC Technology</a:t>
            </a:r>
          </a:p>
        </p:txBody>
      </p:sp>
      <p:sp>
        <p:nvSpPr>
          <p:cNvPr id="23557" name="Rectangle 1027"/>
          <p:cNvSpPr>
            <a:spLocks noChangeArrowheads="1"/>
          </p:cNvSpPr>
          <p:nvPr/>
        </p:nvSpPr>
        <p:spPr bwMode="auto">
          <a:xfrm>
            <a:off x="385763" y="1527175"/>
            <a:ext cx="8382000" cy="50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JDBC provides a standard library for accessing relational databases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API standardizes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way to establish connection to database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approach to initiating queries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method to create stored (parameterized) queries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data structure of query result (table)</a:t>
            </a:r>
          </a:p>
          <a:p>
            <a:pPr marL="1143000" lvl="2" indent="-2286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Determining the number of columns</a:t>
            </a:r>
          </a:p>
          <a:p>
            <a:pPr marL="1143000" lvl="2" indent="-2286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Looking up metadata, etc.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API does not standardize SQL syntax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•   JDBC is not embedded SQL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– JDBC classes are in the java.sql package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1026"/>
          <p:cNvSpPr>
            <a:spLocks noChangeArrowheads="1"/>
          </p:cNvSpPr>
          <p:nvPr/>
        </p:nvSpPr>
        <p:spPr bwMode="auto">
          <a:xfrm>
            <a:off x="547688" y="833438"/>
            <a:ext cx="736758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Functions of JDBC</a:t>
            </a:r>
          </a:p>
        </p:txBody>
      </p:sp>
      <p:sp>
        <p:nvSpPr>
          <p:cNvPr id="25605" name="Rectangle 1027"/>
          <p:cNvSpPr>
            <a:spLocks noChangeArrowheads="1"/>
          </p:cNvSpPr>
          <p:nvPr/>
        </p:nvSpPr>
        <p:spPr bwMode="auto">
          <a:xfrm>
            <a:off x="385763" y="1527175"/>
            <a:ext cx="83820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Using JDBC, it is easy to send SQL statements to virtually any relational database.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JDBC makes it possible to do three things:</a:t>
            </a:r>
          </a:p>
          <a:p>
            <a:pPr marL="1143000" lvl="2" indent="-2286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establish a connection with a database </a:t>
            </a:r>
          </a:p>
          <a:p>
            <a:pPr marL="1143000" lvl="2" indent="-2286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send SQL statements </a:t>
            </a:r>
          </a:p>
          <a:p>
            <a:pPr marL="1143000" lvl="2" indent="-2286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process the results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026"/>
          <p:cNvSpPr>
            <a:spLocks noChangeArrowheads="1"/>
          </p:cNvSpPr>
          <p:nvPr/>
        </p:nvSpPr>
        <p:spPr bwMode="auto">
          <a:xfrm>
            <a:off x="547688" y="833438"/>
            <a:ext cx="736758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On-line Resources</a:t>
            </a:r>
          </a:p>
        </p:txBody>
      </p:sp>
      <p:sp>
        <p:nvSpPr>
          <p:cNvPr id="24581" name="Rectangle 1027"/>
          <p:cNvSpPr>
            <a:spLocks noChangeArrowheads="1"/>
          </p:cNvSpPr>
          <p:nvPr/>
        </p:nvSpPr>
        <p:spPr bwMode="auto">
          <a:xfrm>
            <a:off x="385763" y="1527175"/>
            <a:ext cx="838200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Sun’s JDBC Site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– http://java.sun.com/products/jdbc/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JDBC Tutorial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– http://java.sun.com/docs/books/tutorial/jdbc/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List of Available JDBC Drivers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– http://industry.java.sun.com/products/jdbc/drivers/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API for java.sql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–http://java.sun.com/j2se/1.4/docs/api/java/sql/package-summary.html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328</TotalTime>
  <Words>1157</Words>
  <Application>Microsoft Office PowerPoint</Application>
  <PresentationFormat>On-screen Show (4:3)</PresentationFormat>
  <Paragraphs>392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Oriel</vt:lpstr>
      <vt:lpstr>Database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T</dc:creator>
  <cp:lastModifiedBy>Myint Myint</cp:lastModifiedBy>
  <cp:revision>140</cp:revision>
  <dcterms:created xsi:type="dcterms:W3CDTF">2010-12-07T16:34:00Z</dcterms:created>
  <dcterms:modified xsi:type="dcterms:W3CDTF">2016-08-11T19:21:31Z</dcterms:modified>
</cp:coreProperties>
</file>