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1"/>
  </p:notesMasterIdLst>
  <p:sldIdLst>
    <p:sldId id="289" r:id="rId2"/>
    <p:sldId id="290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25" r:id="rId13"/>
    <p:sldId id="426" r:id="rId14"/>
    <p:sldId id="427" r:id="rId15"/>
    <p:sldId id="416" r:id="rId16"/>
    <p:sldId id="417" r:id="rId17"/>
    <p:sldId id="428" r:id="rId18"/>
    <p:sldId id="429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30" r:id="rId27"/>
    <p:sldId id="431" r:id="rId28"/>
    <p:sldId id="432" r:id="rId29"/>
    <p:sldId id="438" r:id="rId30"/>
    <p:sldId id="433" r:id="rId31"/>
    <p:sldId id="435" r:id="rId32"/>
    <p:sldId id="436" r:id="rId33"/>
    <p:sldId id="437" r:id="rId34"/>
    <p:sldId id="434" r:id="rId35"/>
    <p:sldId id="439" r:id="rId36"/>
    <p:sldId id="440" r:id="rId37"/>
    <p:sldId id="441" r:id="rId38"/>
    <p:sldId id="442" r:id="rId39"/>
    <p:sldId id="36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BFD20-7F97-4B5F-BEBC-E4BB39BCE79F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93606-2E35-4BCC-AB9E-7799DD5B3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7CB8C45-1452-4C24-901B-2D583C1A32C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A806E2A-C16E-48FA-A8B7-AC65825DA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B8C45-1452-4C24-901B-2D583C1A32C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06E2A-C16E-48FA-A8B7-AC65825DA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7CB8C45-1452-4C24-901B-2D583C1A32C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A806E2A-C16E-48FA-A8B7-AC65825DA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B8C45-1452-4C24-901B-2D583C1A32C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06E2A-C16E-48FA-A8B7-AC65825DA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7CB8C45-1452-4C24-901B-2D583C1A32C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A806E2A-C16E-48FA-A8B7-AC65825DA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B8C45-1452-4C24-901B-2D583C1A32C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06E2A-C16E-48FA-A8B7-AC65825DA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B8C45-1452-4C24-901B-2D583C1A32C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06E2A-C16E-48FA-A8B7-AC65825DA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B8C45-1452-4C24-901B-2D583C1A32C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06E2A-C16E-48FA-A8B7-AC65825DA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7CB8C45-1452-4C24-901B-2D583C1A32C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06E2A-C16E-48FA-A8B7-AC65825DA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B8C45-1452-4C24-901B-2D583C1A32C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06E2A-C16E-48FA-A8B7-AC65825DA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B8C45-1452-4C24-901B-2D583C1A32C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806E2A-C16E-48FA-A8B7-AC65825DA5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7CB8C45-1452-4C24-901B-2D583C1A32C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A806E2A-C16E-48FA-A8B7-AC65825DA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81000"/>
            <a:ext cx="8229600" cy="18288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JAVA Programming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Presented by: Ma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endParaRPr lang="en-US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685800"/>
            <a:ext cx="7620000" cy="611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BorderLayout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1665288" y="2016125"/>
            <a:ext cx="5486400" cy="3657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Text Box 12"/>
          <p:cNvSpPr txBox="1">
            <a:spLocks noChangeArrowheads="1"/>
          </p:cNvSpPr>
          <p:nvPr/>
        </p:nvSpPr>
        <p:spPr bwMode="auto">
          <a:xfrm>
            <a:off x="3417888" y="2092325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North</a:t>
            </a:r>
          </a:p>
        </p:txBody>
      </p:sp>
      <p:sp>
        <p:nvSpPr>
          <p:cNvPr id="59397" name="Text Box 14"/>
          <p:cNvSpPr txBox="1">
            <a:spLocks noChangeArrowheads="1"/>
          </p:cNvSpPr>
          <p:nvPr/>
        </p:nvSpPr>
        <p:spPr bwMode="auto">
          <a:xfrm>
            <a:off x="3494088" y="5216525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South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732088" y="2549525"/>
            <a:ext cx="3505200" cy="2667000"/>
            <a:chOff x="1632" y="1872"/>
            <a:chExt cx="2208" cy="1680"/>
          </a:xfrm>
        </p:grpSpPr>
        <p:sp>
          <p:nvSpPr>
            <p:cNvPr id="59412" name="Rectangle 5"/>
            <p:cNvSpPr>
              <a:spLocks noChangeArrowheads="1"/>
            </p:cNvSpPr>
            <p:nvPr/>
          </p:nvSpPr>
          <p:spPr bwMode="auto">
            <a:xfrm>
              <a:off x="1632" y="1872"/>
              <a:ext cx="2208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Text Box 11"/>
            <p:cNvSpPr txBox="1">
              <a:spLocks noChangeArrowheads="1"/>
            </p:cNvSpPr>
            <p:nvPr/>
          </p:nvSpPr>
          <p:spPr bwMode="auto">
            <a:xfrm>
              <a:off x="2208" y="2448"/>
              <a:ext cx="8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Center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65288" y="2549525"/>
            <a:ext cx="1295400" cy="2667000"/>
            <a:chOff x="960" y="1872"/>
            <a:chExt cx="816" cy="1680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960" y="1872"/>
              <a:ext cx="816" cy="1680"/>
              <a:chOff x="960" y="1872"/>
              <a:chExt cx="816" cy="1680"/>
            </a:xfrm>
          </p:grpSpPr>
          <p:sp>
            <p:nvSpPr>
              <p:cNvPr id="59409" name="Line 6"/>
              <p:cNvSpPr>
                <a:spLocks noChangeShapeType="1"/>
              </p:cNvSpPr>
              <p:nvPr/>
            </p:nvSpPr>
            <p:spPr bwMode="auto">
              <a:xfrm flipH="1">
                <a:off x="960" y="18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0" name="Line 10"/>
              <p:cNvSpPr>
                <a:spLocks noChangeShapeType="1"/>
              </p:cNvSpPr>
              <p:nvPr/>
            </p:nvSpPr>
            <p:spPr bwMode="auto">
              <a:xfrm flipH="1">
                <a:off x="960" y="355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1" name="Text Box 15"/>
              <p:cNvSpPr txBox="1">
                <a:spLocks noChangeArrowheads="1"/>
              </p:cNvSpPr>
              <p:nvPr/>
            </p:nvSpPr>
            <p:spPr bwMode="auto">
              <a:xfrm>
                <a:off x="1056" y="2496"/>
                <a:ext cx="7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West</a:t>
                </a:r>
              </a:p>
            </p:txBody>
          </p:sp>
        </p:grpSp>
        <p:sp>
          <p:nvSpPr>
            <p:cNvPr id="59408" name="Line 27"/>
            <p:cNvSpPr>
              <a:spLocks noChangeShapeType="1"/>
            </p:cNvSpPr>
            <p:nvPr/>
          </p:nvSpPr>
          <p:spPr bwMode="auto">
            <a:xfrm flipH="1">
              <a:off x="1632" y="187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237288" y="2549525"/>
            <a:ext cx="914400" cy="2667000"/>
            <a:chOff x="3840" y="1872"/>
            <a:chExt cx="576" cy="1680"/>
          </a:xfrm>
        </p:grpSpPr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840" y="1872"/>
              <a:ext cx="576" cy="1680"/>
              <a:chOff x="3840" y="1872"/>
              <a:chExt cx="576" cy="1680"/>
            </a:xfrm>
          </p:grpSpPr>
          <p:sp>
            <p:nvSpPr>
              <p:cNvPr id="59404" name="Line 8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5" name="Line 9"/>
              <p:cNvSpPr>
                <a:spLocks noChangeShapeType="1"/>
              </p:cNvSpPr>
              <p:nvPr/>
            </p:nvSpPr>
            <p:spPr bwMode="auto">
              <a:xfrm>
                <a:off x="3840" y="355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6" name="Text Box 19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East</a:t>
                </a:r>
              </a:p>
            </p:txBody>
          </p:sp>
        </p:grpSp>
        <p:sp>
          <p:nvSpPr>
            <p:cNvPr id="59403" name="Line 29"/>
            <p:cNvSpPr>
              <a:spLocks noChangeShapeType="1"/>
            </p:cNvSpPr>
            <p:nvPr/>
          </p:nvSpPr>
          <p:spPr bwMode="auto">
            <a:xfrm>
              <a:off x="3840" y="187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609600"/>
            <a:ext cx="7620000" cy="639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Border Layout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0" y="1600200"/>
            <a:ext cx="82581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BorderLayout with a Label in North, a Scrollbar in South, a Panel containing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West, a List in East, and a Canvas in Center.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914400" y="3040063"/>
            <a:ext cx="70866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914400" y="3573463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2667000" y="3192463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Border Layout Example</a:t>
            </a: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914400" y="5478463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1371600" y="54784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7543800" y="54784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H="1">
            <a:off x="1066800" y="57832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3"/>
          <p:cNvSpPr>
            <a:spLocks noChangeShapeType="1"/>
          </p:cNvSpPr>
          <p:nvPr/>
        </p:nvSpPr>
        <p:spPr bwMode="auto">
          <a:xfrm>
            <a:off x="7543800" y="57832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Rectangle 15"/>
          <p:cNvSpPr>
            <a:spLocks noChangeArrowheads="1"/>
          </p:cNvSpPr>
          <p:nvPr/>
        </p:nvSpPr>
        <p:spPr bwMode="auto">
          <a:xfrm>
            <a:off x="914400" y="3573463"/>
            <a:ext cx="2133600" cy="1828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9" name="Rectangle 16"/>
          <p:cNvSpPr>
            <a:spLocks noChangeArrowheads="1"/>
          </p:cNvSpPr>
          <p:nvPr/>
        </p:nvSpPr>
        <p:spPr bwMode="auto">
          <a:xfrm>
            <a:off x="5715000" y="3573463"/>
            <a:ext cx="22860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30" name="Rectangle 17"/>
          <p:cNvSpPr>
            <a:spLocks noChangeArrowheads="1"/>
          </p:cNvSpPr>
          <p:nvPr/>
        </p:nvSpPr>
        <p:spPr bwMode="auto">
          <a:xfrm>
            <a:off x="3048000" y="3573463"/>
            <a:ext cx="2590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31" name="Oval 18"/>
          <p:cNvSpPr>
            <a:spLocks noChangeArrowheads="1"/>
          </p:cNvSpPr>
          <p:nvPr/>
        </p:nvSpPr>
        <p:spPr bwMode="auto">
          <a:xfrm>
            <a:off x="3810000" y="4183063"/>
            <a:ext cx="4572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32" name="Rectangle 19"/>
          <p:cNvSpPr>
            <a:spLocks noChangeArrowheads="1"/>
          </p:cNvSpPr>
          <p:nvPr/>
        </p:nvSpPr>
        <p:spPr bwMode="auto">
          <a:xfrm>
            <a:off x="4648200" y="4183063"/>
            <a:ext cx="6096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33" name="Text Box 20"/>
          <p:cNvSpPr txBox="1">
            <a:spLocks noChangeArrowheads="1"/>
          </p:cNvSpPr>
          <p:nvPr/>
        </p:nvSpPr>
        <p:spPr bwMode="auto">
          <a:xfrm>
            <a:off x="5715000" y="3649663"/>
            <a:ext cx="1981200" cy="1789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Rectangle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Oval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Fill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Background</a:t>
            </a:r>
          </a:p>
        </p:txBody>
      </p:sp>
      <p:sp>
        <p:nvSpPr>
          <p:cNvPr id="60434" name="Text Box 21"/>
          <p:cNvSpPr txBox="1">
            <a:spLocks noChangeArrowheads="1"/>
          </p:cNvSpPr>
          <p:nvPr/>
        </p:nvSpPr>
        <p:spPr bwMode="auto">
          <a:xfrm>
            <a:off x="1066800" y="3725863"/>
            <a:ext cx="18288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o  Red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o  Blue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o  Green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o  Black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o  White</a:t>
            </a:r>
          </a:p>
        </p:txBody>
      </p:sp>
      <p:sp>
        <p:nvSpPr>
          <p:cNvPr id="60435" name="Rectangle 22"/>
          <p:cNvSpPr>
            <a:spLocks noChangeArrowheads="1"/>
          </p:cNvSpPr>
          <p:nvPr/>
        </p:nvSpPr>
        <p:spPr bwMode="auto">
          <a:xfrm>
            <a:off x="1676400" y="5554663"/>
            <a:ext cx="5562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609600"/>
            <a:ext cx="7620000" cy="639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Border </a:t>
            </a:r>
            <a:r>
              <a:rPr lang="en-US" sz="32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Layout (Example)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524000"/>
            <a:ext cx="356235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16089"/>
            <a:ext cx="7162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package GUI;</a:t>
            </a:r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javax.swing</a:t>
            </a:r>
            <a:r>
              <a:rPr lang="en-US" b="1" dirty="0" smtClean="0"/>
              <a:t>.*;</a:t>
            </a:r>
          </a:p>
          <a:p>
            <a:r>
              <a:rPr lang="en-US" b="1" dirty="0" smtClean="0"/>
              <a:t>import java.awt.*;</a:t>
            </a:r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java.awt.event</a:t>
            </a:r>
            <a:r>
              <a:rPr lang="en-US" b="1" dirty="0" smtClean="0"/>
              <a:t>.*;</a:t>
            </a:r>
          </a:p>
          <a:p>
            <a:r>
              <a:rPr lang="en-US" b="1" dirty="0" smtClean="0"/>
              <a:t>public class BorderLayoutTest extends </a:t>
            </a:r>
            <a:r>
              <a:rPr lang="en-US" b="1" dirty="0" err="1" smtClean="0"/>
              <a:t>JFrame</a:t>
            </a:r>
            <a:r>
              <a:rPr lang="en-US" b="1" dirty="0" smtClean="0"/>
              <a:t> {</a:t>
            </a:r>
          </a:p>
          <a:p>
            <a:endParaRPr lang="en-US" dirty="0" smtClean="0"/>
          </a:p>
          <a:p>
            <a:r>
              <a:rPr lang="en-US" b="1" dirty="0" smtClean="0"/>
              <a:t>public BorderLayoutTest()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JFrame</a:t>
            </a:r>
            <a:r>
              <a:rPr lang="en-US" dirty="0" smtClean="0"/>
              <a:t> f=</a:t>
            </a:r>
            <a:r>
              <a:rPr lang="en-US" b="1" dirty="0" smtClean="0"/>
              <a:t>new </a:t>
            </a:r>
            <a:r>
              <a:rPr lang="en-US" b="1" dirty="0" err="1" smtClean="0"/>
              <a:t>JFrame</a:t>
            </a:r>
            <a:r>
              <a:rPr lang="en-US" b="1" dirty="0" smtClean="0"/>
              <a:t>("BorderLayout Demo");</a:t>
            </a:r>
          </a:p>
          <a:p>
            <a:pPr lvl="2"/>
            <a:r>
              <a:rPr lang="en-US" dirty="0" err="1" smtClean="0"/>
              <a:t>f.setSize</a:t>
            </a:r>
            <a:r>
              <a:rPr lang="en-US" dirty="0" smtClean="0"/>
              <a:t>(300,400);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f.setDefaultCloseOperation</a:t>
            </a:r>
            <a:r>
              <a:rPr lang="en-US" dirty="0" smtClean="0"/>
              <a:t>(</a:t>
            </a:r>
            <a:r>
              <a:rPr lang="en-US" dirty="0" err="1" smtClean="0"/>
              <a:t>JFrame.</a:t>
            </a:r>
            <a:r>
              <a:rPr lang="en-US" i="1" dirty="0" err="1" smtClean="0"/>
              <a:t>EXIT_ON_CLOSE</a:t>
            </a:r>
            <a:r>
              <a:rPr lang="en-US" i="1" dirty="0" smtClean="0"/>
              <a:t>);</a:t>
            </a:r>
          </a:p>
          <a:p>
            <a:pPr lvl="2"/>
            <a:r>
              <a:rPr lang="en-US" dirty="0" smtClean="0"/>
              <a:t>Container c=</a:t>
            </a:r>
            <a:r>
              <a:rPr lang="en-US" dirty="0" err="1" smtClean="0"/>
              <a:t>f.getContentPane</a:t>
            </a:r>
            <a:r>
              <a:rPr lang="en-US" dirty="0" smtClean="0"/>
              <a:t>();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c.setLayout</a:t>
            </a:r>
            <a:r>
              <a:rPr lang="en-US" dirty="0" smtClean="0"/>
              <a:t>(</a:t>
            </a:r>
            <a:r>
              <a:rPr lang="en-US" b="1" dirty="0" smtClean="0"/>
              <a:t>new BorderLayout());</a:t>
            </a:r>
          </a:p>
          <a:p>
            <a:pPr lvl="2"/>
            <a:endParaRPr lang="en-US" b="1" dirty="0" smtClean="0"/>
          </a:p>
          <a:p>
            <a:pPr lvl="2"/>
            <a:r>
              <a:rPr lang="en-US" dirty="0" err="1" smtClean="0"/>
              <a:t>JButton</a:t>
            </a:r>
            <a:r>
              <a:rPr lang="en-US" dirty="0" smtClean="0"/>
              <a:t> b1=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("SOUTH");</a:t>
            </a:r>
          </a:p>
          <a:p>
            <a:pPr lvl="2"/>
            <a:r>
              <a:rPr lang="en-US" dirty="0" err="1" smtClean="0"/>
              <a:t>JButton</a:t>
            </a:r>
            <a:r>
              <a:rPr lang="en-US" dirty="0" smtClean="0"/>
              <a:t> b2=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("NORTH");</a:t>
            </a:r>
          </a:p>
          <a:p>
            <a:pPr lvl="2"/>
            <a:r>
              <a:rPr lang="en-US" dirty="0" err="1" smtClean="0"/>
              <a:t>JButton</a:t>
            </a:r>
            <a:r>
              <a:rPr lang="en-US" dirty="0" smtClean="0"/>
              <a:t> b3=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("EAST");</a:t>
            </a:r>
          </a:p>
          <a:p>
            <a:pPr lvl="2"/>
            <a:r>
              <a:rPr lang="en-US" dirty="0" err="1" smtClean="0"/>
              <a:t>JButton</a:t>
            </a:r>
            <a:r>
              <a:rPr lang="en-US" dirty="0" smtClean="0"/>
              <a:t> b4=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("WEST");</a:t>
            </a:r>
          </a:p>
          <a:p>
            <a:pPr lvl="2"/>
            <a:r>
              <a:rPr lang="en-US" dirty="0" err="1" smtClean="0"/>
              <a:t>JButton</a:t>
            </a:r>
            <a:r>
              <a:rPr lang="en-US" dirty="0" smtClean="0"/>
              <a:t> b5=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("CENTER");</a:t>
            </a:r>
          </a:p>
          <a:p>
            <a:pPr lvl="2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914400"/>
            <a:ext cx="5867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 err="1" smtClean="0"/>
              <a:t>c.add</a:t>
            </a:r>
            <a:r>
              <a:rPr lang="en-US" dirty="0" smtClean="0"/>
              <a:t>(b1,BorderLayout.</a:t>
            </a:r>
            <a:r>
              <a:rPr lang="en-US" i="1" dirty="0" smtClean="0"/>
              <a:t>SOUTH);</a:t>
            </a:r>
          </a:p>
          <a:p>
            <a:pPr lvl="2"/>
            <a:r>
              <a:rPr lang="en-US" dirty="0" err="1" smtClean="0"/>
              <a:t>c.add</a:t>
            </a:r>
            <a:r>
              <a:rPr lang="en-US" dirty="0" smtClean="0"/>
              <a:t>(b2,BorderLayout.</a:t>
            </a:r>
            <a:r>
              <a:rPr lang="en-US" i="1" dirty="0" smtClean="0"/>
              <a:t>NORTH);</a:t>
            </a:r>
          </a:p>
          <a:p>
            <a:pPr lvl="2"/>
            <a:r>
              <a:rPr lang="en-US" dirty="0" err="1" smtClean="0"/>
              <a:t>c.add</a:t>
            </a:r>
            <a:r>
              <a:rPr lang="en-US" dirty="0" smtClean="0"/>
              <a:t>(b3,BorderLayout.</a:t>
            </a:r>
            <a:r>
              <a:rPr lang="en-US" i="1" dirty="0" smtClean="0"/>
              <a:t>EAST);</a:t>
            </a:r>
          </a:p>
          <a:p>
            <a:pPr lvl="2"/>
            <a:r>
              <a:rPr lang="en-US" dirty="0" err="1" smtClean="0"/>
              <a:t>c.add</a:t>
            </a:r>
            <a:r>
              <a:rPr lang="en-US" dirty="0" smtClean="0"/>
              <a:t>(b4,BorderLayout.</a:t>
            </a:r>
            <a:r>
              <a:rPr lang="en-US" i="1" dirty="0" smtClean="0"/>
              <a:t>WEST);</a:t>
            </a:r>
          </a:p>
          <a:p>
            <a:pPr lvl="2"/>
            <a:r>
              <a:rPr lang="en-US" dirty="0" err="1" smtClean="0"/>
              <a:t>c.add</a:t>
            </a:r>
            <a:r>
              <a:rPr lang="en-US" dirty="0" smtClean="0"/>
              <a:t>(b5,BorderLayout.</a:t>
            </a:r>
            <a:r>
              <a:rPr lang="en-US" i="1" dirty="0" smtClean="0"/>
              <a:t>CENTER);</a:t>
            </a:r>
          </a:p>
          <a:p>
            <a:pPr lvl="2"/>
            <a:r>
              <a:rPr lang="en-US" dirty="0" err="1" smtClean="0"/>
              <a:t>f.setVisible</a:t>
            </a:r>
            <a:r>
              <a:rPr lang="en-US" dirty="0" smtClean="0"/>
              <a:t>(</a:t>
            </a:r>
            <a:r>
              <a:rPr lang="en-US" b="1" dirty="0" smtClean="0"/>
              <a:t>true);</a:t>
            </a:r>
          </a:p>
          <a:p>
            <a:pPr lvl="2"/>
            <a:r>
              <a:rPr lang="en-US" dirty="0" smtClean="0"/>
              <a:t>}</a:t>
            </a:r>
          </a:p>
          <a:p>
            <a:pPr lvl="2"/>
            <a:endParaRPr lang="en-US" dirty="0" smtClean="0"/>
          </a:p>
          <a:p>
            <a:pPr lvl="2"/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lvl="2"/>
            <a:r>
              <a:rPr lang="en-US" dirty="0" smtClean="0"/>
              <a:t>{</a:t>
            </a:r>
          </a:p>
          <a:p>
            <a:pPr lvl="2"/>
            <a:r>
              <a:rPr lang="en-US" b="1" dirty="0" smtClean="0"/>
              <a:t>new BorderLayoutTest();</a:t>
            </a:r>
          </a:p>
          <a:p>
            <a:pPr lvl="2"/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609600"/>
            <a:ext cx="7620000" cy="639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GridLayout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309563" y="1636713"/>
            <a:ext cx="856773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Components expand or contract in size to fill a single grid cell.  Panels, canvases, and Lists are resized to fit into a grid cell.</a:t>
            </a:r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328613" y="2562225"/>
            <a:ext cx="837882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Components are placed in the container in order from left to right and top to bottom.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988" y="3482975"/>
            <a:ext cx="7821612" cy="15303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i="1" dirty="0">
                <a:latin typeface="+mn-lt"/>
                <a:cs typeface="Times New Roman" pitchFamily="18" charset="0"/>
              </a:rPr>
              <a:t>Usage:</a:t>
            </a:r>
          </a:p>
          <a:p>
            <a:pPr algn="just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dirty="0">
              <a:latin typeface="+mn-lt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b="1" dirty="0">
                <a:latin typeface="+mn-lt"/>
                <a:cs typeface="Times New Roman" pitchFamily="18" charset="0"/>
              </a:rPr>
              <a:t>    </a:t>
            </a:r>
            <a:r>
              <a:rPr lang="en-GB" b="1" dirty="0" err="1">
                <a:latin typeface="+mn-lt"/>
              </a:rPr>
              <a:t>setLayout</a:t>
            </a:r>
            <a:r>
              <a:rPr lang="en-GB" b="1" dirty="0">
                <a:latin typeface="+mn-lt"/>
              </a:rPr>
              <a:t>(new </a:t>
            </a:r>
            <a:r>
              <a:rPr lang="en-GB" b="1" dirty="0" err="1">
                <a:latin typeface="+mn-lt"/>
              </a:rPr>
              <a:t>GridLayout</a:t>
            </a:r>
            <a:r>
              <a:rPr lang="en-GB" b="1" dirty="0">
                <a:latin typeface="+mn-lt"/>
              </a:rPr>
              <a:t>(row, </a:t>
            </a:r>
            <a:r>
              <a:rPr lang="en-GB" b="1" dirty="0" err="1">
                <a:latin typeface="+mn-lt"/>
              </a:rPr>
              <a:t>col</a:t>
            </a:r>
            <a:r>
              <a:rPr lang="en-GB" b="1" dirty="0">
                <a:latin typeface="+mn-lt"/>
              </a:rPr>
              <a:t>));</a:t>
            </a:r>
            <a:endParaRPr lang="en-US" b="1" dirty="0">
              <a:latin typeface="+mn-lt"/>
            </a:endParaRPr>
          </a:p>
          <a:p>
            <a:pPr algn="just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781050"/>
            <a:ext cx="7620000" cy="639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Grid Layout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1687513" y="1997075"/>
            <a:ext cx="5092700" cy="3352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4418013" y="2378075"/>
            <a:ext cx="1600200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9"/>
          <p:cNvSpPr>
            <a:spLocks noChangeArrowheads="1"/>
          </p:cNvSpPr>
          <p:nvPr/>
        </p:nvSpPr>
        <p:spPr bwMode="auto">
          <a:xfrm>
            <a:off x="4418013" y="3444875"/>
            <a:ext cx="1600200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10"/>
          <p:cNvSpPr>
            <a:spLocks noChangeArrowheads="1"/>
          </p:cNvSpPr>
          <p:nvPr/>
        </p:nvSpPr>
        <p:spPr bwMode="auto">
          <a:xfrm>
            <a:off x="4418013" y="4359275"/>
            <a:ext cx="1600200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284413" y="2378075"/>
            <a:ext cx="1600200" cy="685800"/>
            <a:chOff x="1200" y="1728"/>
            <a:chExt cx="1008" cy="432"/>
          </a:xfrm>
        </p:grpSpPr>
        <p:sp>
          <p:nvSpPr>
            <p:cNvPr id="62479" name="Rectangle 5"/>
            <p:cNvSpPr>
              <a:spLocks noChangeArrowheads="1"/>
            </p:cNvSpPr>
            <p:nvPr/>
          </p:nvSpPr>
          <p:spPr bwMode="auto">
            <a:xfrm>
              <a:off x="1200" y="1728"/>
              <a:ext cx="100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0" name="Text Box 11"/>
            <p:cNvSpPr txBox="1">
              <a:spLocks noChangeArrowheads="1"/>
            </p:cNvSpPr>
            <p:nvPr/>
          </p:nvSpPr>
          <p:spPr bwMode="auto">
            <a:xfrm>
              <a:off x="1344" y="1776"/>
              <a:ext cx="864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name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360613" y="3444875"/>
            <a:ext cx="1600200" cy="685800"/>
            <a:chOff x="1248" y="2400"/>
            <a:chExt cx="1008" cy="432"/>
          </a:xfrm>
        </p:grpSpPr>
        <p:sp>
          <p:nvSpPr>
            <p:cNvPr id="62477" name="Rectangle 7"/>
            <p:cNvSpPr>
              <a:spLocks noChangeArrowheads="1"/>
            </p:cNvSpPr>
            <p:nvPr/>
          </p:nvSpPr>
          <p:spPr bwMode="auto">
            <a:xfrm>
              <a:off x="1248" y="2400"/>
              <a:ext cx="100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8" name="Text Box 12"/>
            <p:cNvSpPr txBox="1">
              <a:spLocks noChangeArrowheads="1"/>
            </p:cNvSpPr>
            <p:nvPr/>
          </p:nvSpPr>
          <p:spPr bwMode="auto">
            <a:xfrm>
              <a:off x="1344" y="2496"/>
              <a:ext cx="768" cy="2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360613" y="4359275"/>
            <a:ext cx="1600200" cy="685800"/>
            <a:chOff x="1248" y="2976"/>
            <a:chExt cx="1008" cy="432"/>
          </a:xfrm>
        </p:grpSpPr>
        <p:sp>
          <p:nvSpPr>
            <p:cNvPr id="62475" name="Rectangle 8"/>
            <p:cNvSpPr>
              <a:spLocks noChangeArrowheads="1"/>
            </p:cNvSpPr>
            <p:nvPr/>
          </p:nvSpPr>
          <p:spPr bwMode="auto">
            <a:xfrm>
              <a:off x="1248" y="2976"/>
              <a:ext cx="100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Text Box 13"/>
            <p:cNvSpPr txBox="1">
              <a:spLocks noChangeArrowheads="1"/>
            </p:cNvSpPr>
            <p:nvPr/>
          </p:nvSpPr>
          <p:spPr bwMode="auto">
            <a:xfrm>
              <a:off x="1440" y="307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e-mail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781050"/>
            <a:ext cx="7620000" cy="639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Grid </a:t>
            </a:r>
            <a:r>
              <a:rPr lang="en-US" sz="32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Layout (Example)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2857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5791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f.setSize</a:t>
            </a:r>
            <a:r>
              <a:rPr lang="en-US" dirty="0" smtClean="0"/>
              <a:t>(300,400);</a:t>
            </a:r>
          </a:p>
          <a:p>
            <a:r>
              <a:rPr lang="en-US" dirty="0" err="1" smtClean="0"/>
              <a:t>c.setLayout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GridLayout</a:t>
            </a:r>
            <a:r>
              <a:rPr lang="en-US" b="1" dirty="0" smtClean="0"/>
              <a:t>(5,2,10,30));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0" y="1676400"/>
            <a:ext cx="51435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14800" y="4648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f.setSize</a:t>
            </a:r>
            <a:r>
              <a:rPr lang="en-US" dirty="0" smtClean="0"/>
              <a:t>(1000,400);</a:t>
            </a:r>
          </a:p>
          <a:p>
            <a:r>
              <a:rPr lang="en-US" dirty="0" err="1" smtClean="0"/>
              <a:t>c.setLayout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GridLayout</a:t>
            </a:r>
            <a:r>
              <a:rPr lang="en-US" b="1" dirty="0" smtClean="0"/>
              <a:t>(4,3,50,10));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04800"/>
            <a:ext cx="6781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package GUI;</a:t>
            </a:r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javax.swing</a:t>
            </a:r>
            <a:r>
              <a:rPr lang="en-US" b="1" dirty="0" smtClean="0"/>
              <a:t>.*;</a:t>
            </a:r>
          </a:p>
          <a:p>
            <a:r>
              <a:rPr lang="en-US" b="1" dirty="0" smtClean="0"/>
              <a:t>import java.awt.*;</a:t>
            </a:r>
          </a:p>
          <a:p>
            <a:r>
              <a:rPr lang="en-US" b="1" dirty="0" smtClean="0"/>
              <a:t>public class </a:t>
            </a:r>
            <a:r>
              <a:rPr lang="en-US" b="1" dirty="0" err="1" smtClean="0"/>
              <a:t>GridLayoutDemo</a:t>
            </a:r>
            <a:r>
              <a:rPr lang="en-US" b="1" dirty="0" smtClean="0"/>
              <a:t> extends </a:t>
            </a:r>
            <a:r>
              <a:rPr lang="en-US" b="1" dirty="0" err="1" smtClean="0"/>
              <a:t>JFrame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public </a:t>
            </a:r>
            <a:r>
              <a:rPr lang="en-US" b="1" dirty="0" err="1" smtClean="0"/>
              <a:t>GridLayoutDemo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{</a:t>
            </a:r>
          </a:p>
          <a:p>
            <a:pPr lvl="2"/>
            <a:r>
              <a:rPr lang="en-US" dirty="0" err="1" smtClean="0"/>
              <a:t>JFrame</a:t>
            </a:r>
            <a:r>
              <a:rPr lang="en-US" dirty="0" smtClean="0"/>
              <a:t> f=</a:t>
            </a:r>
            <a:r>
              <a:rPr lang="en-US" b="1" dirty="0" smtClean="0"/>
              <a:t>new </a:t>
            </a:r>
            <a:r>
              <a:rPr lang="en-US" b="1" dirty="0" err="1" smtClean="0"/>
              <a:t>JFrame</a:t>
            </a:r>
            <a:r>
              <a:rPr lang="en-US" b="1" dirty="0" smtClean="0"/>
              <a:t>("Grid Layout Demo");</a:t>
            </a:r>
          </a:p>
          <a:p>
            <a:pPr lvl="2"/>
            <a:r>
              <a:rPr lang="en-US" dirty="0" err="1" smtClean="0"/>
              <a:t>f.setSize</a:t>
            </a:r>
            <a:r>
              <a:rPr lang="en-US" dirty="0" smtClean="0"/>
              <a:t>(300,400);</a:t>
            </a:r>
          </a:p>
          <a:p>
            <a:pPr lvl="2"/>
            <a:r>
              <a:rPr lang="en-US" dirty="0" err="1" smtClean="0"/>
              <a:t>f.setDefaultCloseOperation</a:t>
            </a:r>
            <a:r>
              <a:rPr lang="en-US" dirty="0" smtClean="0"/>
              <a:t>(</a:t>
            </a:r>
            <a:r>
              <a:rPr lang="en-US" dirty="0" err="1" smtClean="0"/>
              <a:t>JFrame.</a:t>
            </a:r>
            <a:r>
              <a:rPr lang="en-US" i="1" dirty="0" err="1" smtClean="0"/>
              <a:t>EXIT_ON_CLOSE</a:t>
            </a:r>
            <a:r>
              <a:rPr lang="en-US" i="1" dirty="0" smtClean="0"/>
              <a:t>);</a:t>
            </a:r>
          </a:p>
          <a:p>
            <a:pPr lvl="2"/>
            <a:r>
              <a:rPr lang="en-US" dirty="0" err="1" smtClean="0"/>
              <a:t>f.setVisible</a:t>
            </a:r>
            <a:r>
              <a:rPr lang="en-US" dirty="0" smtClean="0"/>
              <a:t>(</a:t>
            </a:r>
            <a:r>
              <a:rPr lang="en-US" b="1" dirty="0" smtClean="0"/>
              <a:t>true);</a:t>
            </a:r>
          </a:p>
          <a:p>
            <a:pPr lvl="2"/>
            <a:r>
              <a:rPr lang="en-US" dirty="0" smtClean="0"/>
              <a:t>Container c=</a:t>
            </a:r>
            <a:r>
              <a:rPr lang="en-US" dirty="0" err="1" smtClean="0"/>
              <a:t>f.getContentPane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c.setLayout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GridLayout</a:t>
            </a:r>
            <a:r>
              <a:rPr lang="en-US" b="1" dirty="0" smtClean="0"/>
              <a:t>(5,2,10,30));</a:t>
            </a:r>
          </a:p>
          <a:p>
            <a:pPr lvl="3"/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=1;i&lt;=10;i++)</a:t>
            </a:r>
          </a:p>
          <a:p>
            <a:pPr lvl="3"/>
            <a:r>
              <a:rPr lang="en-US" dirty="0" smtClean="0"/>
              <a:t>{</a:t>
            </a:r>
          </a:p>
          <a:p>
            <a:pPr lvl="3"/>
            <a:r>
              <a:rPr lang="en-US" dirty="0" err="1" smtClean="0"/>
              <a:t>c.add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("Button"+</a:t>
            </a:r>
            <a:r>
              <a:rPr lang="en-US" b="1" dirty="0" err="1" smtClean="0"/>
              <a:t>i</a:t>
            </a:r>
            <a:r>
              <a:rPr lang="en-US" b="1" dirty="0" smtClean="0"/>
              <a:t>));</a:t>
            </a:r>
          </a:p>
          <a:p>
            <a:pPr lvl="3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}</a:t>
            </a:r>
          </a:p>
          <a:p>
            <a:pPr lvl="2"/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lvl="2"/>
            <a:r>
              <a:rPr lang="en-US" dirty="0" smtClean="0"/>
              <a:t>{</a:t>
            </a:r>
          </a:p>
          <a:p>
            <a:pPr lvl="2"/>
            <a:r>
              <a:rPr lang="en-US" b="1" dirty="0" smtClean="0"/>
              <a:t>new </a:t>
            </a:r>
            <a:r>
              <a:rPr lang="en-US" b="1" dirty="0" err="1" smtClean="0"/>
              <a:t>GridLayoutDemo</a:t>
            </a:r>
            <a:r>
              <a:rPr lang="en-US" b="1" dirty="0" smtClean="0"/>
              <a:t>();</a:t>
            </a:r>
          </a:p>
          <a:p>
            <a:pPr lvl="2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533400"/>
            <a:ext cx="7620000" cy="639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CardLayout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347" name="Text Box 1028"/>
          <p:cNvSpPr txBox="1">
            <a:spLocks noChangeArrowheads="1"/>
          </p:cNvSpPr>
          <p:nvPr/>
        </p:nvSpPr>
        <p:spPr bwMode="auto">
          <a:xfrm>
            <a:off x="379413" y="1503363"/>
            <a:ext cx="84296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latin typeface="+mj-lt"/>
                <a:cs typeface="Times New Roman" pitchFamily="18" charset="0"/>
              </a:rPr>
              <a:t>A card layout is a group of components or containers that are displayed one at a time.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87400" y="2273300"/>
            <a:ext cx="7778750" cy="12430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i="1" dirty="0">
                <a:latin typeface="+mj-lt"/>
                <a:cs typeface="Times New Roman" pitchFamily="18" charset="0"/>
              </a:rPr>
              <a:t>Usage:</a:t>
            </a:r>
          </a:p>
          <a:p>
            <a:pPr algn="l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dirty="0">
              <a:latin typeface="+mj-lt"/>
              <a:cs typeface="Times New Roman" pitchFamily="18" charset="0"/>
            </a:endParaRPr>
          </a:p>
          <a:p>
            <a:pPr algn="l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latin typeface="+mj-lt"/>
                <a:cs typeface="Times New Roman" pitchFamily="18" charset="0"/>
              </a:rPr>
              <a:t> </a:t>
            </a:r>
            <a:r>
              <a:rPr lang="en-US" b="1" dirty="0">
                <a:latin typeface="+mj-lt"/>
              </a:rPr>
              <a:t>void add(Component com, String name)</a:t>
            </a:r>
            <a:endParaRPr lang="en-GB" b="1" dirty="0">
              <a:latin typeface="+mj-lt"/>
              <a:cs typeface="Times New Roman" pitchFamily="18" charset="0"/>
            </a:endParaRPr>
          </a:p>
          <a:p>
            <a:pPr algn="l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latin typeface="+mj-lt"/>
                <a:cs typeface="Times New Roman" pitchFamily="18" charset="0"/>
              </a:rPr>
              <a:t>    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323850" y="3489325"/>
            <a:ext cx="8467725" cy="3192463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en-US" dirty="0" err="1">
                <a:latin typeface="+mj-lt"/>
              </a:rPr>
              <a:t>CardLayout</a:t>
            </a:r>
            <a:r>
              <a:rPr lang="en-US" dirty="0">
                <a:latin typeface="+mj-lt"/>
              </a:rPr>
              <a:t> View Components are</a:t>
            </a:r>
            <a:endParaRPr lang="en-US" kern="0" dirty="0">
              <a:latin typeface="+mj-lt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j-lt"/>
              </a:rPr>
              <a:t>void first(container)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  <a:defRPr/>
            </a:pPr>
            <a:r>
              <a:rPr lang="en-US" kern="0" dirty="0">
                <a:latin typeface="+mj-lt"/>
              </a:rPr>
              <a:t>void last(container) 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  <a:defRPr/>
            </a:pPr>
            <a:r>
              <a:rPr lang="en-US" kern="0" dirty="0">
                <a:latin typeface="+mj-lt"/>
              </a:rPr>
              <a:t>void next(container)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  <a:defRPr/>
            </a:pPr>
            <a:r>
              <a:rPr lang="en-US" kern="0" dirty="0">
                <a:latin typeface="+mj-lt"/>
              </a:rPr>
              <a:t>void previous(container)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  <a:defRPr/>
            </a:pPr>
            <a:r>
              <a:rPr lang="en-US" kern="0" dirty="0">
                <a:latin typeface="+mj-lt"/>
              </a:rPr>
              <a:t>void show(Container, String name)</a:t>
            </a:r>
            <a:endParaRPr lang="en-US" i="1" kern="0" dirty="0">
              <a:latin typeface="+mj-lt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143000"/>
            <a:ext cx="2286000" cy="957262"/>
          </a:xfrm>
          <a:ln/>
        </p:spPr>
        <p:txBody>
          <a:bodyPr/>
          <a:lstStyle/>
          <a:p>
            <a:r>
              <a:rPr lang="en-US" sz="4000" dirty="0" smtClean="0">
                <a:latin typeface="Book Antiqua" pitchFamily="18" charset="0"/>
              </a:rPr>
              <a:t>Day 26</a:t>
            </a:r>
            <a:endParaRPr lang="en-US" sz="4000" b="1" dirty="0">
              <a:latin typeface="Book Antiqua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203325" y="10223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2590800"/>
            <a:ext cx="3733800" cy="685800"/>
          </a:xfrm>
          <a:prstGeom prst="rect">
            <a:avLst/>
          </a:prstGeom>
          <a:ln/>
        </p:spPr>
        <p:txBody>
          <a:bodyPr vert="horz" lIns="45720" tIns="0" rIns="45720" bIns="0" anchor="b" anchorCtr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Session 9</a:t>
            </a:r>
            <a:br>
              <a:rPr kumimoji="0" lang="en-US" sz="4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533400"/>
            <a:ext cx="7620000" cy="639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Card Layout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95263" y="1627188"/>
            <a:ext cx="764698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>
                <a:latin typeface="Times New Roman" pitchFamily="18" charset="0"/>
                <a:cs typeface="Times New Roman" pitchFamily="18" charset="0"/>
              </a:rPr>
              <a:t>Card Layout Construction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79413" y="2198688"/>
            <a:ext cx="84693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 Applet contains an ordered listing (array) of cards in one of its panels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270000" y="2925763"/>
            <a:ext cx="4114800" cy="2819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632200" y="2925763"/>
            <a:ext cx="1752600" cy="28194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>
                <a:latin typeface="Times New Roman" pitchFamily="18" charset="0"/>
                <a:cs typeface="Times New Roman" pitchFamily="18" charset="0"/>
              </a:rPr>
              <a:t>Card Panel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609600"/>
            <a:ext cx="7620000" cy="611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GridBag</a:t>
            </a: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Layout</a:t>
            </a: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379413" y="1674813"/>
            <a:ext cx="82581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The grid bag layout manager is a flexible layout manager that aligns components horizontally and vertically, without requiring that the components be the same size. </a:t>
            </a:r>
          </a:p>
          <a:p>
            <a:pPr algn="just"/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Each grid bag layout manager uses a rectangular grid of cells, with each component occupying one or more cells (called its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display area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/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Each component in a grid bag layout is associated with a set of constraints contained within a GridBag-Constraints instance that specifies how the component is to be laid out within its display area.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457200"/>
            <a:ext cx="7620000" cy="654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07988" y="1219200"/>
            <a:ext cx="825817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 java.awt.*;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java.applet.Applet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 class  GridBagEx1  extends  Applet  {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protected  void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makebutton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(String  name,  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GridBagLayout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GridBagConstraints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c)  {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Button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new  Button(name);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gridbag.setConstraints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(button,  c);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add(button);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public  void  init()  {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GridBagLayout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new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GridBagLayout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GridBagConstraints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c  =  new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GridBagConstraints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setFont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(new  Font("Helvetica",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Font.PLAIN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14));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c.fill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GridBagConstraints.BOTH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c.weightx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1.0;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makebutton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("Button1",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c);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makebutton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("Button2",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c);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makebutton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("Button3",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c);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81000"/>
            <a:ext cx="8196263" cy="639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407988" y="1387475"/>
            <a:ext cx="8258175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c.gridwidth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GridBagConstraints.REMAINDER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makebutton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("Button4",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c);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//end first row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c.weightx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0.0;		      //reset  to  the  default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makebutton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("Button5",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c);  //another  row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// next-to last  in  row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c.gridwidth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GridBagConstraints.RELATIVE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makebutton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("Button6",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c);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c.gridwidth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GridBagConstraints.REMAINDER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 //end  row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makebutton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("Button7",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c);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c.gridwidth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1;	      	      // reset to the default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c.gridheight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2;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c.weighty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1.0;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makebutton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("Button8",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c);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c.weighty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0.0;		      //reset  to  the  default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// end  row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c.gridwidth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GridBagConstraints.REMAINDER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c.gridheight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=  1;		      // reset to the default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makebutton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("Button9",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c);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makebutton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("Button10",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c);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resize(300,  100);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}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488950"/>
            <a:ext cx="7620000" cy="654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07988" y="1514475"/>
            <a:ext cx="82581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public  static  void  main(String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  {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Frame  f  =  new  Frame("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Layout  Example");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GridBagEx1  ex1  =  new  GridBagEx1();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ex1.init();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("Center",  ex1);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f.pack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f.show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609600"/>
            <a:ext cx="76200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550" y="2179638"/>
            <a:ext cx="4859338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7522615" cy="19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GridBag</a:t>
            </a:r>
            <a:r>
              <a:rPr lang="en-US" dirty="0" smtClean="0"/>
              <a:t> layout test2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java.awt.GridBagConstraints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java.awt.GridBagLayout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javax.swing.JButton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javax.swing.JFrame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javax.swing.JLabel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javax.swing.JTextField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001000" cy="60747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public class GridBagLayoutTest1 extends </a:t>
            </a:r>
            <a:r>
              <a:rPr lang="en-US" sz="2400" dirty="0" err="1" smtClean="0"/>
              <a:t>JFrame</a:t>
            </a: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static </a:t>
            </a:r>
            <a:r>
              <a:rPr lang="en-US" sz="2400" dirty="0" err="1" smtClean="0"/>
              <a:t>JButton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startButton</a:t>
            </a:r>
            <a:r>
              <a:rPr lang="en-US" sz="2400" i="1" dirty="0" smtClean="0"/>
              <a:t>=new </a:t>
            </a:r>
            <a:r>
              <a:rPr lang="en-US" sz="2400" i="1" dirty="0" err="1" smtClean="0"/>
              <a:t>JButton</a:t>
            </a:r>
            <a:r>
              <a:rPr lang="en-US" sz="2400" i="1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static </a:t>
            </a:r>
            <a:r>
              <a:rPr lang="en-US" sz="2400" dirty="0" err="1" smtClean="0"/>
              <a:t>JButton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stopButton</a:t>
            </a:r>
            <a:r>
              <a:rPr lang="en-US" sz="2400" i="1" dirty="0" smtClean="0"/>
              <a:t>=new </a:t>
            </a:r>
            <a:r>
              <a:rPr lang="en-US" sz="2400" i="1" dirty="0" err="1" smtClean="0"/>
              <a:t>JButton</a:t>
            </a:r>
            <a:r>
              <a:rPr lang="en-US" sz="2400" i="1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static </a:t>
            </a:r>
            <a:r>
              <a:rPr lang="en-US" sz="2400" dirty="0" err="1" smtClean="0"/>
              <a:t>JButton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exitButton</a:t>
            </a:r>
            <a:r>
              <a:rPr lang="en-US" sz="2400" i="1" dirty="0" smtClean="0"/>
              <a:t>=new </a:t>
            </a:r>
            <a:r>
              <a:rPr lang="en-US" sz="2400" i="1" dirty="0" err="1" smtClean="0"/>
              <a:t>JButton</a:t>
            </a:r>
            <a:r>
              <a:rPr lang="en-US" sz="2400" i="1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static </a:t>
            </a:r>
            <a:r>
              <a:rPr lang="en-US" sz="2400" dirty="0" err="1" smtClean="0"/>
              <a:t>JLabel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startLabel</a:t>
            </a:r>
            <a:r>
              <a:rPr lang="en-US" sz="2400" i="1" dirty="0" smtClean="0"/>
              <a:t>=new </a:t>
            </a:r>
            <a:r>
              <a:rPr lang="en-US" sz="2400" i="1" dirty="0" err="1" smtClean="0"/>
              <a:t>JLabel</a:t>
            </a:r>
            <a:r>
              <a:rPr lang="en-US" sz="2400" i="1" dirty="0" smtClean="0"/>
              <a:t>();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static </a:t>
            </a:r>
            <a:r>
              <a:rPr lang="en-US" sz="2400" dirty="0" err="1" smtClean="0"/>
              <a:t>JLabel</a:t>
            </a:r>
            <a:r>
              <a:rPr lang="en-US" sz="2400" dirty="0" smtClean="0"/>
              <a:t> </a:t>
            </a:r>
            <a:r>
              <a:rPr lang="en-US" sz="2400" dirty="0" err="1" smtClean="0"/>
              <a:t>stopLabel</a:t>
            </a:r>
            <a:r>
              <a:rPr lang="en-US" sz="2400" dirty="0" smtClean="0"/>
              <a:t>=new </a:t>
            </a:r>
            <a:r>
              <a:rPr lang="en-US" sz="2400" dirty="0" err="1" smtClean="0"/>
              <a:t>JLabel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static </a:t>
            </a:r>
            <a:r>
              <a:rPr lang="en-US" sz="2400" dirty="0" err="1" smtClean="0"/>
              <a:t>JLabel</a:t>
            </a:r>
            <a:r>
              <a:rPr lang="en-US" sz="2400" dirty="0" smtClean="0"/>
              <a:t> </a:t>
            </a:r>
            <a:r>
              <a:rPr lang="en-US" sz="2400" dirty="0" err="1" smtClean="0"/>
              <a:t>elapsedLabel</a:t>
            </a:r>
            <a:r>
              <a:rPr lang="en-US" sz="2400" dirty="0" smtClean="0"/>
              <a:t>=new </a:t>
            </a:r>
            <a:r>
              <a:rPr lang="en-US" sz="2400" dirty="0" err="1" smtClean="0"/>
              <a:t>JLabel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static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 </a:t>
            </a:r>
            <a:r>
              <a:rPr lang="en-US" sz="2400" dirty="0" err="1" smtClean="0"/>
              <a:t>startTF</a:t>
            </a:r>
            <a:r>
              <a:rPr lang="en-US" sz="2400" dirty="0" smtClean="0"/>
              <a:t>=new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(10);</a:t>
            </a:r>
          </a:p>
          <a:p>
            <a:pPr>
              <a:buNone/>
            </a:pPr>
            <a:r>
              <a:rPr lang="en-US" sz="2400" dirty="0" smtClean="0"/>
              <a:t>static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 </a:t>
            </a:r>
            <a:r>
              <a:rPr lang="en-US" sz="2400" dirty="0" err="1" smtClean="0"/>
              <a:t>stopTF</a:t>
            </a:r>
            <a:r>
              <a:rPr lang="en-US" sz="2400" dirty="0" smtClean="0"/>
              <a:t>=new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(10);</a:t>
            </a:r>
          </a:p>
          <a:p>
            <a:pPr>
              <a:buNone/>
            </a:pPr>
            <a:r>
              <a:rPr lang="en-US" sz="2400" dirty="0" smtClean="0"/>
              <a:t>static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 </a:t>
            </a:r>
            <a:r>
              <a:rPr lang="en-US" sz="2400" dirty="0" err="1" smtClean="0"/>
              <a:t>elapsedTF</a:t>
            </a:r>
            <a:r>
              <a:rPr lang="en-US" sz="2400" dirty="0" smtClean="0"/>
              <a:t>=new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(10);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305800" cy="63033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public GridBagLayoutTest1()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err="1" smtClean="0"/>
              <a:t>getContentPane</a:t>
            </a:r>
            <a:r>
              <a:rPr lang="en-US" sz="2800" dirty="0" smtClean="0"/>
              <a:t>().</a:t>
            </a:r>
            <a:r>
              <a:rPr lang="en-US" sz="2800" dirty="0" err="1" smtClean="0"/>
              <a:t>setLayout</a:t>
            </a:r>
            <a:r>
              <a:rPr lang="en-US" sz="2800" dirty="0" smtClean="0"/>
              <a:t>(new </a:t>
            </a:r>
            <a:r>
              <a:rPr lang="en-US" sz="2800" dirty="0" err="1" smtClean="0"/>
              <a:t>GridBagLayout</a:t>
            </a:r>
            <a:r>
              <a:rPr lang="en-US" sz="2800" dirty="0" smtClean="0"/>
              <a:t>());</a:t>
            </a:r>
          </a:p>
          <a:p>
            <a:pPr>
              <a:buNone/>
            </a:pPr>
            <a:r>
              <a:rPr lang="en-US" sz="2800" dirty="0" err="1" smtClean="0"/>
              <a:t>GridBagConstraints</a:t>
            </a:r>
            <a:r>
              <a:rPr lang="en-US" sz="2800" dirty="0" smtClean="0"/>
              <a:t> </a:t>
            </a:r>
            <a:r>
              <a:rPr lang="en-US" sz="2800" dirty="0" err="1" smtClean="0"/>
              <a:t>gridConstraints</a:t>
            </a:r>
            <a:r>
              <a:rPr lang="en-US" sz="2800" dirty="0" smtClean="0"/>
              <a:t>=new </a:t>
            </a:r>
            <a:r>
              <a:rPr lang="en-US" sz="2800" dirty="0" err="1" smtClean="0"/>
              <a:t>GridBagConstraints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err="1" smtClean="0"/>
              <a:t>startButton.setText</a:t>
            </a:r>
            <a:r>
              <a:rPr lang="en-US" sz="2800" dirty="0" smtClean="0"/>
              <a:t>("Start Timing");</a:t>
            </a:r>
          </a:p>
          <a:p>
            <a:pPr>
              <a:buNone/>
            </a:pPr>
            <a:r>
              <a:rPr lang="en-US" sz="2800" dirty="0" err="1" smtClean="0"/>
              <a:t>gridConstraints.gridx</a:t>
            </a:r>
            <a:r>
              <a:rPr lang="en-US" sz="2800" dirty="0" smtClean="0"/>
              <a:t>=0;</a:t>
            </a:r>
          </a:p>
          <a:p>
            <a:pPr>
              <a:buNone/>
            </a:pPr>
            <a:r>
              <a:rPr lang="en-US" sz="2800" dirty="0" err="1" smtClean="0"/>
              <a:t>gridConstraints.gridy</a:t>
            </a:r>
            <a:r>
              <a:rPr lang="en-US" sz="2800" dirty="0" smtClean="0"/>
              <a:t>=0;</a:t>
            </a:r>
          </a:p>
          <a:p>
            <a:pPr>
              <a:buNone/>
            </a:pPr>
            <a:r>
              <a:rPr lang="en-US" sz="2800" dirty="0" err="1" smtClean="0"/>
              <a:t>getContentPane</a:t>
            </a:r>
            <a:r>
              <a:rPr lang="en-US" sz="2800" dirty="0" smtClean="0"/>
              <a:t>().add(</a:t>
            </a:r>
            <a:r>
              <a:rPr lang="en-US" sz="2800" dirty="0" err="1" smtClean="0"/>
              <a:t>startButton,gridConstraints</a:t>
            </a:r>
            <a:r>
              <a:rPr lang="en-US" sz="2800" dirty="0" smtClean="0"/>
              <a:t>);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620000" cy="838200"/>
          </a:xfrm>
        </p:spPr>
        <p:txBody>
          <a:bodyPr/>
          <a:lstStyle/>
          <a:p>
            <a:r>
              <a:rPr lang="en-US" sz="3200" b="1" dirty="0" smtClean="0"/>
              <a:t>Layout Managers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9563" y="1619250"/>
            <a:ext cx="83708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layout manager allows the java programmer to develop graphical interfaces that will have a common appearance across the heterogeneous internet.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00038" y="2819400"/>
            <a:ext cx="83232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These are layout managers that the programmer may choose from: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817563" y="3454400"/>
            <a:ext cx="2797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Flow Layout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 flipV="1">
            <a:off x="838200" y="3987800"/>
            <a:ext cx="611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>
            <a:spAutoFit/>
          </a:bodyPr>
          <a:lstStyle/>
          <a:p>
            <a:pPr algn="l">
              <a:buFontTx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Grid Layout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838200" y="4521200"/>
            <a:ext cx="595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Border Layout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838200" y="50546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Card Layout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838200" y="5664200"/>
            <a:ext cx="708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Layout</a:t>
            </a:r>
          </a:p>
        </p:txBody>
      </p:sp>
      <p:sp>
        <p:nvSpPr>
          <p:cNvPr id="52234" name="Text Box 9"/>
          <p:cNvSpPr txBox="1">
            <a:spLocks noChangeArrowheads="1"/>
          </p:cNvSpPr>
          <p:nvPr/>
        </p:nvSpPr>
        <p:spPr bwMode="auto">
          <a:xfrm>
            <a:off x="3592513" y="3481388"/>
            <a:ext cx="4087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Box Layout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3590925" y="4084638"/>
            <a:ext cx="4087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Circle Layout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6227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 err="1" smtClean="0"/>
              <a:t>stopButton.setText</a:t>
            </a:r>
            <a:r>
              <a:rPr lang="en-US" sz="2800" dirty="0" smtClean="0"/>
              <a:t>("Stop Timing");</a:t>
            </a:r>
          </a:p>
          <a:p>
            <a:pPr>
              <a:buNone/>
            </a:pPr>
            <a:r>
              <a:rPr lang="en-US" sz="2800" dirty="0" err="1" smtClean="0"/>
              <a:t>gridConstraints.gridx</a:t>
            </a:r>
            <a:r>
              <a:rPr lang="en-US" sz="2800" dirty="0" smtClean="0"/>
              <a:t>=0;</a:t>
            </a:r>
          </a:p>
          <a:p>
            <a:pPr>
              <a:buNone/>
            </a:pPr>
            <a:r>
              <a:rPr lang="en-US" sz="2800" dirty="0" err="1" smtClean="0"/>
              <a:t>gridConstraints.gridy</a:t>
            </a:r>
            <a:r>
              <a:rPr lang="en-US" sz="2800" dirty="0" smtClean="0"/>
              <a:t>=1;</a:t>
            </a:r>
          </a:p>
          <a:p>
            <a:pPr>
              <a:buNone/>
            </a:pPr>
            <a:r>
              <a:rPr lang="en-US" sz="2800" dirty="0" err="1" smtClean="0"/>
              <a:t>getContentPane</a:t>
            </a:r>
            <a:r>
              <a:rPr lang="en-US" sz="2800" dirty="0" smtClean="0"/>
              <a:t>().add(</a:t>
            </a:r>
            <a:r>
              <a:rPr lang="en-US" sz="2800" dirty="0" err="1" smtClean="0"/>
              <a:t>stopButton,gridConstraints</a:t>
            </a:r>
            <a:r>
              <a:rPr lang="en-US" sz="2800" dirty="0" smtClean="0"/>
              <a:t>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exitButton.setText</a:t>
            </a:r>
            <a:r>
              <a:rPr lang="en-US" sz="2800" dirty="0" smtClean="0"/>
              <a:t>("Exit");</a:t>
            </a:r>
          </a:p>
          <a:p>
            <a:pPr>
              <a:buNone/>
            </a:pPr>
            <a:r>
              <a:rPr lang="en-US" sz="2800" dirty="0" err="1" smtClean="0"/>
              <a:t>gridConstraints.gridx</a:t>
            </a:r>
            <a:r>
              <a:rPr lang="en-US" sz="2800" dirty="0" smtClean="0"/>
              <a:t>=0;</a:t>
            </a:r>
          </a:p>
          <a:p>
            <a:pPr>
              <a:buNone/>
            </a:pPr>
            <a:r>
              <a:rPr lang="en-US" sz="2800" dirty="0" err="1" smtClean="0"/>
              <a:t>gridConstraints.gridy</a:t>
            </a:r>
            <a:r>
              <a:rPr lang="en-US" sz="2800" dirty="0" smtClean="0"/>
              <a:t>=2; </a:t>
            </a:r>
          </a:p>
          <a:p>
            <a:pPr>
              <a:buNone/>
            </a:pPr>
            <a:r>
              <a:rPr lang="en-US" sz="2800" dirty="0" err="1" smtClean="0"/>
              <a:t>getContentPane</a:t>
            </a:r>
            <a:r>
              <a:rPr lang="en-US" sz="2800" dirty="0" smtClean="0"/>
              <a:t>().add(</a:t>
            </a:r>
            <a:r>
              <a:rPr lang="en-US" sz="2800" i="1" dirty="0" err="1" smtClean="0"/>
              <a:t>exitButton,gridConstraints</a:t>
            </a:r>
            <a:r>
              <a:rPr lang="en-US" sz="2800" i="1" dirty="0" smtClean="0"/>
              <a:t>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err="1" smtClean="0"/>
              <a:t>startLabel.setText</a:t>
            </a:r>
            <a:r>
              <a:rPr lang="en-US" sz="2800" i="1" dirty="0" smtClean="0"/>
              <a:t>("Start Time");</a:t>
            </a:r>
          </a:p>
          <a:p>
            <a:pPr>
              <a:buNone/>
            </a:pPr>
            <a:r>
              <a:rPr lang="en-US" sz="2800" dirty="0" err="1" smtClean="0"/>
              <a:t>gridConstraints.gridx</a:t>
            </a:r>
            <a:r>
              <a:rPr lang="en-US" sz="2800" dirty="0" smtClean="0"/>
              <a:t>=1;</a:t>
            </a:r>
          </a:p>
          <a:p>
            <a:pPr>
              <a:buNone/>
            </a:pPr>
            <a:r>
              <a:rPr lang="en-US" sz="2800" dirty="0" err="1" smtClean="0"/>
              <a:t>gridConstraints.gridy</a:t>
            </a:r>
            <a:r>
              <a:rPr lang="en-US" sz="2800" dirty="0" smtClean="0"/>
              <a:t>=0;</a:t>
            </a:r>
          </a:p>
          <a:p>
            <a:pPr>
              <a:buNone/>
            </a:pPr>
            <a:r>
              <a:rPr lang="en-US" sz="2800" dirty="0" err="1" smtClean="0"/>
              <a:t>getContentPane</a:t>
            </a:r>
            <a:r>
              <a:rPr lang="en-US" sz="2800" dirty="0" smtClean="0"/>
              <a:t>().add(</a:t>
            </a:r>
            <a:r>
              <a:rPr lang="en-US" sz="2800" i="1" dirty="0" err="1" smtClean="0"/>
              <a:t>startLabel,gridConstraints</a:t>
            </a:r>
            <a:r>
              <a:rPr lang="en-US" sz="2800" i="1" dirty="0" smtClean="0"/>
              <a:t>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err="1" smtClean="0"/>
              <a:t>stopLabel.setText</a:t>
            </a:r>
            <a:r>
              <a:rPr lang="en-US" sz="2800" i="1" dirty="0" smtClean="0"/>
              <a:t>("Stop Time");</a:t>
            </a:r>
          </a:p>
          <a:p>
            <a:pPr>
              <a:buNone/>
            </a:pPr>
            <a:r>
              <a:rPr lang="en-US" sz="2800" dirty="0" err="1" smtClean="0"/>
              <a:t>gridConstraints.gridx</a:t>
            </a:r>
            <a:r>
              <a:rPr lang="en-US" sz="2800" dirty="0" smtClean="0"/>
              <a:t>=1;</a:t>
            </a:r>
          </a:p>
          <a:p>
            <a:pPr>
              <a:buNone/>
            </a:pPr>
            <a:r>
              <a:rPr lang="en-US" sz="2800" dirty="0" err="1" smtClean="0"/>
              <a:t>gridConstraints.gridy</a:t>
            </a:r>
            <a:r>
              <a:rPr lang="en-US" sz="2800" dirty="0" smtClean="0"/>
              <a:t>=1;</a:t>
            </a:r>
          </a:p>
          <a:p>
            <a:pPr>
              <a:buNone/>
            </a:pPr>
            <a:r>
              <a:rPr lang="en-US" sz="2800" dirty="0" err="1" smtClean="0"/>
              <a:t>getContentPane</a:t>
            </a:r>
            <a:r>
              <a:rPr lang="en-US" sz="2800" dirty="0" smtClean="0"/>
              <a:t>().add(</a:t>
            </a:r>
            <a:r>
              <a:rPr lang="en-US" sz="2800" i="1" dirty="0" err="1" smtClean="0"/>
              <a:t>stopLabel,gridConstraints</a:t>
            </a:r>
            <a:r>
              <a:rPr lang="en-US" sz="2800" i="1" dirty="0" smtClean="0"/>
              <a:t>);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6227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 smtClean="0"/>
              <a:t>elapsedLabel.setText</a:t>
            </a:r>
            <a:r>
              <a:rPr lang="en-US" sz="2800" i="1" dirty="0" smtClean="0"/>
              <a:t>("Elapsed Time (sec)");</a:t>
            </a:r>
          </a:p>
          <a:p>
            <a:pPr>
              <a:buNone/>
            </a:pPr>
            <a:r>
              <a:rPr lang="en-US" sz="2800" dirty="0" err="1" smtClean="0"/>
              <a:t>gridConstraints.gridx</a:t>
            </a:r>
            <a:r>
              <a:rPr lang="en-US" sz="2800" dirty="0" smtClean="0"/>
              <a:t>=1;</a:t>
            </a:r>
          </a:p>
          <a:p>
            <a:pPr>
              <a:buNone/>
            </a:pPr>
            <a:r>
              <a:rPr lang="en-US" sz="2800" dirty="0" err="1" smtClean="0"/>
              <a:t>gridConstraints.gridy</a:t>
            </a:r>
            <a:r>
              <a:rPr lang="en-US" sz="2800" dirty="0" smtClean="0"/>
              <a:t>=2;</a:t>
            </a:r>
          </a:p>
          <a:p>
            <a:pPr>
              <a:buNone/>
            </a:pPr>
            <a:r>
              <a:rPr lang="en-US" sz="2800" dirty="0" err="1" smtClean="0"/>
              <a:t>getContentPane</a:t>
            </a:r>
            <a:r>
              <a:rPr lang="en-US" sz="2800" dirty="0" smtClean="0"/>
              <a:t>().add(</a:t>
            </a:r>
            <a:r>
              <a:rPr lang="en-US" sz="2800" i="1" dirty="0" err="1" smtClean="0"/>
              <a:t>elapsedLabel,gridConstraints</a:t>
            </a:r>
            <a:r>
              <a:rPr lang="en-US" sz="2800" i="1" dirty="0" smtClean="0"/>
              <a:t>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err="1" smtClean="0"/>
              <a:t>startTF.setText</a:t>
            </a:r>
            <a:r>
              <a:rPr lang="en-US" sz="2800" i="1" dirty="0" smtClean="0"/>
              <a:t>("");</a:t>
            </a:r>
          </a:p>
          <a:p>
            <a:pPr>
              <a:buNone/>
            </a:pPr>
            <a:r>
              <a:rPr lang="en-US" sz="2800" i="1" dirty="0" err="1" smtClean="0"/>
              <a:t>startTF.setColumns</a:t>
            </a:r>
            <a:r>
              <a:rPr lang="en-US" sz="2800" i="1" dirty="0" smtClean="0"/>
              <a:t>(15);</a:t>
            </a:r>
          </a:p>
          <a:p>
            <a:pPr>
              <a:buNone/>
            </a:pPr>
            <a:r>
              <a:rPr lang="en-US" sz="2800" dirty="0" err="1" smtClean="0"/>
              <a:t>gridConstraints.gridx</a:t>
            </a:r>
            <a:r>
              <a:rPr lang="en-US" sz="2800" dirty="0" smtClean="0"/>
              <a:t>=2;</a:t>
            </a:r>
          </a:p>
          <a:p>
            <a:pPr>
              <a:buNone/>
            </a:pPr>
            <a:r>
              <a:rPr lang="en-US" sz="2800" dirty="0" err="1" smtClean="0"/>
              <a:t>gridConstraints.gridy</a:t>
            </a:r>
            <a:r>
              <a:rPr lang="en-US" sz="2800" dirty="0" smtClean="0"/>
              <a:t>=0;</a:t>
            </a:r>
          </a:p>
          <a:p>
            <a:pPr>
              <a:buNone/>
            </a:pPr>
            <a:r>
              <a:rPr lang="en-US" sz="2800" dirty="0" err="1" smtClean="0"/>
              <a:t>getContentPane</a:t>
            </a:r>
            <a:r>
              <a:rPr lang="en-US" sz="2800" dirty="0" smtClean="0"/>
              <a:t>().add(</a:t>
            </a:r>
            <a:r>
              <a:rPr lang="en-US" sz="2800" i="1" dirty="0" err="1" smtClean="0"/>
              <a:t>startTF,gridConstraints</a:t>
            </a:r>
            <a:r>
              <a:rPr lang="en-US" sz="2800" i="1" dirty="0" smtClean="0"/>
              <a:t>);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6227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err="1" smtClean="0"/>
              <a:t>stopTF.setText</a:t>
            </a:r>
            <a:r>
              <a:rPr lang="en-US" i="1" dirty="0" smtClean="0"/>
              <a:t>("");</a:t>
            </a:r>
          </a:p>
          <a:p>
            <a:pPr>
              <a:buNone/>
            </a:pPr>
            <a:r>
              <a:rPr lang="en-US" i="1" dirty="0" err="1" smtClean="0"/>
              <a:t>stopTF.setColumns</a:t>
            </a:r>
            <a:r>
              <a:rPr lang="en-US" i="1" dirty="0" smtClean="0"/>
              <a:t>(20);</a:t>
            </a:r>
          </a:p>
          <a:p>
            <a:pPr>
              <a:buNone/>
            </a:pPr>
            <a:r>
              <a:rPr lang="en-US" dirty="0" err="1" smtClean="0"/>
              <a:t>gridConstraints.gridx</a:t>
            </a:r>
            <a:r>
              <a:rPr lang="en-US" dirty="0" smtClean="0"/>
              <a:t>=2;</a:t>
            </a:r>
          </a:p>
          <a:p>
            <a:pPr>
              <a:buNone/>
            </a:pPr>
            <a:r>
              <a:rPr lang="en-US" dirty="0" err="1" smtClean="0"/>
              <a:t>gridConstraints.gridy</a:t>
            </a:r>
            <a:r>
              <a:rPr lang="en-US" dirty="0" smtClean="0"/>
              <a:t>=1;</a:t>
            </a:r>
          </a:p>
          <a:p>
            <a:pPr>
              <a:buNone/>
            </a:pPr>
            <a:r>
              <a:rPr lang="en-US" dirty="0" err="1" smtClean="0"/>
              <a:t>getContentPane</a:t>
            </a:r>
            <a:r>
              <a:rPr lang="en-US" dirty="0" smtClean="0"/>
              <a:t>().add(</a:t>
            </a:r>
            <a:r>
              <a:rPr lang="en-US" i="1" dirty="0" err="1" smtClean="0"/>
              <a:t>stopTF,gridConstraints</a:t>
            </a:r>
            <a:r>
              <a:rPr lang="en-US" i="1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err="1" smtClean="0"/>
              <a:t>elapsedTF.setText</a:t>
            </a:r>
            <a:r>
              <a:rPr lang="en-US" i="1" dirty="0" smtClean="0"/>
              <a:t>("");</a:t>
            </a:r>
          </a:p>
          <a:p>
            <a:pPr>
              <a:buNone/>
            </a:pPr>
            <a:r>
              <a:rPr lang="en-US" dirty="0" err="1" smtClean="0"/>
              <a:t>gridConstraints.gridx</a:t>
            </a:r>
            <a:r>
              <a:rPr lang="en-US" dirty="0" smtClean="0"/>
              <a:t>=2;</a:t>
            </a:r>
          </a:p>
          <a:p>
            <a:pPr>
              <a:buNone/>
            </a:pPr>
            <a:r>
              <a:rPr lang="en-US" dirty="0" err="1" smtClean="0"/>
              <a:t>gridConstraints.gridy</a:t>
            </a:r>
            <a:r>
              <a:rPr lang="en-US" dirty="0" smtClean="0"/>
              <a:t>=2;</a:t>
            </a:r>
          </a:p>
          <a:p>
            <a:pPr>
              <a:buNone/>
            </a:pPr>
            <a:r>
              <a:rPr lang="en-US" dirty="0" err="1" smtClean="0"/>
              <a:t>getContentPane</a:t>
            </a:r>
            <a:r>
              <a:rPr lang="en-US" dirty="0" smtClean="0"/>
              <a:t>().add(</a:t>
            </a:r>
            <a:r>
              <a:rPr lang="en-US" i="1" dirty="0" err="1" smtClean="0"/>
              <a:t>elapsedTF,gridConstraints</a:t>
            </a:r>
            <a:r>
              <a:rPr lang="en-US" i="1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pack();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en-US" dirty="0" err="1" smtClean="0"/>
              <a:t>setVisible</a:t>
            </a:r>
            <a:r>
              <a:rPr lang="en-US" dirty="0" smtClean="0"/>
              <a:t>(true);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6227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smtClean="0"/>
              <a:t>new GridBagLayoutTest1().</a:t>
            </a:r>
            <a:r>
              <a:rPr lang="en-US" b="1" dirty="0" err="1" smtClean="0"/>
              <a:t>setVisible</a:t>
            </a:r>
            <a:r>
              <a:rPr lang="en-US" b="1" dirty="0" smtClean="0"/>
              <a:t>(true);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623667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Gridbag</a:t>
            </a:r>
            <a:r>
              <a:rPr lang="en-US" dirty="0" smtClean="0"/>
              <a:t> layout test3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239000" cy="48463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package J2SE1;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</a:t>
            </a:r>
            <a:r>
              <a:rPr lang="en-US" dirty="0" smtClean="0"/>
              <a:t>.*;</a:t>
            </a:r>
          </a:p>
          <a:p>
            <a:pPr>
              <a:buNone/>
            </a:pPr>
            <a:r>
              <a:rPr lang="en-US" dirty="0" smtClean="0"/>
              <a:t>import java.awt.*;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java.awt.Event</a:t>
            </a:r>
            <a:r>
              <a:rPr lang="en-US" dirty="0" smtClean="0"/>
              <a:t>.*;</a:t>
            </a:r>
          </a:p>
          <a:p>
            <a:pPr>
              <a:buNone/>
            </a:pPr>
            <a:r>
              <a:rPr lang="en-US" dirty="0" smtClean="0"/>
              <a:t>public class GridBagLayoutTest2 extends </a:t>
            </a:r>
            <a:r>
              <a:rPr lang="en-US" dirty="0" err="1" smtClean="0"/>
              <a:t>JFrame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de-DE" dirty="0" smtClean="0"/>
              <a:t>JLabel l1=new JLabel("User Name");</a:t>
            </a:r>
          </a:p>
          <a:p>
            <a:pPr>
              <a:buNone/>
            </a:pPr>
            <a:r>
              <a:rPr lang="en-US" dirty="0" err="1" smtClean="0"/>
              <a:t>JLabel</a:t>
            </a:r>
            <a:r>
              <a:rPr lang="en-US" dirty="0" smtClean="0"/>
              <a:t> l2=new </a:t>
            </a:r>
            <a:r>
              <a:rPr lang="en-US" dirty="0" err="1" smtClean="0"/>
              <a:t>JLabel</a:t>
            </a:r>
            <a:r>
              <a:rPr lang="en-US" dirty="0" smtClean="0"/>
              <a:t>("Password");</a:t>
            </a:r>
          </a:p>
          <a:p>
            <a:pPr>
              <a:buNone/>
            </a:pPr>
            <a:r>
              <a:rPr lang="en-US" dirty="0" err="1" smtClean="0"/>
              <a:t>JTextField</a:t>
            </a:r>
            <a:r>
              <a:rPr lang="en-US" dirty="0" smtClean="0"/>
              <a:t> t1=new </a:t>
            </a:r>
            <a:r>
              <a:rPr lang="en-US" dirty="0" err="1" smtClean="0"/>
              <a:t>JTextField</a:t>
            </a:r>
            <a:r>
              <a:rPr lang="en-US" dirty="0" smtClean="0"/>
              <a:t>(10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JTextField</a:t>
            </a:r>
            <a:r>
              <a:rPr lang="en-US" dirty="0" smtClean="0"/>
              <a:t> t2=new </a:t>
            </a:r>
            <a:r>
              <a:rPr lang="en-US" dirty="0" err="1" smtClean="0"/>
              <a:t>JTextField</a:t>
            </a:r>
            <a:r>
              <a:rPr lang="en-US" dirty="0" smtClean="0"/>
              <a:t>(10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JButton</a:t>
            </a:r>
            <a:r>
              <a:rPr lang="en-US" dirty="0" smtClean="0"/>
              <a:t> b1=new </a:t>
            </a:r>
            <a:r>
              <a:rPr lang="en-US" dirty="0" err="1" smtClean="0"/>
              <a:t>JButton</a:t>
            </a:r>
            <a:r>
              <a:rPr lang="en-US" dirty="0" smtClean="0"/>
              <a:t>("OK");</a:t>
            </a:r>
          </a:p>
          <a:p>
            <a:pPr>
              <a:buNone/>
            </a:pPr>
            <a:r>
              <a:rPr lang="en-US" dirty="0" err="1" smtClean="0"/>
              <a:t>JButton</a:t>
            </a:r>
            <a:r>
              <a:rPr lang="en-US" dirty="0" smtClean="0"/>
              <a:t> b2=new </a:t>
            </a:r>
            <a:r>
              <a:rPr lang="en-US" dirty="0" err="1" smtClean="0"/>
              <a:t>JButton</a:t>
            </a:r>
            <a:r>
              <a:rPr lang="en-US" dirty="0" smtClean="0"/>
              <a:t>("Cancel");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924800" cy="57699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GridBagLayoutTest2()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super("</a:t>
            </a:r>
            <a:r>
              <a:rPr lang="en-US" dirty="0" err="1" smtClean="0"/>
              <a:t>GridBagLayoutTest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en-US" dirty="0" err="1" smtClean="0"/>
              <a:t>setVisible</a:t>
            </a:r>
            <a:r>
              <a:rPr lang="en-US" dirty="0" smtClean="0"/>
              <a:t>(true);</a:t>
            </a:r>
          </a:p>
          <a:p>
            <a:pPr>
              <a:buNone/>
            </a:pPr>
            <a:r>
              <a:rPr lang="en-US" dirty="0" smtClean="0"/>
              <a:t>Container c=</a:t>
            </a:r>
            <a:r>
              <a:rPr lang="en-US" dirty="0" err="1" smtClean="0"/>
              <a:t>getContentPane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c.setLayout</a:t>
            </a:r>
            <a:r>
              <a:rPr lang="en-US" dirty="0" smtClean="0"/>
              <a:t>(new </a:t>
            </a:r>
            <a:r>
              <a:rPr lang="en-US" dirty="0" err="1" smtClean="0"/>
              <a:t>GridBagLayout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GridBagConstraints</a:t>
            </a:r>
            <a:r>
              <a:rPr lang="en-US" dirty="0" smtClean="0"/>
              <a:t> </a:t>
            </a:r>
            <a:r>
              <a:rPr lang="en-US" dirty="0" err="1" smtClean="0"/>
              <a:t>gb</a:t>
            </a:r>
            <a:r>
              <a:rPr lang="en-US" dirty="0" smtClean="0"/>
              <a:t>=new </a:t>
            </a:r>
            <a:r>
              <a:rPr lang="en-US" dirty="0" err="1" smtClean="0"/>
              <a:t>GridBagConstraints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gb.gridx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err="1" smtClean="0"/>
              <a:t>gb.gridy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err="1" smtClean="0"/>
              <a:t>c.add</a:t>
            </a:r>
            <a:r>
              <a:rPr lang="en-US" dirty="0" smtClean="0"/>
              <a:t>(l1,gb);</a:t>
            </a:r>
          </a:p>
          <a:p>
            <a:pPr>
              <a:buNone/>
            </a:pPr>
            <a:r>
              <a:rPr lang="en-US" dirty="0" err="1" smtClean="0"/>
              <a:t>gb.gridx</a:t>
            </a:r>
            <a:r>
              <a:rPr lang="en-US" dirty="0" smtClean="0"/>
              <a:t>=1;</a:t>
            </a:r>
          </a:p>
          <a:p>
            <a:pPr>
              <a:buNone/>
            </a:pPr>
            <a:r>
              <a:rPr lang="en-US" dirty="0" err="1" smtClean="0"/>
              <a:t>gb.gridy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err="1" smtClean="0"/>
              <a:t>c.add</a:t>
            </a:r>
            <a:r>
              <a:rPr lang="en-US" dirty="0" smtClean="0"/>
              <a:t>(t1,gb);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64"/>
            <a:ext cx="7924800" cy="65319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 smtClean="0"/>
              <a:t>gb.gridx</a:t>
            </a:r>
            <a:r>
              <a:rPr lang="en-US" sz="2400" dirty="0" smtClean="0"/>
              <a:t>=0;</a:t>
            </a:r>
          </a:p>
          <a:p>
            <a:pPr>
              <a:buNone/>
            </a:pPr>
            <a:r>
              <a:rPr lang="en-US" sz="2400" dirty="0" err="1" smtClean="0"/>
              <a:t>gb.gridy</a:t>
            </a:r>
            <a:r>
              <a:rPr lang="en-US" sz="2400" dirty="0" smtClean="0"/>
              <a:t>=1;</a:t>
            </a:r>
          </a:p>
          <a:p>
            <a:pPr>
              <a:buNone/>
            </a:pPr>
            <a:r>
              <a:rPr lang="en-US" sz="2400" dirty="0" err="1" smtClean="0"/>
              <a:t>c.add</a:t>
            </a:r>
            <a:r>
              <a:rPr lang="en-US" sz="2400" dirty="0" smtClean="0"/>
              <a:t>(l2,gb);</a:t>
            </a:r>
          </a:p>
          <a:p>
            <a:pPr>
              <a:buNone/>
            </a:pPr>
            <a:r>
              <a:rPr lang="en-US" sz="2400" dirty="0" err="1" smtClean="0"/>
              <a:t>gb.gridx</a:t>
            </a:r>
            <a:r>
              <a:rPr lang="en-US" sz="2400" dirty="0" smtClean="0"/>
              <a:t>=1;</a:t>
            </a:r>
          </a:p>
          <a:p>
            <a:pPr>
              <a:buNone/>
            </a:pPr>
            <a:r>
              <a:rPr lang="en-US" sz="2400" dirty="0" err="1" smtClean="0"/>
              <a:t>gb.gridy</a:t>
            </a:r>
            <a:r>
              <a:rPr lang="en-US" sz="2400" dirty="0" smtClean="0"/>
              <a:t>=1;</a:t>
            </a:r>
          </a:p>
          <a:p>
            <a:pPr>
              <a:buNone/>
            </a:pPr>
            <a:r>
              <a:rPr lang="en-US" sz="2400" dirty="0" err="1" smtClean="0"/>
              <a:t>c.add</a:t>
            </a:r>
            <a:r>
              <a:rPr lang="en-US" sz="2400" dirty="0" smtClean="0"/>
              <a:t>(t2,gb);</a:t>
            </a:r>
          </a:p>
          <a:p>
            <a:pPr>
              <a:buNone/>
            </a:pPr>
            <a:r>
              <a:rPr lang="en-US" sz="2400" dirty="0" err="1" smtClean="0"/>
              <a:t>gb.gridx</a:t>
            </a:r>
            <a:r>
              <a:rPr lang="en-US" sz="2400" dirty="0" smtClean="0"/>
              <a:t>=1;</a:t>
            </a:r>
          </a:p>
          <a:p>
            <a:pPr>
              <a:buNone/>
            </a:pPr>
            <a:r>
              <a:rPr lang="en-US" sz="2400" dirty="0" err="1" smtClean="0"/>
              <a:t>gb.gridy</a:t>
            </a:r>
            <a:r>
              <a:rPr lang="en-US" sz="2400" dirty="0" smtClean="0"/>
              <a:t>=2;</a:t>
            </a:r>
          </a:p>
          <a:p>
            <a:pPr>
              <a:buNone/>
            </a:pPr>
            <a:r>
              <a:rPr lang="en-US" sz="2400" dirty="0" err="1" smtClean="0"/>
              <a:t>c.add</a:t>
            </a:r>
            <a:r>
              <a:rPr lang="en-US" sz="2400" dirty="0" smtClean="0"/>
              <a:t>(b1,gb);</a:t>
            </a:r>
          </a:p>
          <a:p>
            <a:pPr>
              <a:buNone/>
            </a:pPr>
            <a:r>
              <a:rPr lang="en-US" sz="2400" dirty="0" err="1" smtClean="0"/>
              <a:t>gb.gridx</a:t>
            </a:r>
            <a:r>
              <a:rPr lang="en-US" sz="2400" dirty="0" smtClean="0"/>
              <a:t>=2;</a:t>
            </a:r>
          </a:p>
          <a:p>
            <a:pPr>
              <a:buNone/>
            </a:pPr>
            <a:r>
              <a:rPr lang="en-US" sz="2400" dirty="0" err="1" smtClean="0"/>
              <a:t>gb.gridy</a:t>
            </a:r>
            <a:r>
              <a:rPr lang="en-US" sz="2400" dirty="0" smtClean="0"/>
              <a:t>=2;</a:t>
            </a:r>
          </a:p>
          <a:p>
            <a:pPr>
              <a:buNone/>
            </a:pPr>
            <a:r>
              <a:rPr lang="en-US" sz="2400" dirty="0" err="1" smtClean="0"/>
              <a:t>c.add</a:t>
            </a:r>
            <a:r>
              <a:rPr lang="en-US" sz="2400" dirty="0" smtClean="0"/>
              <a:t>(b2,gb);</a:t>
            </a:r>
          </a:p>
          <a:p>
            <a:pPr>
              <a:buNone/>
            </a:pPr>
            <a:r>
              <a:rPr lang="en-US" sz="2400" dirty="0" smtClean="0"/>
              <a:t>pack();</a:t>
            </a:r>
          </a:p>
          <a:p>
            <a:pPr>
              <a:buNone/>
            </a:pPr>
            <a:r>
              <a:rPr lang="en-US" sz="2400" dirty="0" err="1" smtClean="0"/>
              <a:t>setVisible</a:t>
            </a:r>
            <a:r>
              <a:rPr lang="en-US" sz="2400" dirty="0" smtClean="0"/>
              <a:t>(true);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new GridBagLayoutTest2();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5801" y="2590800"/>
            <a:ext cx="4318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you!!!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609600"/>
            <a:ext cx="8229600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pitchFamily="34" charset="-127"/>
                <a:cs typeface="+mj-cs"/>
              </a:rPr>
              <a:t>Hierarchy of Layout Managers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688" y="1716088"/>
            <a:ext cx="8462962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50837"/>
            <a:ext cx="7620000" cy="639763"/>
          </a:xfrm>
        </p:spPr>
        <p:txBody>
          <a:bodyPr/>
          <a:lstStyle/>
          <a:p>
            <a:r>
              <a:rPr lang="en-US" sz="3200" b="1" smtClean="0"/>
              <a:t>Flow Layout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0" y="1676400"/>
            <a:ext cx="8426450" cy="280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Flow layout is layout components row by row from left to right. </a:t>
            </a:r>
          </a:p>
          <a:p>
            <a:pPr marL="463550" indent="-4635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layout manager for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63550" indent="-4635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flow layout manager lines the components horizontally until there is no more room and then starts a new row of components. </a:t>
            </a:r>
          </a:p>
          <a:p>
            <a:pPr marL="463550" indent="-4635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the user resizes the container, the layout manager automatically reflows the components to fill the available space. </a:t>
            </a:r>
          </a:p>
          <a:p>
            <a:pPr marL="463550" indent="-4635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following example shows the demonstration of flow layout of components.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34975" y="4684713"/>
            <a:ext cx="8231188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>
                <a:latin typeface="Times New Roman" pitchFamily="18" charset="0"/>
                <a:cs typeface="Times New Roman" pitchFamily="18" charset="0"/>
              </a:rPr>
              <a:t>Usage:</a:t>
            </a:r>
          </a:p>
          <a:p>
            <a:pPr algn="l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algn="l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50837"/>
            <a:ext cx="7620000" cy="639763"/>
          </a:xfrm>
        </p:spPr>
        <p:txBody>
          <a:bodyPr/>
          <a:lstStyle/>
          <a:p>
            <a:r>
              <a:rPr lang="en-US" sz="3200" b="1" dirty="0" smtClean="0"/>
              <a:t>Example</a:t>
            </a:r>
          </a:p>
        </p:txBody>
      </p:sp>
      <p:sp>
        <p:nvSpPr>
          <p:cNvPr id="55299" name="Rectangle 1"/>
          <p:cNvSpPr>
            <a:spLocks noChangeArrowheads="1"/>
          </p:cNvSpPr>
          <p:nvPr/>
        </p:nvSpPr>
        <p:spPr bwMode="auto">
          <a:xfrm>
            <a:off x="155575" y="1490663"/>
            <a:ext cx="8890000" cy="472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pPr algn="just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java.awt.*;</a:t>
            </a:r>
          </a:p>
          <a:p>
            <a:pPr algn="just">
              <a:tabLst>
                <a:tab pos="228600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layoutTest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JFrame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b1=new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("Yellow");</a:t>
            </a:r>
          </a:p>
          <a:p>
            <a:pPr algn="just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b2=new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("Blue");</a:t>
            </a:r>
          </a:p>
          <a:p>
            <a:pPr algn="just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b3=new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("Red");</a:t>
            </a:r>
          </a:p>
          <a:p>
            <a:pPr algn="l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b4=new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("Green");</a:t>
            </a:r>
          </a:p>
          <a:p>
            <a:pPr algn="l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b5=new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("Orange");</a:t>
            </a:r>
          </a:p>
          <a:p>
            <a:pPr algn="l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b6=new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("Cyan"); </a:t>
            </a:r>
          </a:p>
          <a:p>
            <a:pPr algn="l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public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layoutTest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{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this.setSize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(290,200);</a:t>
            </a:r>
          </a:p>
          <a:p>
            <a:pPr algn="l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 </a:t>
            </a:r>
          </a:p>
          <a:p>
            <a:pPr algn="l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//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p.setLayout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FlowLayout.LEFT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));         (OR)</a:t>
            </a:r>
          </a:p>
          <a:p>
            <a:pPr algn="l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//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p.setLayout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FlowLayout.RIGHT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));      (OR)</a:t>
            </a:r>
          </a:p>
          <a:p>
            <a:pPr algn="l"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//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p.setLayout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FlowLayout.CENTER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));  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// Default is CENTER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620000" cy="625475"/>
          </a:xfrm>
        </p:spPr>
        <p:txBody>
          <a:bodyPr/>
          <a:lstStyle/>
          <a:p>
            <a:r>
              <a:rPr lang="en-US" sz="3200" b="1" dirty="0" smtClean="0"/>
              <a:t>Example</a:t>
            </a: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254000" y="1490663"/>
            <a:ext cx="7440613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p.add(b1);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p.add(b2);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p.add(b3);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p.add(b4);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p.add(b5);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p.add(b6);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this.setDefaultCloseOperation(JFrame.EXIT_ON_CLOSE);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this.setContentPane(p);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this.show();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public static void main(String[] args)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	new layoutTest();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algn="just">
              <a:tabLst>
                <a:tab pos="2286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620000" cy="5619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 smtClean="0"/>
              <a:t>Output</a:t>
            </a:r>
          </a:p>
        </p:txBody>
      </p:sp>
      <p:pic>
        <p:nvPicPr>
          <p:cNvPr id="573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4363" y="1884363"/>
            <a:ext cx="50800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457200"/>
            <a:ext cx="7620000" cy="625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BorderLayout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400050" y="2360613"/>
            <a:ext cx="83359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More flexible in permitting programmer placement of components of different sizes (such as panels, canvases and text areas).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400050" y="3543300"/>
            <a:ext cx="86169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Border areas adjust to accommodate the placement of a component.  The center consists of what’s left over.</a:t>
            </a: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295275" y="1517650"/>
            <a:ext cx="6324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Properties of a Border Layout Manager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700" y="4608513"/>
            <a:ext cx="7821613" cy="16335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i="1" dirty="0">
                <a:latin typeface="+mn-lt"/>
                <a:cs typeface="Times New Roman" pitchFamily="18" charset="0"/>
              </a:rPr>
              <a:t>Usage:</a:t>
            </a:r>
          </a:p>
          <a:p>
            <a:pPr algn="just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dirty="0">
              <a:latin typeface="+mn-lt"/>
              <a:cs typeface="Times New Roman" pitchFamily="18" charset="0"/>
            </a:endParaRPr>
          </a:p>
          <a:p>
            <a:pPr algn="just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latin typeface="+mn-lt"/>
              </a:rPr>
              <a:t>    </a:t>
            </a:r>
            <a:r>
              <a:rPr lang="en-GB" b="1" dirty="0" err="1">
                <a:latin typeface="+mn-lt"/>
              </a:rPr>
              <a:t>setLayout</a:t>
            </a:r>
            <a:r>
              <a:rPr lang="en-GB" b="1" dirty="0">
                <a:latin typeface="+mn-lt"/>
              </a:rPr>
              <a:t>(new </a:t>
            </a:r>
            <a:r>
              <a:rPr lang="en-GB" b="1" dirty="0" err="1">
                <a:latin typeface="+mn-lt"/>
              </a:rPr>
              <a:t>BorderLayout</a:t>
            </a:r>
            <a:r>
              <a:rPr lang="en-GB" b="1" dirty="0">
                <a:latin typeface="+mn-lt"/>
              </a:rPr>
              <a:t>()); </a:t>
            </a:r>
          </a:p>
          <a:p>
            <a:pPr algn="just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b="1" dirty="0">
                <a:latin typeface="+mn-lt"/>
              </a:rPr>
              <a:t>    add(new </a:t>
            </a:r>
            <a:r>
              <a:rPr lang="en-GB" b="1" dirty="0" err="1">
                <a:latin typeface="+mn-lt"/>
              </a:rPr>
              <a:t>JButton</a:t>
            </a:r>
            <a:r>
              <a:rPr lang="en-GB" b="1" dirty="0">
                <a:latin typeface="+mn-lt"/>
              </a:rPr>
              <a:t>("North"), </a:t>
            </a:r>
            <a:r>
              <a:rPr lang="en-GB" b="1" dirty="0" err="1">
                <a:latin typeface="+mn-lt"/>
              </a:rPr>
              <a:t>BorderLayout.NORTH</a:t>
            </a:r>
            <a:r>
              <a:rPr lang="en-GB" b="1" dirty="0">
                <a:latin typeface="+mn-lt"/>
              </a:rPr>
              <a:t>);</a:t>
            </a:r>
          </a:p>
          <a:p>
            <a:pPr algn="just"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latin typeface="+mn-lt"/>
                <a:cs typeface="Times New Roman" pitchFamily="18" charset="0"/>
              </a:rPr>
              <a:t>    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844</TotalTime>
  <Words>1282</Words>
  <Application>Microsoft Office PowerPoint</Application>
  <PresentationFormat>On-screen Show (4:3)</PresentationFormat>
  <Paragraphs>363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Opulent</vt:lpstr>
      <vt:lpstr>JAVA Programming</vt:lpstr>
      <vt:lpstr>Day 26</vt:lpstr>
      <vt:lpstr>Layout Managers</vt:lpstr>
      <vt:lpstr>Slide 4</vt:lpstr>
      <vt:lpstr>Flow Layout</vt:lpstr>
      <vt:lpstr>Example</vt:lpstr>
      <vt:lpstr>Example</vt:lpstr>
      <vt:lpstr>Output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GridBag layout test2</vt:lpstr>
      <vt:lpstr>Example 2</vt:lpstr>
      <vt:lpstr>Slide 28</vt:lpstr>
      <vt:lpstr>Slide 29</vt:lpstr>
      <vt:lpstr>Slide 30</vt:lpstr>
      <vt:lpstr>Slide 31</vt:lpstr>
      <vt:lpstr>Slide 32</vt:lpstr>
      <vt:lpstr>Slide 33</vt:lpstr>
      <vt:lpstr>Gridbag layout test3</vt:lpstr>
      <vt:lpstr>Example 3 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TOSHIBA</dc:creator>
  <cp:lastModifiedBy>dell</cp:lastModifiedBy>
  <cp:revision>283</cp:revision>
  <dcterms:created xsi:type="dcterms:W3CDTF">2010-10-07T05:03:25Z</dcterms:created>
  <dcterms:modified xsi:type="dcterms:W3CDTF">2012-06-14T12:35:58Z</dcterms:modified>
</cp:coreProperties>
</file>