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7" r:id="rId9"/>
    <p:sldId id="269" r:id="rId10"/>
    <p:sldId id="271" r:id="rId11"/>
    <p:sldId id="272" r:id="rId12"/>
    <p:sldId id="274" r:id="rId13"/>
    <p:sldId id="276" r:id="rId14"/>
    <p:sldId id="278" r:id="rId15"/>
    <p:sldId id="279" r:id="rId16"/>
    <p:sldId id="280" r:id="rId17"/>
    <p:sldId id="282" r:id="rId18"/>
    <p:sldId id="284" r:id="rId19"/>
    <p:sldId id="286" r:id="rId20"/>
    <p:sldId id="288" r:id="rId21"/>
    <p:sldId id="28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B74A20-1055-405A-9392-E7283C648019}">
          <p14:sldIdLst>
            <p14:sldId id="256"/>
            <p14:sldId id="257"/>
            <p14:sldId id="259"/>
            <p14:sldId id="261"/>
            <p14:sldId id="263"/>
            <p14:sldId id="264"/>
            <p14:sldId id="265"/>
            <p14:sldId id="267"/>
            <p14:sldId id="269"/>
            <p14:sldId id="271"/>
            <p14:sldId id="272"/>
            <p14:sldId id="274"/>
            <p14:sldId id="276"/>
            <p14:sldId id="278"/>
            <p14:sldId id="279"/>
            <p14:sldId id="280"/>
          </p14:sldIdLst>
        </p14:section>
        <p14:section name="Untitled Section" id="{EF21C9B3-A2FC-405F-ACF0-CD581D0A5808}">
          <p14:sldIdLst>
            <p14:sldId id="282"/>
            <p14:sldId id="284"/>
            <p14:sldId id="286"/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92A1E-FE81-4100-92A8-5852ACE6C92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59483-70C7-4089-B7F6-9A25DEC23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7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77D656-C9A8-45B2-BCE9-AC9D82015347}" type="slidenum">
              <a:rPr lang="en-US" sz="1200" smtClean="0">
                <a:latin typeface="Arial" charset="0"/>
              </a:rPr>
              <a:pPr/>
              <a:t>3</a:t>
            </a:fld>
            <a:endParaRPr lang="en-US" sz="1200" smtClean="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CF72E2-DCF9-4182-9CEA-FA980199021D}" type="slidenum">
              <a:rPr lang="en-US"/>
              <a:pPr/>
              <a:t>18</a:t>
            </a:fld>
            <a:endParaRPr lang="en-US"/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AAC55-4192-42B9-9E96-1317560FEF27}" type="slidenum">
              <a:rPr lang="en-US"/>
              <a:pPr/>
              <a:t>19</a:t>
            </a:fld>
            <a:endParaRPr lang="en-US"/>
          </a:p>
        </p:txBody>
      </p:sp>
      <p:sp>
        <p:nvSpPr>
          <p:cNvPr id="156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8038ED-34BD-476D-B76A-9F74C827D91F}" type="slidenum">
              <a:rPr lang="en-US"/>
              <a:pPr/>
              <a:t>20</a:t>
            </a:fld>
            <a:endParaRPr lang="en-US"/>
          </a:p>
        </p:txBody>
      </p:sp>
      <p:sp>
        <p:nvSpPr>
          <p:cNvPr id="158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FA4897-D454-46D5-9B60-516439E0CD16}" type="slidenum">
              <a:rPr lang="en-US" sz="1200" smtClean="0">
                <a:latin typeface="Arial" charset="0"/>
              </a:rPr>
              <a:pPr/>
              <a:t>4</a:t>
            </a:fld>
            <a:endParaRPr lang="en-US" sz="1200" smtClean="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F22D8F-79A7-45EC-B16C-968C2059A51F}" type="slidenum">
              <a:rPr lang="en-US" sz="1200" smtClean="0">
                <a:latin typeface="Arial" charset="0"/>
              </a:rPr>
              <a:pPr/>
              <a:t>8</a:t>
            </a:fld>
            <a:endParaRPr lang="en-US" sz="1200" smtClean="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7306B5-EACE-41F7-AACA-656FFB3F6716}" type="slidenum">
              <a:rPr lang="en-US" sz="1200" smtClean="0">
                <a:latin typeface="Arial" charset="0"/>
              </a:rPr>
              <a:pPr/>
              <a:t>9</a:t>
            </a:fld>
            <a:endParaRPr lang="en-US" sz="1200" smtClean="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19CC9D-59A9-46B1-AE95-53C6652104CC}" type="slidenum">
              <a:rPr lang="en-US" sz="1200" smtClean="0">
                <a:latin typeface="Arial" charset="0"/>
              </a:rPr>
              <a:pPr/>
              <a:t>10</a:t>
            </a:fld>
            <a:endParaRPr lang="en-US" sz="1200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EA5CE2-1D29-4750-90C0-6CCC2FC8D4D3}" type="slidenum">
              <a:rPr lang="en-US" sz="1200" smtClean="0">
                <a:latin typeface="Arial" charset="0"/>
              </a:rPr>
              <a:pPr/>
              <a:t>12</a:t>
            </a:fld>
            <a:endParaRPr lang="en-US" sz="1200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C6C110-23B9-4F3D-8EDB-F8C9DCA1A1BD}" type="slidenum">
              <a:rPr lang="en-US" sz="1200" smtClean="0">
                <a:latin typeface="Arial" charset="0"/>
              </a:rPr>
              <a:pPr/>
              <a:t>13</a:t>
            </a:fld>
            <a:endParaRPr lang="en-US" sz="1200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7ABF71-C4F1-419E-9647-CF503283F7FF}" type="slidenum">
              <a:rPr lang="en-US" sz="1200" smtClean="0">
                <a:latin typeface="Arial" charset="0"/>
              </a:rPr>
              <a:pPr/>
              <a:t>14</a:t>
            </a:fld>
            <a:endParaRPr lang="en-US" sz="1200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5560E-E97C-4793-9233-9215BD119F0D}" type="slidenum">
              <a:rPr lang="en-US"/>
              <a:pPr/>
              <a:t>17</a:t>
            </a:fld>
            <a:endParaRPr lang="en-US"/>
          </a:p>
        </p:txBody>
      </p:sp>
      <p:sp>
        <p:nvSpPr>
          <p:cNvPr id="154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467A-58D5-439E-A841-2A5AFC0844A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7921-24FD-42CC-BE10-39925B60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5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467A-58D5-439E-A841-2A5AFC0844A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7921-24FD-42CC-BE10-39925B60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3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467A-58D5-439E-A841-2A5AFC0844A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7921-24FD-42CC-BE10-39925B60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50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2330450"/>
            <a:ext cx="89916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ChangeArrowheads="1"/>
          </p:cNvSpPr>
          <p:nvPr userDrawn="1"/>
        </p:nvSpPr>
        <p:spPr bwMode="auto">
          <a:xfrm>
            <a:off x="457200" y="457200"/>
            <a:ext cx="81534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3886200" y="6400800"/>
            <a:ext cx="510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smtClean="0">
                <a:solidFill>
                  <a:srgbClr val="996633"/>
                </a:solidFill>
              </a:rPr>
              <a:t>© 2009 Pearson Education, Upper Saddle River, NJ 07458. All Rights Reserved</a:t>
            </a: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152400" y="6400800"/>
            <a:ext cx="281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b="1" smtClean="0">
                <a:solidFill>
                  <a:srgbClr val="FFFFFF"/>
                </a:solidFill>
              </a:rPr>
              <a:t>Floyd, Digital Fundamentals, 10</a:t>
            </a:r>
            <a:r>
              <a:rPr lang="en-US" sz="1200" b="1" baseline="30000" smtClean="0">
                <a:solidFill>
                  <a:srgbClr val="FFFFFF"/>
                </a:solidFill>
              </a:rPr>
              <a:t>th</a:t>
            </a:r>
            <a:r>
              <a:rPr lang="en-US" sz="1200" b="1" smtClean="0">
                <a:solidFill>
                  <a:srgbClr val="FFFFFF"/>
                </a:solidFill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30296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467A-58D5-439E-A841-2A5AFC0844A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7921-24FD-42CC-BE10-39925B60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467A-58D5-439E-A841-2A5AFC0844A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7921-24FD-42CC-BE10-39925B60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2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467A-58D5-439E-A841-2A5AFC0844A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7921-24FD-42CC-BE10-39925B60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8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467A-58D5-439E-A841-2A5AFC0844A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7921-24FD-42CC-BE10-39925B60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4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467A-58D5-439E-A841-2A5AFC0844A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7921-24FD-42CC-BE10-39925B60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1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467A-58D5-439E-A841-2A5AFC0844A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7921-24FD-42CC-BE10-39925B60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7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467A-58D5-439E-A841-2A5AFC0844A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7921-24FD-42CC-BE10-39925B60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5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467A-58D5-439E-A841-2A5AFC0844A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7921-24FD-42CC-BE10-39925B60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1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4467A-58D5-439E-A841-2A5AFC0844A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67921-24FD-42CC-BE10-39925B60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7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381000" y="455713"/>
            <a:ext cx="8382000" cy="30777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5400" b="1" dirty="0" smtClean="0">
                <a:cs typeface="Times New Roman" pitchFamily="18" charset="0"/>
              </a:rPr>
              <a:t>Digital Logic Design</a:t>
            </a:r>
            <a:endParaRPr lang="en-US" sz="5400" b="1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4000" b="1" dirty="0">
                <a:cs typeface="Times New Roman" pitchFamily="18" charset="0"/>
              </a:rPr>
              <a:t>Thomas L. </a:t>
            </a:r>
            <a:r>
              <a:rPr lang="en-US" sz="4000" b="1" dirty="0" smtClean="0">
                <a:cs typeface="Times New Roman" pitchFamily="18" charset="0"/>
              </a:rPr>
              <a:t>Floyd</a:t>
            </a:r>
            <a:br>
              <a:rPr lang="en-US" sz="4000" b="1" dirty="0" smtClean="0">
                <a:cs typeface="Times New Roman" pitchFamily="18" charset="0"/>
              </a:rPr>
            </a:br>
            <a:r>
              <a:rPr lang="en-US" sz="4000" b="1" dirty="0" smtClean="0">
                <a:cs typeface="Times New Roman" pitchFamily="18" charset="0"/>
              </a:rPr>
              <a:t/>
            </a:r>
            <a:br>
              <a:rPr lang="en-US" sz="4000" b="1" dirty="0" smtClean="0">
                <a:cs typeface="Times New Roman" pitchFamily="18" charset="0"/>
              </a:rPr>
            </a:br>
            <a:r>
              <a:rPr lang="en-US" sz="4000" b="1" dirty="0" smtClean="0">
                <a:cs typeface="Times New Roman" pitchFamily="18" charset="0"/>
              </a:rPr>
              <a:t>9</a:t>
            </a:r>
            <a:r>
              <a:rPr lang="en-US" sz="4000" b="1" baseline="30000" dirty="0" smtClean="0">
                <a:cs typeface="Times New Roman" pitchFamily="18" charset="0"/>
              </a:rPr>
              <a:t>th</a:t>
            </a:r>
            <a:r>
              <a:rPr lang="en-US" sz="4000" b="1" dirty="0" smtClean="0">
                <a:cs typeface="Times New Roman" pitchFamily="18" charset="0"/>
              </a:rPr>
              <a:t>  Edition</a:t>
            </a:r>
            <a:endParaRPr lang="en-US" sz="4000" b="1" dirty="0">
              <a:cs typeface="Times New Roman" pitchFamily="18" charset="0"/>
            </a:endParaRPr>
          </a:p>
        </p:txBody>
      </p:sp>
      <p:sp>
        <p:nvSpPr>
          <p:cNvPr id="5" name="Text Box 13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533400" y="3886200"/>
            <a:ext cx="8001000" cy="2246769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 dirty="0">
                <a:solidFill>
                  <a:srgbClr val="008000"/>
                </a:solidFill>
                <a:cs typeface="Times New Roman" pitchFamily="18" charset="0"/>
              </a:rPr>
              <a:t>Chapter </a:t>
            </a:r>
            <a:r>
              <a:rPr lang="en-US" sz="4400" b="1" dirty="0" smtClean="0">
                <a:solidFill>
                  <a:srgbClr val="008000"/>
                </a:solidFill>
                <a:cs typeface="Times New Roman" pitchFamily="18" charset="0"/>
              </a:rPr>
              <a:t>7</a:t>
            </a:r>
            <a:endParaRPr lang="en-US" sz="4400" b="1" dirty="0">
              <a:solidFill>
                <a:srgbClr val="008000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8000"/>
                </a:solidFill>
                <a:cs typeface="Times New Roman" pitchFamily="18" charset="0"/>
              </a:rPr>
              <a:t>Daw</a:t>
            </a:r>
            <a:r>
              <a:rPr lang="en-US" sz="3200" b="1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8000"/>
                </a:solidFill>
                <a:cs typeface="Times New Roman" pitchFamily="18" charset="0"/>
              </a:rPr>
              <a:t>Khin</a:t>
            </a:r>
            <a:r>
              <a:rPr lang="en-US" sz="3200" b="1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8000"/>
                </a:solidFill>
                <a:cs typeface="Times New Roman" pitchFamily="18" charset="0"/>
              </a:rPr>
              <a:t>Ohnmar</a:t>
            </a:r>
            <a:r>
              <a:rPr lang="en-US" sz="3200" b="1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8000"/>
                </a:solidFill>
                <a:cs typeface="Times New Roman" pitchFamily="18" charset="0"/>
              </a:rPr>
              <a:t>Maung</a:t>
            </a:r>
            <a:endParaRPr lang="en-US" sz="3200" b="1" dirty="0" smtClean="0">
              <a:solidFill>
                <a:srgbClr val="008000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50000"/>
              </a:spcBef>
            </a:pPr>
            <a:r>
              <a:rPr lang="en-US" sz="3200" b="1" dirty="0" smtClean="0">
                <a:solidFill>
                  <a:srgbClr val="008000"/>
                </a:solidFill>
                <a:cs typeface="Times New Roman" pitchFamily="18" charset="0"/>
              </a:rPr>
              <a:t>Lecturer, CEIT</a:t>
            </a:r>
          </a:p>
        </p:txBody>
      </p:sp>
    </p:spTree>
    <p:extLst>
      <p:ext uri="{BB962C8B-B14F-4D97-AF65-F5344CB8AC3E}">
        <p14:creationId xmlns:p14="http://schemas.microsoft.com/office/powerpoint/2010/main" val="335006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685800" y="914400"/>
            <a:ext cx="7848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2800" dirty="0"/>
              <a:t>The truth table for the </a:t>
            </a:r>
            <a:r>
              <a:rPr lang="en-US" sz="2800" i="1" dirty="0"/>
              <a:t>D</a:t>
            </a:r>
            <a:r>
              <a:rPr lang="en-US" sz="2800" dirty="0"/>
              <a:t> latch summarizes its operation. If </a:t>
            </a:r>
            <a:r>
              <a:rPr lang="en-US" sz="2800" i="1" dirty="0"/>
              <a:t>EN</a:t>
            </a:r>
            <a:r>
              <a:rPr lang="en-US" sz="2800" dirty="0"/>
              <a:t> is LOW, then there is no change in the output and it is latched.</a:t>
            </a:r>
          </a:p>
        </p:txBody>
      </p:sp>
      <p:graphicFrame>
        <p:nvGraphicFramePr>
          <p:cNvPr id="1024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165617"/>
              </p:ext>
            </p:extLst>
          </p:nvPr>
        </p:nvGraphicFramePr>
        <p:xfrm>
          <a:off x="1340433" y="2667000"/>
          <a:ext cx="6889167" cy="373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CorelDRAW" r:id="rId4" imgW="1932753" imgH="1048187" progId="CorelDRAW.Graphic.13">
                  <p:embed/>
                </p:oleObj>
              </mc:Choice>
              <mc:Fallback>
                <p:oleObj name="CorelDRAW" r:id="rId4" imgW="1932753" imgH="1048187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433" y="2667000"/>
                        <a:ext cx="6889167" cy="3737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01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Edge-Trigger S-R Flip-Flop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 and R inputs of the S-R flip-flop are called synchronous inputs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on these inputs are transferred to the flip-flop’s output only on the triggering edge of the clock pulse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Flip-Flop cannot change state except on the triggering edge of a clock pulse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124200"/>
            <a:ext cx="8305799" cy="366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7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1150938" y="1524000"/>
            <a:ext cx="4411662" cy="12954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22"/>
          <p:cNvSpPr txBox="1">
            <a:spLocks noChangeArrowheads="1"/>
          </p:cNvSpPr>
          <p:nvPr/>
        </p:nvSpPr>
        <p:spPr bwMode="auto">
          <a:xfrm>
            <a:off x="304800" y="609600"/>
            <a:ext cx="85344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b="1" dirty="0">
                <a:cs typeface="Times New Roman" pitchFamily="18" charset="0"/>
              </a:rPr>
              <a:t>Edge-Triggered D </a:t>
            </a:r>
            <a:r>
              <a:rPr lang="en-US" sz="3600" b="1" dirty="0" smtClean="0">
                <a:cs typeface="Times New Roman" pitchFamily="18" charset="0"/>
              </a:rPr>
              <a:t>Flip-Flop</a:t>
            </a:r>
          </a:p>
          <a:p>
            <a:pPr algn="just">
              <a:spcBef>
                <a:spcPct val="50000"/>
              </a:spcBef>
            </a:pPr>
            <a:r>
              <a:rPr lang="en-US" dirty="0" smtClean="0"/>
              <a:t>A </a:t>
            </a:r>
            <a:r>
              <a:rPr lang="en-US" dirty="0"/>
              <a:t>flip-flop </a:t>
            </a:r>
            <a:r>
              <a:rPr lang="en-US" i="1" dirty="0">
                <a:solidFill>
                  <a:srgbClr val="0070C0"/>
                </a:solidFill>
              </a:rPr>
              <a:t>differs from a latch in the manner it changes states</a:t>
            </a:r>
            <a:r>
              <a:rPr lang="en-US" dirty="0"/>
              <a:t>. A flip-flop is a</a:t>
            </a:r>
            <a:r>
              <a:rPr lang="en-US" dirty="0">
                <a:solidFill>
                  <a:srgbClr val="FF0000"/>
                </a:solidFill>
              </a:rPr>
              <a:t> clocked </a:t>
            </a:r>
            <a:r>
              <a:rPr lang="en-US" dirty="0"/>
              <a:t>device, in which only the clock edge determines when a new bit is entered.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The active edge can be </a:t>
            </a:r>
            <a:r>
              <a:rPr lang="en-US" i="1" dirty="0">
                <a:solidFill>
                  <a:srgbClr val="FF0000"/>
                </a:solidFill>
              </a:rPr>
              <a:t>positive or negative</a:t>
            </a:r>
            <a:r>
              <a:rPr lang="en-US" dirty="0"/>
              <a:t>.</a:t>
            </a:r>
          </a:p>
        </p:txBody>
      </p:sp>
      <p:graphicFrame>
        <p:nvGraphicFramePr>
          <p:cNvPr id="12293" name="Object 23"/>
          <p:cNvGraphicFramePr>
            <a:graphicFrameLocks noChangeAspect="1"/>
          </p:cNvGraphicFramePr>
          <p:nvPr/>
        </p:nvGraphicFramePr>
        <p:xfrm>
          <a:off x="2590800" y="3505200"/>
          <a:ext cx="5105400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CorelDRAW" r:id="rId4" imgW="2470594" imgH="1072248" progId="CorelDRAW.Graphic.12">
                  <p:embed/>
                </p:oleObj>
              </mc:Choice>
              <mc:Fallback>
                <p:oleObj name="CorelDRAW" r:id="rId4" imgW="2470594" imgH="1072248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05200"/>
                        <a:ext cx="5105400" cy="221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27"/>
          <p:cNvSpPr txBox="1">
            <a:spLocks noChangeArrowheads="1"/>
          </p:cNvSpPr>
          <p:nvPr/>
        </p:nvSpPr>
        <p:spPr bwMode="auto">
          <a:xfrm>
            <a:off x="990600" y="4876800"/>
            <a:ext cx="1143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Dynamic input indicator</a:t>
            </a:r>
          </a:p>
        </p:txBody>
      </p:sp>
      <p:sp>
        <p:nvSpPr>
          <p:cNvPr id="12295" name="Line 28"/>
          <p:cNvSpPr>
            <a:spLocks noChangeShapeType="1"/>
          </p:cNvSpPr>
          <p:nvPr/>
        </p:nvSpPr>
        <p:spPr bwMode="auto">
          <a:xfrm flipV="1">
            <a:off x="2133600" y="44958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29"/>
          <p:cNvSpPr>
            <a:spLocks noChangeShapeType="1"/>
          </p:cNvSpPr>
          <p:nvPr/>
        </p:nvSpPr>
        <p:spPr bwMode="auto">
          <a:xfrm flipV="1">
            <a:off x="2209800" y="4495800"/>
            <a:ext cx="3657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13"/>
          <p:cNvSpPr txBox="1">
            <a:spLocks noChangeArrowheads="1"/>
          </p:cNvSpPr>
          <p:nvPr/>
        </p:nvSpPr>
        <p:spPr bwMode="auto">
          <a:xfrm>
            <a:off x="457200" y="533400"/>
            <a:ext cx="815340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2800" dirty="0"/>
              <a:t>The truth table for a </a:t>
            </a:r>
            <a:r>
              <a:rPr lang="en-US" sz="2800" i="1" dirty="0">
                <a:solidFill>
                  <a:srgbClr val="FF0000"/>
                </a:solidFill>
              </a:rPr>
              <a:t>positive-edge</a:t>
            </a:r>
            <a:r>
              <a:rPr lang="en-US" sz="2800" dirty="0"/>
              <a:t> triggered D flip-flop shows an up arrow to remind you that it is sensitive to its </a:t>
            </a:r>
            <a:r>
              <a:rPr lang="en-US" sz="2800" i="1" dirty="0"/>
              <a:t>D</a:t>
            </a:r>
            <a:r>
              <a:rPr lang="en-US" sz="2800" dirty="0"/>
              <a:t> input only on the </a:t>
            </a:r>
            <a:r>
              <a:rPr lang="en-US" sz="2800" u="sng" dirty="0">
                <a:solidFill>
                  <a:srgbClr val="0070C0"/>
                </a:solidFill>
              </a:rPr>
              <a:t>rising edge of the clock</a:t>
            </a:r>
            <a:r>
              <a:rPr lang="en-US" sz="2800" dirty="0"/>
              <a:t>; otherwise it is latched.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800" dirty="0"/>
              <a:t>The truth table for a </a:t>
            </a:r>
            <a:r>
              <a:rPr lang="en-US" sz="2800" i="1" dirty="0">
                <a:solidFill>
                  <a:srgbClr val="FF0000"/>
                </a:solidFill>
              </a:rPr>
              <a:t>negative-edge</a:t>
            </a:r>
            <a:r>
              <a:rPr lang="en-US" sz="2800" dirty="0"/>
              <a:t> triggered D flip-flop is identical except for the </a:t>
            </a:r>
            <a:r>
              <a:rPr lang="en-US" sz="2800" u="sng" dirty="0">
                <a:solidFill>
                  <a:srgbClr val="0070C0"/>
                </a:solidFill>
              </a:rPr>
              <a:t>direction of the arrow</a:t>
            </a:r>
            <a:r>
              <a:rPr lang="en-US" sz="2800" dirty="0"/>
              <a:t>.</a:t>
            </a:r>
          </a:p>
        </p:txBody>
      </p:sp>
      <p:graphicFrame>
        <p:nvGraphicFramePr>
          <p:cNvPr id="1331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416316"/>
              </p:ext>
            </p:extLst>
          </p:nvPr>
        </p:nvGraphicFramePr>
        <p:xfrm>
          <a:off x="533400" y="3803650"/>
          <a:ext cx="8223909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CorelDRAW" r:id="rId4" imgW="4010847" imgH="896031" progId="CorelDRAW.Graphic.13">
                  <p:embed/>
                </p:oleObj>
              </mc:Choice>
              <mc:Fallback>
                <p:oleObj name="CorelDRAW" r:id="rId4" imgW="4010847" imgH="896031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03650"/>
                        <a:ext cx="8223909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5"/>
          <p:cNvSpPr txBox="1">
            <a:spLocks noChangeArrowheads="1"/>
          </p:cNvSpPr>
          <p:nvPr/>
        </p:nvSpPr>
        <p:spPr bwMode="auto">
          <a:xfrm>
            <a:off x="1371600" y="5911850"/>
            <a:ext cx="6553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(a) Positive-edge triggered                             (b) Negative-edge triggered</a:t>
            </a:r>
          </a:p>
        </p:txBody>
      </p:sp>
    </p:spTree>
    <p:extLst>
      <p:ext uri="{BB962C8B-B14F-4D97-AF65-F5344CB8AC3E}">
        <p14:creationId xmlns:p14="http://schemas.microsoft.com/office/powerpoint/2010/main" val="14066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457200" y="457200"/>
            <a:ext cx="807720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b="1" dirty="0" smtClean="0"/>
              <a:t>Edge-Triggered J-K Flip-Flop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800" dirty="0" smtClean="0"/>
              <a:t>The </a:t>
            </a:r>
            <a:r>
              <a:rPr lang="en-US" sz="2800" dirty="0"/>
              <a:t>J-K flip-flop is more versatile than the D flip flop. In addition to the clock input, it has two inputs, labeled </a:t>
            </a:r>
            <a:r>
              <a:rPr lang="en-US" sz="2800" i="1" dirty="0"/>
              <a:t>J</a:t>
            </a:r>
            <a:r>
              <a:rPr lang="en-US" sz="2800" dirty="0"/>
              <a:t> and </a:t>
            </a:r>
            <a:r>
              <a:rPr lang="en-US" sz="2800" i="1" dirty="0"/>
              <a:t>K</a:t>
            </a:r>
            <a:r>
              <a:rPr lang="en-US" sz="2800" dirty="0"/>
              <a:t>. When both </a:t>
            </a:r>
            <a:r>
              <a:rPr lang="en-US" sz="2800" i="1" dirty="0"/>
              <a:t>J</a:t>
            </a:r>
            <a:r>
              <a:rPr lang="en-US" sz="2800" dirty="0"/>
              <a:t> and </a:t>
            </a:r>
            <a:r>
              <a:rPr lang="en-US" sz="2800" i="1" dirty="0"/>
              <a:t>K</a:t>
            </a:r>
            <a:r>
              <a:rPr lang="en-US" sz="2800" dirty="0"/>
              <a:t> = 1, the output changes states (toggles) on the active clock edge (in this case, the rising edge).</a:t>
            </a:r>
          </a:p>
        </p:txBody>
      </p:sp>
      <p:graphicFrame>
        <p:nvGraphicFramePr>
          <p:cNvPr id="143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054587"/>
              </p:ext>
            </p:extLst>
          </p:nvPr>
        </p:nvGraphicFramePr>
        <p:xfrm>
          <a:off x="1602451" y="3657601"/>
          <a:ext cx="5560349" cy="304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CorelDRAW" r:id="rId4" imgW="2126862" imgH="1166856" progId="CorelDRAW.Graphic.13">
                  <p:embed/>
                </p:oleObj>
              </mc:Choice>
              <mc:Fallback>
                <p:oleObj name="CorelDRAW" r:id="rId4" imgW="2126862" imgH="1166856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451" y="3657601"/>
                        <a:ext cx="5560349" cy="3047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5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1054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D-flip-flop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does not have a toggle mode like the J-K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flip-flop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hardwire a toggle mode by connecting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back to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shown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useful in some counters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478" y="2667000"/>
            <a:ext cx="431552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552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Asynchronous Preset and Clear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flip-flops have other inputs that are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asynchronous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meaning they affect the output independent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clock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such inputs are normally labeled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preset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clear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CLR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inputs are usually active LOW.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J-K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flip flop with active LOW preset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clear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shown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3733801"/>
            <a:ext cx="22574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7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54" name="Object 54"/>
          <p:cNvGraphicFramePr>
            <a:graphicFrameLocks noChangeAspect="1"/>
          </p:cNvGraphicFramePr>
          <p:nvPr/>
        </p:nvGraphicFramePr>
        <p:xfrm>
          <a:off x="1524000" y="3581400"/>
          <a:ext cx="6019800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CorelDRAW" r:id="rId4" imgW="5148232" imgH="2209190" progId="CorelDRAW.Graphic.13">
                  <p:embed/>
                </p:oleObj>
              </mc:Choice>
              <mc:Fallback>
                <p:oleObj name="CorelDRAW" r:id="rId4" imgW="5148232" imgH="2209190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6019800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0" name="Rectangle 20"/>
          <p:cNvSpPr>
            <a:spLocks noChangeArrowheads="1"/>
          </p:cNvSpPr>
          <p:nvPr/>
        </p:nvSpPr>
        <p:spPr bwMode="auto">
          <a:xfrm>
            <a:off x="1143000" y="1524000"/>
            <a:ext cx="4800600" cy="12954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21" name="Text Box 21"/>
          <p:cNvSpPr txBox="1">
            <a:spLocks noChangeArrowheads="1"/>
          </p:cNvSpPr>
          <p:nvPr/>
        </p:nvSpPr>
        <p:spPr bwMode="auto">
          <a:xfrm>
            <a:off x="838200" y="1295400"/>
            <a:ext cx="457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Determine the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output for the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J-K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flip-flop, given the inputs shown. </a:t>
            </a:r>
          </a:p>
        </p:txBody>
      </p:sp>
      <p:sp>
        <p:nvSpPr>
          <p:cNvPr id="153622" name="WordArt 22"/>
          <p:cNvSpPr>
            <a:spLocks noChangeArrowheads="1" noChangeShapeType="1" noTextEdit="1"/>
          </p:cNvSpPr>
          <p:nvPr/>
        </p:nvSpPr>
        <p:spPr bwMode="auto">
          <a:xfrm>
            <a:off x="838200" y="617537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graphicFrame>
        <p:nvGraphicFramePr>
          <p:cNvPr id="153633" name="Object 33"/>
          <p:cNvGraphicFramePr>
            <a:graphicFrameLocks noChangeAspect="1"/>
          </p:cNvGraphicFramePr>
          <p:nvPr/>
        </p:nvGraphicFramePr>
        <p:xfrm>
          <a:off x="6194425" y="838200"/>
          <a:ext cx="18415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CorelDRAW" r:id="rId6" imgW="935576" imgH="1122314" progId="CorelDRAW.Graphic.13">
                  <p:embed/>
                </p:oleObj>
              </mc:Choice>
              <mc:Fallback>
                <p:oleObj name="CorelDRAW" r:id="rId6" imgW="935576" imgH="1122314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838200"/>
                        <a:ext cx="18415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4" name="Rectangle 34"/>
          <p:cNvSpPr>
            <a:spLocks noChangeArrowheads="1"/>
          </p:cNvSpPr>
          <p:nvPr/>
        </p:nvSpPr>
        <p:spPr bwMode="auto">
          <a:xfrm>
            <a:off x="6934200" y="1828800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" pitchFamily="18" charset="0"/>
              </a:rPr>
              <a:t>CLK</a:t>
            </a:r>
            <a:endParaRPr lang="en-US"/>
          </a:p>
        </p:txBody>
      </p:sp>
      <p:sp>
        <p:nvSpPr>
          <p:cNvPr id="153635" name="Rectangle 35"/>
          <p:cNvSpPr>
            <a:spLocks noChangeArrowheads="1"/>
          </p:cNvSpPr>
          <p:nvPr/>
        </p:nvSpPr>
        <p:spPr bwMode="auto">
          <a:xfrm>
            <a:off x="6816725" y="2378075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" pitchFamily="18" charset="0"/>
              </a:rPr>
              <a:t>K</a:t>
            </a:r>
            <a:endParaRPr lang="en-US"/>
          </a:p>
        </p:txBody>
      </p:sp>
      <p:sp>
        <p:nvSpPr>
          <p:cNvPr id="153636" name="Rectangle 36"/>
          <p:cNvSpPr>
            <a:spLocks noChangeArrowheads="1"/>
          </p:cNvSpPr>
          <p:nvPr/>
        </p:nvSpPr>
        <p:spPr bwMode="auto">
          <a:xfrm>
            <a:off x="6823075" y="1338263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" pitchFamily="18" charset="0"/>
              </a:rPr>
              <a:t>J</a:t>
            </a:r>
            <a:endParaRPr lang="en-US"/>
          </a:p>
        </p:txBody>
      </p:sp>
      <p:grpSp>
        <p:nvGrpSpPr>
          <p:cNvPr id="153637" name="Group 37"/>
          <p:cNvGrpSpPr>
            <a:grpSpLocks/>
          </p:cNvGrpSpPr>
          <p:nvPr/>
        </p:nvGrpSpPr>
        <p:grpSpPr bwMode="auto">
          <a:xfrm>
            <a:off x="7958138" y="2286000"/>
            <a:ext cx="381000" cy="336550"/>
            <a:chOff x="2454" y="3201"/>
            <a:chExt cx="240" cy="212"/>
          </a:xfrm>
        </p:grpSpPr>
        <p:sp>
          <p:nvSpPr>
            <p:cNvPr id="153638" name="Text Box 38"/>
            <p:cNvSpPr txBox="1">
              <a:spLocks noChangeArrowheads="1"/>
            </p:cNvSpPr>
            <p:nvPr/>
          </p:nvSpPr>
          <p:spPr bwMode="auto">
            <a:xfrm>
              <a:off x="2454" y="3201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153639" name="Line 39"/>
            <p:cNvSpPr>
              <a:spLocks noChangeShapeType="1"/>
            </p:cNvSpPr>
            <p:nvPr/>
          </p:nvSpPr>
          <p:spPr bwMode="auto">
            <a:xfrm>
              <a:off x="2524" y="3237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40" name="Text Box 40"/>
          <p:cNvSpPr txBox="1">
            <a:spLocks noChangeArrowheads="1"/>
          </p:cNvSpPr>
          <p:nvPr/>
        </p:nvSpPr>
        <p:spPr bwMode="auto">
          <a:xfrm>
            <a:off x="7956550" y="11842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53641" name="Text Box 41"/>
          <p:cNvSpPr txBox="1">
            <a:spLocks noChangeArrowheads="1"/>
          </p:cNvSpPr>
          <p:nvPr/>
        </p:nvSpPr>
        <p:spPr bwMode="auto">
          <a:xfrm>
            <a:off x="6816725" y="533400"/>
            <a:ext cx="508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1"/>
              <a:t>PRE</a:t>
            </a:r>
          </a:p>
        </p:txBody>
      </p:sp>
      <p:sp>
        <p:nvSpPr>
          <p:cNvPr id="153642" name="Text Box 42"/>
          <p:cNvSpPr txBox="1">
            <a:spLocks noChangeArrowheads="1"/>
          </p:cNvSpPr>
          <p:nvPr/>
        </p:nvSpPr>
        <p:spPr bwMode="auto">
          <a:xfrm>
            <a:off x="6858000" y="3048000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1"/>
              <a:t>CLR</a:t>
            </a:r>
          </a:p>
        </p:txBody>
      </p:sp>
      <p:sp>
        <p:nvSpPr>
          <p:cNvPr id="153643" name="Line 43"/>
          <p:cNvSpPr>
            <a:spLocks noChangeShapeType="1"/>
          </p:cNvSpPr>
          <p:nvPr/>
        </p:nvSpPr>
        <p:spPr bwMode="auto">
          <a:xfrm>
            <a:off x="6969125" y="30749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4" name="Line 44"/>
          <p:cNvSpPr>
            <a:spLocks noChangeShapeType="1"/>
          </p:cNvSpPr>
          <p:nvPr/>
        </p:nvSpPr>
        <p:spPr bwMode="auto">
          <a:xfrm>
            <a:off x="6918325" y="5651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6" name="WordArt 46"/>
          <p:cNvSpPr>
            <a:spLocks noChangeArrowheads="1" noChangeShapeType="1" noTextEdit="1"/>
          </p:cNvSpPr>
          <p:nvPr/>
        </p:nvSpPr>
        <p:spPr bwMode="auto">
          <a:xfrm>
            <a:off x="914400" y="2522537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153647" name="Text Box 47"/>
          <p:cNvSpPr txBox="1">
            <a:spLocks noChangeArrowheads="1"/>
          </p:cNvSpPr>
          <p:nvPr/>
        </p:nvSpPr>
        <p:spPr bwMode="auto">
          <a:xfrm>
            <a:off x="1487488" y="3276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Set</a:t>
            </a:r>
          </a:p>
        </p:txBody>
      </p:sp>
      <p:sp>
        <p:nvSpPr>
          <p:cNvPr id="153648" name="Text Box 48"/>
          <p:cNvSpPr txBox="1">
            <a:spLocks noChangeArrowheads="1"/>
          </p:cNvSpPr>
          <p:nvPr/>
        </p:nvSpPr>
        <p:spPr bwMode="auto">
          <a:xfrm>
            <a:off x="2590800" y="32766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Toggle</a:t>
            </a:r>
          </a:p>
        </p:txBody>
      </p:sp>
      <p:sp>
        <p:nvSpPr>
          <p:cNvPr id="153649" name="Text Box 49"/>
          <p:cNvSpPr txBox="1">
            <a:spLocks noChangeArrowheads="1"/>
          </p:cNvSpPr>
          <p:nvPr/>
        </p:nvSpPr>
        <p:spPr bwMode="auto">
          <a:xfrm>
            <a:off x="4724400" y="3276600"/>
            <a:ext cx="646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Reset</a:t>
            </a:r>
          </a:p>
        </p:txBody>
      </p:sp>
      <p:sp>
        <p:nvSpPr>
          <p:cNvPr id="153650" name="Text Box 50"/>
          <p:cNvSpPr txBox="1">
            <a:spLocks noChangeArrowheads="1"/>
          </p:cNvSpPr>
          <p:nvPr/>
        </p:nvSpPr>
        <p:spPr bwMode="auto">
          <a:xfrm>
            <a:off x="5791200" y="32766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Toggle</a:t>
            </a:r>
          </a:p>
        </p:txBody>
      </p:sp>
      <p:sp>
        <p:nvSpPr>
          <p:cNvPr id="153651" name="Text Box 51"/>
          <p:cNvSpPr txBox="1">
            <a:spLocks noChangeArrowheads="1"/>
          </p:cNvSpPr>
          <p:nvPr/>
        </p:nvSpPr>
        <p:spPr bwMode="auto">
          <a:xfrm>
            <a:off x="2971800" y="45720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Set</a:t>
            </a:r>
          </a:p>
        </p:txBody>
      </p:sp>
      <p:sp>
        <p:nvSpPr>
          <p:cNvPr id="153652" name="Text Box 52"/>
          <p:cNvSpPr txBox="1">
            <a:spLocks noChangeArrowheads="1"/>
          </p:cNvSpPr>
          <p:nvPr/>
        </p:nvSpPr>
        <p:spPr bwMode="auto">
          <a:xfrm>
            <a:off x="3657600" y="3276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Set</a:t>
            </a:r>
          </a:p>
        </p:txBody>
      </p:sp>
      <p:sp>
        <p:nvSpPr>
          <p:cNvPr id="153653" name="Text Box 53"/>
          <p:cNvSpPr txBox="1">
            <a:spLocks noChangeArrowheads="1"/>
          </p:cNvSpPr>
          <p:nvPr/>
        </p:nvSpPr>
        <p:spPr bwMode="auto">
          <a:xfrm>
            <a:off x="6440488" y="4997450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Reset</a:t>
            </a:r>
          </a:p>
        </p:txBody>
      </p:sp>
      <p:sp>
        <p:nvSpPr>
          <p:cNvPr id="153655" name="Text Box 55"/>
          <p:cNvSpPr txBox="1">
            <a:spLocks noChangeArrowheads="1"/>
          </p:cNvSpPr>
          <p:nvPr/>
        </p:nvSpPr>
        <p:spPr bwMode="auto">
          <a:xfrm>
            <a:off x="6858000" y="32766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Latch</a:t>
            </a:r>
          </a:p>
        </p:txBody>
      </p:sp>
      <p:sp>
        <p:nvSpPr>
          <p:cNvPr id="153656" name="Rectangle 56"/>
          <p:cNvSpPr>
            <a:spLocks noChangeArrowheads="1"/>
          </p:cNvSpPr>
          <p:nvPr/>
        </p:nvSpPr>
        <p:spPr bwMode="auto">
          <a:xfrm>
            <a:off x="1371600" y="5715000"/>
            <a:ext cx="64008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7" name="Rectangle 57"/>
          <p:cNvSpPr>
            <a:spLocks noChangeArrowheads="1"/>
          </p:cNvSpPr>
          <p:nvPr/>
        </p:nvSpPr>
        <p:spPr bwMode="auto">
          <a:xfrm>
            <a:off x="1111250" y="3657600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" pitchFamily="18" charset="0"/>
              </a:rPr>
              <a:t>CLK</a:t>
            </a:r>
            <a:endParaRPr lang="en-US"/>
          </a:p>
        </p:txBody>
      </p:sp>
      <p:sp>
        <p:nvSpPr>
          <p:cNvPr id="153658" name="Rectangle 58"/>
          <p:cNvSpPr>
            <a:spLocks noChangeArrowheads="1"/>
          </p:cNvSpPr>
          <p:nvPr/>
        </p:nvSpPr>
        <p:spPr bwMode="auto">
          <a:xfrm>
            <a:off x="1295400" y="4572000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" pitchFamily="18" charset="0"/>
              </a:rPr>
              <a:t>K</a:t>
            </a:r>
            <a:endParaRPr lang="en-US"/>
          </a:p>
        </p:txBody>
      </p:sp>
      <p:sp>
        <p:nvSpPr>
          <p:cNvPr id="153659" name="Rectangle 59"/>
          <p:cNvSpPr>
            <a:spLocks noChangeArrowheads="1"/>
          </p:cNvSpPr>
          <p:nvPr/>
        </p:nvSpPr>
        <p:spPr bwMode="auto">
          <a:xfrm flipH="1">
            <a:off x="1308100" y="4114800"/>
            <a:ext cx="215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" pitchFamily="18" charset="0"/>
              </a:rPr>
              <a:t>J</a:t>
            </a:r>
            <a:endParaRPr lang="en-US"/>
          </a:p>
        </p:txBody>
      </p:sp>
      <p:sp>
        <p:nvSpPr>
          <p:cNvPr id="153663" name="Text Box 63"/>
          <p:cNvSpPr txBox="1">
            <a:spLocks noChangeArrowheads="1"/>
          </p:cNvSpPr>
          <p:nvPr/>
        </p:nvSpPr>
        <p:spPr bwMode="auto">
          <a:xfrm>
            <a:off x="1143000" y="5729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Q</a:t>
            </a:r>
          </a:p>
        </p:txBody>
      </p:sp>
      <p:grpSp>
        <p:nvGrpSpPr>
          <p:cNvPr id="153667" name="Group 67"/>
          <p:cNvGrpSpPr>
            <a:grpSpLocks/>
          </p:cNvGrpSpPr>
          <p:nvPr/>
        </p:nvGrpSpPr>
        <p:grpSpPr bwMode="auto">
          <a:xfrm>
            <a:off x="1066800" y="4953000"/>
            <a:ext cx="508000" cy="304800"/>
            <a:chOff x="482" y="3190"/>
            <a:chExt cx="320" cy="192"/>
          </a:xfrm>
        </p:grpSpPr>
        <p:sp>
          <p:nvSpPr>
            <p:cNvPr id="153664" name="Text Box 64"/>
            <p:cNvSpPr txBox="1">
              <a:spLocks noChangeArrowheads="1"/>
            </p:cNvSpPr>
            <p:nvPr/>
          </p:nvSpPr>
          <p:spPr bwMode="auto">
            <a:xfrm>
              <a:off x="482" y="3190"/>
              <a:ext cx="3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i="1"/>
                <a:t>PRE</a:t>
              </a:r>
            </a:p>
          </p:txBody>
        </p:sp>
        <p:sp>
          <p:nvSpPr>
            <p:cNvPr id="153666" name="Line 66"/>
            <p:cNvSpPr>
              <a:spLocks noChangeShapeType="1"/>
            </p:cNvSpPr>
            <p:nvPr/>
          </p:nvSpPr>
          <p:spPr bwMode="auto">
            <a:xfrm>
              <a:off x="546" y="321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70" name="Group 70"/>
          <p:cNvGrpSpPr>
            <a:grpSpLocks/>
          </p:cNvGrpSpPr>
          <p:nvPr/>
        </p:nvGrpSpPr>
        <p:grpSpPr bwMode="auto">
          <a:xfrm>
            <a:off x="1066800" y="5334000"/>
            <a:ext cx="509588" cy="304800"/>
            <a:chOff x="720" y="3360"/>
            <a:chExt cx="321" cy="192"/>
          </a:xfrm>
        </p:grpSpPr>
        <p:sp>
          <p:nvSpPr>
            <p:cNvPr id="153668" name="Text Box 68"/>
            <p:cNvSpPr txBox="1">
              <a:spLocks noChangeArrowheads="1"/>
            </p:cNvSpPr>
            <p:nvPr/>
          </p:nvSpPr>
          <p:spPr bwMode="auto">
            <a:xfrm>
              <a:off x="720" y="3360"/>
              <a:ext cx="32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i="1"/>
                <a:t>CLR</a:t>
              </a:r>
            </a:p>
          </p:txBody>
        </p:sp>
        <p:sp>
          <p:nvSpPr>
            <p:cNvPr id="153669" name="Line 69"/>
            <p:cNvSpPr>
              <a:spLocks noChangeShapeType="1"/>
            </p:cNvSpPr>
            <p:nvPr/>
          </p:nvSpPr>
          <p:spPr bwMode="auto">
            <a:xfrm>
              <a:off x="790" y="337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781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2000"/>
                                        <p:tgtEl>
                                          <p:spTgt spid="153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6" grpId="0" animBg="1"/>
      <p:bldP spid="153647" grpId="0"/>
      <p:bldP spid="153648" grpId="0"/>
      <p:bldP spid="153649" grpId="0"/>
      <p:bldP spid="153650" grpId="0"/>
      <p:bldP spid="153651" grpId="0"/>
      <p:bldP spid="153652" grpId="0"/>
      <p:bldP spid="153653" grpId="0"/>
      <p:bldP spid="153655" grpId="0"/>
      <p:bldP spid="1536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457200" y="1334869"/>
            <a:ext cx="8001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Propagation delay time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specified for the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rising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falling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outputs. It is measured between the 50% level of the clock to the 50% level of the output transition. 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28600" y="297359"/>
            <a:ext cx="8709436" cy="7694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Flip-flop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Operating Characteristics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846" name="Text Box 22"/>
          <p:cNvSpPr txBox="1">
            <a:spLocks noChangeArrowheads="1"/>
          </p:cNvSpPr>
          <p:nvPr/>
        </p:nvSpPr>
        <p:spPr bwMode="auto">
          <a:xfrm>
            <a:off x="1143000" y="29718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FF0066"/>
                </a:solidFill>
              </a:rPr>
              <a:t>50% point on triggering edge</a:t>
            </a:r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5634038" y="3581400"/>
            <a:ext cx="919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66"/>
                </a:solidFill>
              </a:rPr>
              <a:t>50% point</a:t>
            </a: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2514600" y="4359275"/>
            <a:ext cx="2133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FF0066"/>
                </a:solidFill>
              </a:rPr>
              <a:t>50% point on LOW-to-HIGH transition of </a:t>
            </a:r>
            <a:r>
              <a:rPr lang="en-US" sz="1400" i="1">
                <a:solidFill>
                  <a:srgbClr val="FF0066"/>
                </a:solidFill>
              </a:rPr>
              <a:t>Q</a:t>
            </a:r>
          </a:p>
        </p:txBody>
      </p:sp>
      <p:sp>
        <p:nvSpPr>
          <p:cNvPr id="77851" name="Text Box 27"/>
          <p:cNvSpPr txBox="1">
            <a:spLocks noChangeArrowheads="1"/>
          </p:cNvSpPr>
          <p:nvPr/>
        </p:nvSpPr>
        <p:spPr bwMode="auto">
          <a:xfrm>
            <a:off x="1600200" y="49212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solidFill>
                  <a:srgbClr val="FF0066"/>
                </a:solidFill>
              </a:rPr>
              <a:t>t</a:t>
            </a:r>
            <a:r>
              <a:rPr lang="en-US" sz="1600" i="1" baseline="-25000">
                <a:solidFill>
                  <a:srgbClr val="FF0066"/>
                </a:solidFill>
              </a:rPr>
              <a:t>PLH</a:t>
            </a:r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5562600" y="49212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solidFill>
                  <a:srgbClr val="FF0066"/>
                </a:solidFill>
              </a:rPr>
              <a:t>t</a:t>
            </a:r>
            <a:r>
              <a:rPr lang="en-US" sz="1600" i="1" baseline="-25000">
                <a:solidFill>
                  <a:srgbClr val="FF0066"/>
                </a:solidFill>
              </a:rPr>
              <a:t>PHL</a:t>
            </a:r>
          </a:p>
        </p:txBody>
      </p:sp>
      <p:graphicFrame>
        <p:nvGraphicFramePr>
          <p:cNvPr id="77854" name="Object 30"/>
          <p:cNvGraphicFramePr>
            <a:graphicFrameLocks noChangeAspect="1"/>
          </p:cNvGraphicFramePr>
          <p:nvPr/>
        </p:nvGraphicFramePr>
        <p:xfrm>
          <a:off x="1066800" y="3276600"/>
          <a:ext cx="716280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CorelDRAW" r:id="rId4" imgW="4522680" imgH="1141200" progId="CorelDRAW.Graphic.13">
                  <p:embed/>
                </p:oleObj>
              </mc:Choice>
              <mc:Fallback>
                <p:oleObj name="CorelDRAW" r:id="rId4" imgW="4522680" imgH="1141200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76600"/>
                        <a:ext cx="7162800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5" name="Text Box 31"/>
          <p:cNvSpPr txBox="1">
            <a:spLocks noChangeArrowheads="1"/>
          </p:cNvSpPr>
          <p:nvPr/>
        </p:nvSpPr>
        <p:spPr bwMode="auto">
          <a:xfrm>
            <a:off x="838200" y="35052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CLK</a:t>
            </a:r>
          </a:p>
        </p:txBody>
      </p:sp>
      <p:sp>
        <p:nvSpPr>
          <p:cNvPr id="77856" name="Text Box 32"/>
          <p:cNvSpPr txBox="1">
            <a:spLocks noChangeArrowheads="1"/>
          </p:cNvSpPr>
          <p:nvPr/>
        </p:nvSpPr>
        <p:spPr bwMode="auto">
          <a:xfrm>
            <a:off x="4724400" y="35052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CLK</a:t>
            </a:r>
          </a:p>
        </p:txBody>
      </p:sp>
      <p:sp>
        <p:nvSpPr>
          <p:cNvPr id="77857" name="Text Box 33"/>
          <p:cNvSpPr txBox="1">
            <a:spLocks noChangeArrowheads="1"/>
          </p:cNvSpPr>
          <p:nvPr/>
        </p:nvSpPr>
        <p:spPr bwMode="auto">
          <a:xfrm>
            <a:off x="914400" y="43434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/>
              <a:t>Q</a:t>
            </a:r>
          </a:p>
        </p:txBody>
      </p:sp>
      <p:sp>
        <p:nvSpPr>
          <p:cNvPr id="77858" name="Text Box 34"/>
          <p:cNvSpPr txBox="1">
            <a:spLocks noChangeArrowheads="1"/>
          </p:cNvSpPr>
          <p:nvPr/>
        </p:nvSpPr>
        <p:spPr bwMode="auto">
          <a:xfrm>
            <a:off x="4800600" y="43434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/>
              <a:t>Q</a:t>
            </a:r>
          </a:p>
        </p:txBody>
      </p:sp>
      <p:sp>
        <p:nvSpPr>
          <p:cNvPr id="77859" name="Rectangle 35"/>
          <p:cNvSpPr>
            <a:spLocks noChangeArrowheads="1"/>
          </p:cNvSpPr>
          <p:nvPr/>
        </p:nvSpPr>
        <p:spPr bwMode="auto">
          <a:xfrm>
            <a:off x="762000" y="2895600"/>
            <a:ext cx="37338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1" name="Rectangle 37"/>
          <p:cNvSpPr>
            <a:spLocks noChangeArrowheads="1"/>
          </p:cNvSpPr>
          <p:nvPr/>
        </p:nvSpPr>
        <p:spPr bwMode="auto">
          <a:xfrm>
            <a:off x="4648200" y="2895600"/>
            <a:ext cx="37338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6096000" y="4283075"/>
            <a:ext cx="2057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FF0066"/>
                </a:solidFill>
              </a:rPr>
              <a:t>50% point on HIGH-to- LOW transition of </a:t>
            </a:r>
            <a:r>
              <a:rPr lang="en-US" sz="1400" i="1">
                <a:solidFill>
                  <a:srgbClr val="FF0066"/>
                </a:solidFill>
              </a:rPr>
              <a:t>Q</a:t>
            </a:r>
          </a:p>
        </p:txBody>
      </p:sp>
      <p:sp>
        <p:nvSpPr>
          <p:cNvPr id="77862" name="Rectangle 38"/>
          <p:cNvSpPr>
            <a:spLocks noChangeArrowheads="1"/>
          </p:cNvSpPr>
          <p:nvPr/>
        </p:nvSpPr>
        <p:spPr bwMode="auto">
          <a:xfrm>
            <a:off x="4572000" y="2743200"/>
            <a:ext cx="3886200" cy="2743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0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77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838200" y="933271"/>
            <a:ext cx="7696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Another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propagation delay time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specification is the time required for an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asynchronous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input to cause a change in the output. </a:t>
            </a:r>
          </a:p>
        </p:txBody>
      </p:sp>
      <p:graphicFrame>
        <p:nvGraphicFramePr>
          <p:cNvPr id="155661" name="Object 13"/>
          <p:cNvGraphicFramePr>
            <a:graphicFrameLocks noChangeAspect="1"/>
          </p:cNvGraphicFramePr>
          <p:nvPr/>
        </p:nvGraphicFramePr>
        <p:xfrm>
          <a:off x="1295400" y="3873500"/>
          <a:ext cx="64008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CorelDRAW" r:id="rId4" imgW="3178904" imgH="801096" progId="CorelDRAW.Graphic.13">
                  <p:embed/>
                </p:oleObj>
              </mc:Choice>
              <mc:Fallback>
                <p:oleObj name="CorelDRAW" r:id="rId4" imgW="3178904" imgH="801096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73500"/>
                        <a:ext cx="64008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5791200" y="3962400"/>
            <a:ext cx="919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66"/>
                </a:solidFill>
              </a:rPr>
              <a:t>50% point</a:t>
            </a:r>
          </a:p>
        </p:txBody>
      </p:sp>
      <p:sp>
        <p:nvSpPr>
          <p:cNvPr id="155665" name="Text Box 17"/>
          <p:cNvSpPr txBox="1">
            <a:spLocks noChangeArrowheads="1"/>
          </p:cNvSpPr>
          <p:nvPr/>
        </p:nvSpPr>
        <p:spPr bwMode="auto">
          <a:xfrm>
            <a:off x="5791200" y="53022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solidFill>
                  <a:srgbClr val="FF0066"/>
                </a:solidFill>
              </a:rPr>
              <a:t>t</a:t>
            </a:r>
            <a:r>
              <a:rPr lang="en-US" sz="1600" i="1" baseline="-25000">
                <a:solidFill>
                  <a:srgbClr val="FF0066"/>
                </a:solidFill>
              </a:rPr>
              <a:t>PLH</a:t>
            </a:r>
          </a:p>
        </p:txBody>
      </p:sp>
      <p:sp>
        <p:nvSpPr>
          <p:cNvPr id="155666" name="Text Box 18"/>
          <p:cNvSpPr txBox="1">
            <a:spLocks noChangeArrowheads="1"/>
          </p:cNvSpPr>
          <p:nvPr/>
        </p:nvSpPr>
        <p:spPr bwMode="auto">
          <a:xfrm>
            <a:off x="2133600" y="52578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solidFill>
                  <a:srgbClr val="FF0066"/>
                </a:solidFill>
              </a:rPr>
              <a:t>t</a:t>
            </a:r>
            <a:r>
              <a:rPr lang="en-US" sz="1600" i="1" baseline="-25000">
                <a:solidFill>
                  <a:srgbClr val="FF0066"/>
                </a:solidFill>
              </a:rPr>
              <a:t>PHL</a:t>
            </a:r>
          </a:p>
        </p:txBody>
      </p:sp>
      <p:sp>
        <p:nvSpPr>
          <p:cNvPr id="155670" name="Text Box 22"/>
          <p:cNvSpPr txBox="1">
            <a:spLocks noChangeArrowheads="1"/>
          </p:cNvSpPr>
          <p:nvPr/>
        </p:nvSpPr>
        <p:spPr bwMode="auto">
          <a:xfrm>
            <a:off x="1066800" y="46482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/>
              <a:t>Q</a:t>
            </a:r>
          </a:p>
        </p:txBody>
      </p:sp>
      <p:sp>
        <p:nvSpPr>
          <p:cNvPr id="155672" name="Rectangle 24"/>
          <p:cNvSpPr>
            <a:spLocks noChangeArrowheads="1"/>
          </p:cNvSpPr>
          <p:nvPr/>
        </p:nvSpPr>
        <p:spPr bwMode="auto">
          <a:xfrm>
            <a:off x="990600" y="3505200"/>
            <a:ext cx="33528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03" name="Rectangle 55"/>
          <p:cNvSpPr>
            <a:spLocks noChangeArrowheads="1"/>
          </p:cNvSpPr>
          <p:nvPr/>
        </p:nvSpPr>
        <p:spPr bwMode="auto">
          <a:xfrm>
            <a:off x="6248400" y="4648200"/>
            <a:ext cx="919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66"/>
                </a:solidFill>
              </a:rPr>
              <a:t>50% point</a:t>
            </a:r>
          </a:p>
        </p:txBody>
      </p:sp>
      <p:sp>
        <p:nvSpPr>
          <p:cNvPr id="155704" name="Rectangle 56"/>
          <p:cNvSpPr>
            <a:spLocks noChangeArrowheads="1"/>
          </p:cNvSpPr>
          <p:nvPr/>
        </p:nvSpPr>
        <p:spPr bwMode="auto">
          <a:xfrm>
            <a:off x="2590800" y="4648200"/>
            <a:ext cx="919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FF0066"/>
                </a:solidFill>
              </a:rPr>
              <a:t>50% point</a:t>
            </a:r>
          </a:p>
        </p:txBody>
      </p:sp>
      <p:sp>
        <p:nvSpPr>
          <p:cNvPr id="155705" name="Rectangle 57"/>
          <p:cNvSpPr>
            <a:spLocks noChangeArrowheads="1"/>
          </p:cNvSpPr>
          <p:nvPr/>
        </p:nvSpPr>
        <p:spPr bwMode="auto">
          <a:xfrm>
            <a:off x="2133600" y="3962400"/>
            <a:ext cx="919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66"/>
                </a:solidFill>
              </a:rPr>
              <a:t>50% point</a:t>
            </a:r>
          </a:p>
        </p:txBody>
      </p:sp>
      <p:sp>
        <p:nvSpPr>
          <p:cNvPr id="155706" name="Text Box 58"/>
          <p:cNvSpPr txBox="1">
            <a:spLocks noChangeArrowheads="1"/>
          </p:cNvSpPr>
          <p:nvPr/>
        </p:nvSpPr>
        <p:spPr bwMode="auto">
          <a:xfrm>
            <a:off x="4648200" y="46482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/>
              <a:t>Q</a:t>
            </a:r>
          </a:p>
        </p:txBody>
      </p:sp>
      <p:sp>
        <p:nvSpPr>
          <p:cNvPr id="155707" name="Rectangle 59"/>
          <p:cNvSpPr>
            <a:spLocks noChangeArrowheads="1"/>
          </p:cNvSpPr>
          <p:nvPr/>
        </p:nvSpPr>
        <p:spPr bwMode="auto">
          <a:xfrm>
            <a:off x="4648200" y="3505200"/>
            <a:ext cx="33528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08" name="Text Box 60"/>
          <p:cNvSpPr txBox="1">
            <a:spLocks noChangeArrowheads="1"/>
          </p:cNvSpPr>
          <p:nvPr/>
        </p:nvSpPr>
        <p:spPr bwMode="auto">
          <a:xfrm>
            <a:off x="990600" y="4038600"/>
            <a:ext cx="508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1"/>
              <a:t>PRE</a:t>
            </a:r>
          </a:p>
        </p:txBody>
      </p:sp>
      <p:sp>
        <p:nvSpPr>
          <p:cNvPr id="155709" name="Line 61"/>
          <p:cNvSpPr>
            <a:spLocks noChangeShapeType="1"/>
          </p:cNvSpPr>
          <p:nvPr/>
        </p:nvSpPr>
        <p:spPr bwMode="auto">
          <a:xfrm>
            <a:off x="1092200" y="40703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10" name="Text Box 62"/>
          <p:cNvSpPr txBox="1">
            <a:spLocks noChangeArrowheads="1"/>
          </p:cNvSpPr>
          <p:nvPr/>
        </p:nvSpPr>
        <p:spPr bwMode="auto">
          <a:xfrm>
            <a:off x="4648200" y="3962400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1"/>
              <a:t>CLR</a:t>
            </a:r>
          </a:p>
        </p:txBody>
      </p:sp>
      <p:sp>
        <p:nvSpPr>
          <p:cNvPr id="155711" name="Line 63"/>
          <p:cNvSpPr>
            <a:spLocks noChangeShapeType="1"/>
          </p:cNvSpPr>
          <p:nvPr/>
        </p:nvSpPr>
        <p:spPr bwMode="auto">
          <a:xfrm>
            <a:off x="4759325" y="39893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12" name="Rectangle 64"/>
          <p:cNvSpPr>
            <a:spLocks noChangeArrowheads="1"/>
          </p:cNvSpPr>
          <p:nvPr/>
        </p:nvSpPr>
        <p:spPr bwMode="auto">
          <a:xfrm>
            <a:off x="4572000" y="3429000"/>
            <a:ext cx="35814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2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155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3539505" y="461417"/>
            <a:ext cx="2064989" cy="7694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Latches</a:t>
            </a:r>
          </a:p>
        </p:txBody>
      </p:sp>
      <p:sp>
        <p:nvSpPr>
          <p:cNvPr id="5" name="Text Box 16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A </a:t>
            </a:r>
            <a:r>
              <a:rPr lang="en-US" b="1" dirty="0"/>
              <a:t>latch</a:t>
            </a:r>
            <a:r>
              <a:rPr lang="en-US" dirty="0"/>
              <a:t> is a temporary storage device that has two stable states (</a:t>
            </a:r>
            <a:r>
              <a:rPr lang="en-US" i="1" dirty="0" err="1"/>
              <a:t>bistable</a:t>
            </a:r>
            <a:r>
              <a:rPr lang="en-US" dirty="0"/>
              <a:t>). It is a basic form of memory. </a:t>
            </a:r>
            <a:endParaRPr lang="en-US" dirty="0" smtClean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838200" y="2514600"/>
            <a:ext cx="7315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The S-R (Set-Reset) latch is the most basic type. It can be constructed from </a:t>
            </a:r>
            <a:r>
              <a:rPr lang="en-US" b="1" dirty="0">
                <a:solidFill>
                  <a:srgbClr val="FF3300"/>
                </a:solidFill>
              </a:rPr>
              <a:t>NOR</a:t>
            </a:r>
            <a:r>
              <a:rPr lang="en-US" dirty="0"/>
              <a:t> gates or </a:t>
            </a:r>
            <a:r>
              <a:rPr lang="en-US" b="1" dirty="0">
                <a:solidFill>
                  <a:srgbClr val="FF3300"/>
                </a:solidFill>
              </a:rPr>
              <a:t>NAND</a:t>
            </a:r>
            <a:r>
              <a:rPr lang="en-US" dirty="0"/>
              <a:t> gates. With NOR gates, the latch responds to active-HIGH inputs; with NAND gates, it responds to active-LOW inputs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53443"/>
            <a:ext cx="6774873" cy="247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46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685800" y="762000"/>
            <a:ext cx="7696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Set-up time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hold time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times required before and after the clock transition that data must be present to be reliably clocked into the flip-flop.</a:t>
            </a:r>
          </a:p>
        </p:txBody>
      </p:sp>
      <p:graphicFrame>
        <p:nvGraphicFramePr>
          <p:cNvPr id="157718" name="Object 22"/>
          <p:cNvGraphicFramePr>
            <a:graphicFrameLocks noChangeAspect="1"/>
          </p:cNvGraphicFramePr>
          <p:nvPr/>
        </p:nvGraphicFramePr>
        <p:xfrm>
          <a:off x="4876800" y="3016250"/>
          <a:ext cx="3084513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CorelDRAW" r:id="rId4" imgW="2493906" imgH="953902" progId="CorelDRAW.Graphic.13">
                  <p:embed/>
                </p:oleObj>
              </mc:Choice>
              <mc:Fallback>
                <p:oleObj name="CorelDRAW" r:id="rId4" imgW="2493906" imgH="953902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16250"/>
                        <a:ext cx="3084513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9" name="Object 23"/>
          <p:cNvGraphicFramePr>
            <a:graphicFrameLocks noChangeAspect="1"/>
          </p:cNvGraphicFramePr>
          <p:nvPr/>
        </p:nvGraphicFramePr>
        <p:xfrm>
          <a:off x="4800600" y="4724400"/>
          <a:ext cx="32004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CorelDRAW" r:id="rId6" imgW="2485885" imgH="971133" progId="CorelDRAW.Graphic.13">
                  <p:embed/>
                </p:oleObj>
              </mc:Choice>
              <mc:Fallback>
                <p:oleObj name="CorelDRAW" r:id="rId6" imgW="2485885" imgH="971133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24400"/>
                        <a:ext cx="3200400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85800" y="2621340"/>
            <a:ext cx="3429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Setup time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the minimum time for the data to be present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clock. 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09600" y="4526340"/>
            <a:ext cx="3429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Hold time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the minimum time for the data to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remain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after the clock. </a:t>
            </a:r>
          </a:p>
        </p:txBody>
      </p:sp>
      <p:sp>
        <p:nvSpPr>
          <p:cNvPr id="157722" name="Rectangle 26"/>
          <p:cNvSpPr>
            <a:spLocks noChangeArrowheads="1"/>
          </p:cNvSpPr>
          <p:nvPr/>
        </p:nvSpPr>
        <p:spPr bwMode="auto">
          <a:xfrm>
            <a:off x="4419600" y="3625850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" pitchFamily="18" charset="0"/>
              </a:rPr>
              <a:t>CLK</a:t>
            </a:r>
            <a:endParaRPr lang="en-US"/>
          </a:p>
        </p:txBody>
      </p:sp>
      <p:sp>
        <p:nvSpPr>
          <p:cNvPr id="157723" name="Rectangle 27"/>
          <p:cNvSpPr>
            <a:spLocks noChangeArrowheads="1"/>
          </p:cNvSpPr>
          <p:nvPr/>
        </p:nvSpPr>
        <p:spPr bwMode="auto">
          <a:xfrm>
            <a:off x="4648200" y="3092450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" pitchFamily="18" charset="0"/>
              </a:rPr>
              <a:t>D</a:t>
            </a:r>
            <a:endParaRPr lang="en-US"/>
          </a:p>
        </p:txBody>
      </p:sp>
      <p:sp>
        <p:nvSpPr>
          <p:cNvPr id="157724" name="Rectangle 28"/>
          <p:cNvSpPr>
            <a:spLocks noChangeArrowheads="1"/>
          </p:cNvSpPr>
          <p:nvPr/>
        </p:nvSpPr>
        <p:spPr bwMode="auto">
          <a:xfrm>
            <a:off x="4419600" y="5257800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" pitchFamily="18" charset="0"/>
              </a:rPr>
              <a:t>CLK</a:t>
            </a:r>
            <a:endParaRPr lang="en-US"/>
          </a:p>
        </p:txBody>
      </p:sp>
      <p:sp>
        <p:nvSpPr>
          <p:cNvPr id="157725" name="Rectangle 29"/>
          <p:cNvSpPr>
            <a:spLocks noChangeArrowheads="1"/>
          </p:cNvSpPr>
          <p:nvPr/>
        </p:nvSpPr>
        <p:spPr bwMode="auto">
          <a:xfrm>
            <a:off x="4648200" y="4724400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" pitchFamily="18" charset="0"/>
              </a:rPr>
              <a:t>D</a:t>
            </a:r>
            <a:endParaRPr lang="en-US"/>
          </a:p>
        </p:txBody>
      </p:sp>
      <p:sp>
        <p:nvSpPr>
          <p:cNvPr id="157726" name="Text Box 30"/>
          <p:cNvSpPr txBox="1">
            <a:spLocks noChangeArrowheads="1"/>
          </p:cNvSpPr>
          <p:nvPr/>
        </p:nvSpPr>
        <p:spPr bwMode="auto">
          <a:xfrm>
            <a:off x="5257800" y="4159250"/>
            <a:ext cx="152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66"/>
                </a:solidFill>
              </a:rPr>
              <a:t>Set-up time, </a:t>
            </a:r>
            <a:r>
              <a:rPr lang="en-US" sz="1600" i="1">
                <a:solidFill>
                  <a:srgbClr val="FF0066"/>
                </a:solidFill>
              </a:rPr>
              <a:t>t</a:t>
            </a:r>
            <a:r>
              <a:rPr lang="en-US" sz="1600" i="1" baseline="-25000">
                <a:solidFill>
                  <a:srgbClr val="FF0066"/>
                </a:solidFill>
              </a:rPr>
              <a:t>s</a:t>
            </a:r>
          </a:p>
        </p:txBody>
      </p:sp>
      <p:sp>
        <p:nvSpPr>
          <p:cNvPr id="157727" name="Text Box 31"/>
          <p:cNvSpPr txBox="1">
            <a:spLocks noChangeArrowheads="1"/>
          </p:cNvSpPr>
          <p:nvPr/>
        </p:nvSpPr>
        <p:spPr bwMode="auto">
          <a:xfrm>
            <a:off x="5334000" y="5911850"/>
            <a:ext cx="152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66"/>
                </a:solidFill>
              </a:rPr>
              <a:t>Hold time, </a:t>
            </a:r>
            <a:r>
              <a:rPr lang="en-US" sz="1600" i="1">
                <a:solidFill>
                  <a:srgbClr val="FF0066"/>
                </a:solidFill>
              </a:rPr>
              <a:t>t</a:t>
            </a:r>
            <a:r>
              <a:rPr lang="en-US" sz="1600" i="1" baseline="-25000">
                <a:solidFill>
                  <a:srgbClr val="FF0066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00262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7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20" grpId="0"/>
      <p:bldP spid="157721" grpId="0"/>
      <p:bldP spid="157722" grpId="0"/>
      <p:bldP spid="157723" grpId="0"/>
      <p:bldP spid="157724" grpId="0"/>
      <p:bldP spid="157725" grpId="0"/>
      <p:bldP spid="157726" grpId="0"/>
      <p:bldP spid="1577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838200" y="914400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The active-HIGH </a:t>
            </a:r>
            <a:r>
              <a:rPr lang="en-US" i="1" dirty="0"/>
              <a:t>S-R</a:t>
            </a:r>
            <a:r>
              <a:rPr lang="en-US" dirty="0"/>
              <a:t> latch is in a stable (latched) condition when both inputs are LOW.</a:t>
            </a:r>
          </a:p>
        </p:txBody>
      </p:sp>
      <p:grpSp>
        <p:nvGrpSpPr>
          <p:cNvPr id="5124" name="Group 40"/>
          <p:cNvGrpSpPr>
            <a:grpSpLocks/>
          </p:cNvGrpSpPr>
          <p:nvPr/>
        </p:nvGrpSpPr>
        <p:grpSpPr bwMode="auto">
          <a:xfrm>
            <a:off x="5400675" y="2330450"/>
            <a:ext cx="2371725" cy="1784350"/>
            <a:chOff x="3402" y="1584"/>
            <a:chExt cx="1494" cy="1124"/>
          </a:xfrm>
        </p:grpSpPr>
        <p:sp>
          <p:nvSpPr>
            <p:cNvPr id="5162" name="Text Box 9"/>
            <p:cNvSpPr txBox="1">
              <a:spLocks noChangeArrowheads="1"/>
            </p:cNvSpPr>
            <p:nvPr/>
          </p:nvSpPr>
          <p:spPr bwMode="auto">
            <a:xfrm>
              <a:off x="3402" y="1584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i="1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5163" name="Text Box 10"/>
            <p:cNvSpPr txBox="1">
              <a:spLocks noChangeArrowheads="1"/>
            </p:cNvSpPr>
            <p:nvPr/>
          </p:nvSpPr>
          <p:spPr bwMode="auto">
            <a:xfrm>
              <a:off x="3402" y="249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i="1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5164" name="Text Box 11"/>
            <p:cNvSpPr txBox="1">
              <a:spLocks noChangeArrowheads="1"/>
            </p:cNvSpPr>
            <p:nvPr/>
          </p:nvSpPr>
          <p:spPr bwMode="auto">
            <a:xfrm>
              <a:off x="4650" y="168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i="1">
                  <a:solidFill>
                    <a:srgbClr val="FF0000"/>
                  </a:solidFill>
                </a:rPr>
                <a:t>Q</a:t>
              </a:r>
            </a:p>
          </p:txBody>
        </p:sp>
        <p:grpSp>
          <p:nvGrpSpPr>
            <p:cNvPr id="5165" name="Group 13"/>
            <p:cNvGrpSpPr>
              <a:grpSpLocks/>
            </p:cNvGrpSpPr>
            <p:nvPr/>
          </p:nvGrpSpPr>
          <p:grpSpPr bwMode="auto">
            <a:xfrm>
              <a:off x="4656" y="2385"/>
              <a:ext cx="240" cy="212"/>
              <a:chOff x="2454" y="3201"/>
              <a:chExt cx="240" cy="212"/>
            </a:xfrm>
          </p:grpSpPr>
          <p:sp>
            <p:nvSpPr>
              <p:cNvPr id="5167" name="Text Box 14"/>
              <p:cNvSpPr txBox="1">
                <a:spLocks noChangeArrowheads="1"/>
              </p:cNvSpPr>
              <p:nvPr/>
            </p:nvSpPr>
            <p:spPr bwMode="auto">
              <a:xfrm>
                <a:off x="2454" y="3201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i="1">
                    <a:solidFill>
                      <a:srgbClr val="FF0000"/>
                    </a:solidFill>
                  </a:rPr>
                  <a:t>Q</a:t>
                </a:r>
              </a:p>
            </p:txBody>
          </p:sp>
          <p:sp>
            <p:nvSpPr>
              <p:cNvPr id="5168" name="Line 15"/>
              <p:cNvSpPr>
                <a:spLocks noChangeShapeType="1"/>
              </p:cNvSpPr>
              <p:nvPr/>
            </p:nvSpPr>
            <p:spPr bwMode="auto">
              <a:xfrm>
                <a:off x="2524" y="3237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5166" name="Object 25"/>
            <p:cNvGraphicFramePr>
              <a:graphicFrameLocks noChangeAspect="1"/>
            </p:cNvGraphicFramePr>
            <p:nvPr/>
          </p:nvGraphicFramePr>
          <p:xfrm>
            <a:off x="3546" y="1632"/>
            <a:ext cx="1166" cy="10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CorelDRAW" r:id="rId4" imgW="805955" imgH="744200" progId="CorelDRAW.Graphic.13">
                    <p:embed/>
                  </p:oleObj>
                </mc:Choice>
                <mc:Fallback>
                  <p:oleObj name="CorelDRAW" r:id="rId4" imgW="805955" imgH="744200" progId="CorelDRAW.Graphic.1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6" y="1632"/>
                          <a:ext cx="1166" cy="10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914400" y="2117725"/>
            <a:ext cx="3886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Assume the latch is initially RESET (</a:t>
            </a:r>
            <a:r>
              <a:rPr lang="en-US" sz="2000" i="1" dirty="0"/>
              <a:t>Q</a:t>
            </a:r>
            <a:r>
              <a:rPr lang="en-US" sz="2000" dirty="0"/>
              <a:t> = 0) and the inputs are at their inactive level (0). To </a:t>
            </a:r>
            <a:r>
              <a:rPr lang="en-US" sz="2000" b="1" dirty="0">
                <a:solidFill>
                  <a:srgbClr val="FF3300"/>
                </a:solidFill>
              </a:rPr>
              <a:t>SET</a:t>
            </a:r>
            <a:r>
              <a:rPr lang="en-US" sz="2000" dirty="0"/>
              <a:t> the latch (</a:t>
            </a:r>
            <a:r>
              <a:rPr lang="en-US" sz="2000" i="1" dirty="0"/>
              <a:t>Q </a:t>
            </a:r>
            <a:r>
              <a:rPr lang="en-US" sz="2000" dirty="0"/>
              <a:t>= 1), a momentary </a:t>
            </a:r>
            <a:r>
              <a:rPr lang="en-US" sz="2000" b="1" i="1" dirty="0">
                <a:solidFill>
                  <a:srgbClr val="0070C0"/>
                </a:solidFill>
              </a:rPr>
              <a:t>HIGH</a:t>
            </a:r>
            <a:r>
              <a:rPr lang="en-US" sz="2000" dirty="0"/>
              <a:t> signal is applied to the </a:t>
            </a:r>
            <a:r>
              <a:rPr lang="en-US" sz="2000" b="1" i="1" dirty="0">
                <a:solidFill>
                  <a:srgbClr val="0070C0"/>
                </a:solidFill>
              </a:rPr>
              <a:t>S</a:t>
            </a:r>
            <a:r>
              <a:rPr lang="en-US" sz="2000" dirty="0"/>
              <a:t> input while the </a:t>
            </a:r>
            <a:r>
              <a:rPr lang="en-US" sz="2000" i="1" dirty="0"/>
              <a:t>R</a:t>
            </a:r>
            <a:r>
              <a:rPr lang="en-US" sz="2000" dirty="0"/>
              <a:t> remains LOW. </a:t>
            </a:r>
          </a:p>
        </p:txBody>
      </p:sp>
      <p:grpSp>
        <p:nvGrpSpPr>
          <p:cNvPr id="129060" name="Group 36"/>
          <p:cNvGrpSpPr>
            <a:grpSpLocks/>
          </p:cNvGrpSpPr>
          <p:nvPr/>
        </p:nvGrpSpPr>
        <p:grpSpPr bwMode="auto">
          <a:xfrm>
            <a:off x="5105400" y="3886200"/>
            <a:ext cx="457200" cy="152400"/>
            <a:chOff x="2208" y="2928"/>
            <a:chExt cx="336" cy="144"/>
          </a:xfrm>
        </p:grpSpPr>
        <p:sp>
          <p:nvSpPr>
            <p:cNvPr id="5157" name="Line 28"/>
            <p:cNvSpPr>
              <a:spLocks noChangeShapeType="1"/>
            </p:cNvSpPr>
            <p:nvPr/>
          </p:nvSpPr>
          <p:spPr bwMode="auto">
            <a:xfrm>
              <a:off x="2208" y="3072"/>
              <a:ext cx="9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Line 30"/>
            <p:cNvSpPr>
              <a:spLocks noChangeShapeType="1"/>
            </p:cNvSpPr>
            <p:nvPr/>
          </p:nvSpPr>
          <p:spPr bwMode="auto">
            <a:xfrm flipV="1">
              <a:off x="2304" y="292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Line 32"/>
            <p:cNvSpPr>
              <a:spLocks noChangeShapeType="1"/>
            </p:cNvSpPr>
            <p:nvPr/>
          </p:nvSpPr>
          <p:spPr bwMode="auto">
            <a:xfrm>
              <a:off x="2304" y="2928"/>
              <a:ext cx="1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Line 34"/>
            <p:cNvSpPr>
              <a:spLocks noChangeShapeType="1"/>
            </p:cNvSpPr>
            <p:nvPr/>
          </p:nvSpPr>
          <p:spPr bwMode="auto">
            <a:xfrm>
              <a:off x="2448" y="292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Line 35"/>
            <p:cNvSpPr>
              <a:spLocks noChangeShapeType="1"/>
            </p:cNvSpPr>
            <p:nvPr/>
          </p:nvSpPr>
          <p:spPr bwMode="auto">
            <a:xfrm>
              <a:off x="2448" y="3072"/>
              <a:ext cx="9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7" name="Text Box 37"/>
          <p:cNvSpPr txBox="1">
            <a:spLocks noChangeArrowheads="1"/>
          </p:cNvSpPr>
          <p:nvPr/>
        </p:nvSpPr>
        <p:spPr bwMode="auto">
          <a:xfrm>
            <a:off x="5181600" y="23304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29062" name="Text Box 38"/>
          <p:cNvSpPr txBox="1">
            <a:spLocks noChangeArrowheads="1"/>
          </p:cNvSpPr>
          <p:nvPr/>
        </p:nvSpPr>
        <p:spPr bwMode="auto">
          <a:xfrm>
            <a:off x="7162800" y="2362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9063" name="Text Box 39"/>
          <p:cNvSpPr txBox="1">
            <a:spLocks noChangeArrowheads="1"/>
          </p:cNvSpPr>
          <p:nvPr/>
        </p:nvSpPr>
        <p:spPr bwMode="auto">
          <a:xfrm>
            <a:off x="7162800" y="3505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solidFill>
                  <a:srgbClr val="0000FF"/>
                </a:solidFill>
              </a:rPr>
              <a:t>0</a:t>
            </a:r>
          </a:p>
        </p:txBody>
      </p:sp>
      <p:grpSp>
        <p:nvGrpSpPr>
          <p:cNvPr id="5130" name="Group 41"/>
          <p:cNvGrpSpPr>
            <a:grpSpLocks/>
          </p:cNvGrpSpPr>
          <p:nvPr/>
        </p:nvGrpSpPr>
        <p:grpSpPr bwMode="auto">
          <a:xfrm>
            <a:off x="5410200" y="4343400"/>
            <a:ext cx="2371725" cy="1784350"/>
            <a:chOff x="3402" y="1584"/>
            <a:chExt cx="1494" cy="1124"/>
          </a:xfrm>
        </p:grpSpPr>
        <p:sp>
          <p:nvSpPr>
            <p:cNvPr id="5150" name="Text Box 42"/>
            <p:cNvSpPr txBox="1">
              <a:spLocks noChangeArrowheads="1"/>
            </p:cNvSpPr>
            <p:nvPr/>
          </p:nvSpPr>
          <p:spPr bwMode="auto">
            <a:xfrm>
              <a:off x="3402" y="1584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i="1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5151" name="Text Box 43"/>
            <p:cNvSpPr txBox="1">
              <a:spLocks noChangeArrowheads="1"/>
            </p:cNvSpPr>
            <p:nvPr/>
          </p:nvSpPr>
          <p:spPr bwMode="auto">
            <a:xfrm>
              <a:off x="3402" y="249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i="1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5152" name="Text Box 44"/>
            <p:cNvSpPr txBox="1">
              <a:spLocks noChangeArrowheads="1"/>
            </p:cNvSpPr>
            <p:nvPr/>
          </p:nvSpPr>
          <p:spPr bwMode="auto">
            <a:xfrm>
              <a:off x="4650" y="168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i="1">
                  <a:solidFill>
                    <a:srgbClr val="FF0000"/>
                  </a:solidFill>
                </a:rPr>
                <a:t>Q</a:t>
              </a:r>
            </a:p>
          </p:txBody>
        </p:sp>
        <p:grpSp>
          <p:nvGrpSpPr>
            <p:cNvPr id="5153" name="Group 45"/>
            <p:cNvGrpSpPr>
              <a:grpSpLocks/>
            </p:cNvGrpSpPr>
            <p:nvPr/>
          </p:nvGrpSpPr>
          <p:grpSpPr bwMode="auto">
            <a:xfrm>
              <a:off x="4656" y="2385"/>
              <a:ext cx="240" cy="212"/>
              <a:chOff x="2454" y="3201"/>
              <a:chExt cx="240" cy="212"/>
            </a:xfrm>
          </p:grpSpPr>
          <p:sp>
            <p:nvSpPr>
              <p:cNvPr id="5155" name="Text Box 46"/>
              <p:cNvSpPr txBox="1">
                <a:spLocks noChangeArrowheads="1"/>
              </p:cNvSpPr>
              <p:nvPr/>
            </p:nvSpPr>
            <p:spPr bwMode="auto">
              <a:xfrm>
                <a:off x="2454" y="3201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i="1">
                    <a:solidFill>
                      <a:srgbClr val="FF0000"/>
                    </a:solidFill>
                  </a:rPr>
                  <a:t>Q</a:t>
                </a:r>
              </a:p>
            </p:txBody>
          </p:sp>
          <p:sp>
            <p:nvSpPr>
              <p:cNvPr id="5156" name="Line 47"/>
              <p:cNvSpPr>
                <a:spLocks noChangeShapeType="1"/>
              </p:cNvSpPr>
              <p:nvPr/>
            </p:nvSpPr>
            <p:spPr bwMode="auto">
              <a:xfrm>
                <a:off x="2524" y="3237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5154" name="Object 48"/>
            <p:cNvGraphicFramePr>
              <a:graphicFrameLocks noChangeAspect="1"/>
            </p:cNvGraphicFramePr>
            <p:nvPr/>
          </p:nvGraphicFramePr>
          <p:xfrm>
            <a:off x="3546" y="1632"/>
            <a:ext cx="1166" cy="10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CorelDRAW" r:id="rId6" imgW="805955" imgH="744200" progId="CorelDRAW.Graphic.13">
                    <p:embed/>
                  </p:oleObj>
                </mc:Choice>
                <mc:Fallback>
                  <p:oleObj name="CorelDRAW" r:id="rId6" imgW="805955" imgH="744200" progId="CorelDRAW.Graphic.1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6" y="1632"/>
                          <a:ext cx="1166" cy="10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074" name="Text Box 50"/>
          <p:cNvSpPr txBox="1">
            <a:spLocks noChangeArrowheads="1"/>
          </p:cNvSpPr>
          <p:nvPr/>
        </p:nvSpPr>
        <p:spPr bwMode="auto">
          <a:xfrm>
            <a:off x="7162800" y="3505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29075" name="Text Box 51"/>
          <p:cNvSpPr txBox="1">
            <a:spLocks noChangeArrowheads="1"/>
          </p:cNvSpPr>
          <p:nvPr/>
        </p:nvSpPr>
        <p:spPr bwMode="auto">
          <a:xfrm>
            <a:off x="7162800" y="2362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29081" name="Text Box 57"/>
          <p:cNvSpPr txBox="1">
            <a:spLocks noChangeArrowheads="1"/>
          </p:cNvSpPr>
          <p:nvPr/>
        </p:nvSpPr>
        <p:spPr bwMode="auto">
          <a:xfrm>
            <a:off x="5181600" y="3810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29082" name="Text Box 58"/>
          <p:cNvSpPr txBox="1">
            <a:spLocks noChangeArrowheads="1"/>
          </p:cNvSpPr>
          <p:nvPr/>
        </p:nvSpPr>
        <p:spPr bwMode="auto">
          <a:xfrm>
            <a:off x="914400" y="4403725"/>
            <a:ext cx="3733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To </a:t>
            </a:r>
            <a:r>
              <a:rPr lang="en-US" sz="2000" b="1" dirty="0">
                <a:solidFill>
                  <a:srgbClr val="FF3300"/>
                </a:solidFill>
              </a:rPr>
              <a:t>RESET</a:t>
            </a:r>
            <a:r>
              <a:rPr lang="en-US" sz="2000" dirty="0"/>
              <a:t> the latch (</a:t>
            </a:r>
            <a:r>
              <a:rPr lang="en-US" sz="2000" i="1" dirty="0"/>
              <a:t>Q </a:t>
            </a:r>
            <a:r>
              <a:rPr lang="en-US" sz="2000" dirty="0"/>
              <a:t>= 0), a momentary HIGH signal is applied to the </a:t>
            </a:r>
            <a:r>
              <a:rPr lang="en-US" sz="2000" i="1" dirty="0"/>
              <a:t>R</a:t>
            </a:r>
            <a:r>
              <a:rPr lang="en-US" sz="2000" dirty="0"/>
              <a:t> input while the </a:t>
            </a:r>
            <a:r>
              <a:rPr lang="en-US" sz="2000" i="1" dirty="0"/>
              <a:t>S</a:t>
            </a:r>
            <a:r>
              <a:rPr lang="en-US" sz="2000" dirty="0"/>
              <a:t> remains LOW. </a:t>
            </a:r>
          </a:p>
        </p:txBody>
      </p:sp>
      <p:grpSp>
        <p:nvGrpSpPr>
          <p:cNvPr id="129083" name="Group 59"/>
          <p:cNvGrpSpPr>
            <a:grpSpLocks/>
          </p:cNvGrpSpPr>
          <p:nvPr/>
        </p:nvGrpSpPr>
        <p:grpSpPr bwMode="auto">
          <a:xfrm>
            <a:off x="5105400" y="4419600"/>
            <a:ext cx="457200" cy="152400"/>
            <a:chOff x="2208" y="2928"/>
            <a:chExt cx="336" cy="144"/>
          </a:xfrm>
        </p:grpSpPr>
        <p:sp>
          <p:nvSpPr>
            <p:cNvPr id="5145" name="Line 60"/>
            <p:cNvSpPr>
              <a:spLocks noChangeShapeType="1"/>
            </p:cNvSpPr>
            <p:nvPr/>
          </p:nvSpPr>
          <p:spPr bwMode="auto">
            <a:xfrm>
              <a:off x="2208" y="3072"/>
              <a:ext cx="9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61"/>
            <p:cNvSpPr>
              <a:spLocks noChangeShapeType="1"/>
            </p:cNvSpPr>
            <p:nvPr/>
          </p:nvSpPr>
          <p:spPr bwMode="auto">
            <a:xfrm flipV="1">
              <a:off x="2304" y="292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62"/>
            <p:cNvSpPr>
              <a:spLocks noChangeShapeType="1"/>
            </p:cNvSpPr>
            <p:nvPr/>
          </p:nvSpPr>
          <p:spPr bwMode="auto">
            <a:xfrm>
              <a:off x="2304" y="2928"/>
              <a:ext cx="1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Line 63"/>
            <p:cNvSpPr>
              <a:spLocks noChangeShapeType="1"/>
            </p:cNvSpPr>
            <p:nvPr/>
          </p:nvSpPr>
          <p:spPr bwMode="auto">
            <a:xfrm>
              <a:off x="2448" y="292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64"/>
            <p:cNvSpPr>
              <a:spLocks noChangeShapeType="1"/>
            </p:cNvSpPr>
            <p:nvPr/>
          </p:nvSpPr>
          <p:spPr bwMode="auto">
            <a:xfrm>
              <a:off x="2448" y="3072"/>
              <a:ext cx="9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6" name="Text Box 65"/>
          <p:cNvSpPr txBox="1">
            <a:spLocks noChangeArrowheads="1"/>
          </p:cNvSpPr>
          <p:nvPr/>
        </p:nvSpPr>
        <p:spPr bwMode="auto">
          <a:xfrm>
            <a:off x="5181600" y="5791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29090" name="Text Box 66"/>
          <p:cNvSpPr txBox="1">
            <a:spLocks noChangeArrowheads="1"/>
          </p:cNvSpPr>
          <p:nvPr/>
        </p:nvSpPr>
        <p:spPr bwMode="auto">
          <a:xfrm>
            <a:off x="5181600" y="4343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29091" name="Text Box 67"/>
          <p:cNvSpPr txBox="1">
            <a:spLocks noChangeArrowheads="1"/>
          </p:cNvSpPr>
          <p:nvPr/>
        </p:nvSpPr>
        <p:spPr bwMode="auto">
          <a:xfrm>
            <a:off x="7162800" y="5486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9092" name="Text Box 68"/>
          <p:cNvSpPr txBox="1">
            <a:spLocks noChangeArrowheads="1"/>
          </p:cNvSpPr>
          <p:nvPr/>
        </p:nvSpPr>
        <p:spPr bwMode="auto">
          <a:xfrm>
            <a:off x="7162800" y="4343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29093" name="Text Box 69"/>
          <p:cNvSpPr txBox="1">
            <a:spLocks noChangeArrowheads="1"/>
          </p:cNvSpPr>
          <p:nvPr/>
        </p:nvSpPr>
        <p:spPr bwMode="auto">
          <a:xfrm>
            <a:off x="7162800" y="4343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29094" name="Text Box 70"/>
          <p:cNvSpPr txBox="1">
            <a:spLocks noChangeArrowheads="1"/>
          </p:cNvSpPr>
          <p:nvPr/>
        </p:nvSpPr>
        <p:spPr bwMode="auto">
          <a:xfrm>
            <a:off x="7162800" y="5486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29095" name="Text Box 71"/>
          <p:cNvSpPr txBox="1">
            <a:spLocks noChangeArrowheads="1"/>
          </p:cNvSpPr>
          <p:nvPr/>
        </p:nvSpPr>
        <p:spPr bwMode="auto">
          <a:xfrm>
            <a:off x="7467600" y="2792413"/>
            <a:ext cx="1066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Latch initially RESET</a:t>
            </a:r>
          </a:p>
        </p:txBody>
      </p:sp>
      <p:sp>
        <p:nvSpPr>
          <p:cNvPr id="129096" name="Text Box 72"/>
          <p:cNvSpPr txBox="1">
            <a:spLocks noChangeArrowheads="1"/>
          </p:cNvSpPr>
          <p:nvPr/>
        </p:nvSpPr>
        <p:spPr bwMode="auto">
          <a:xfrm>
            <a:off x="7467600" y="4757738"/>
            <a:ext cx="1066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Latch initially SET</a:t>
            </a:r>
          </a:p>
        </p:txBody>
      </p:sp>
      <p:sp useBgFill="1">
        <p:nvSpPr>
          <p:cNvPr id="129097" name="Rectangle 73"/>
          <p:cNvSpPr>
            <a:spLocks noChangeArrowheads="1"/>
          </p:cNvSpPr>
          <p:nvPr/>
        </p:nvSpPr>
        <p:spPr bwMode="auto">
          <a:xfrm>
            <a:off x="4953000" y="4191000"/>
            <a:ext cx="3581400" cy="1981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9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9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9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29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29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9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9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0" grpId="0"/>
      <p:bldP spid="129062" grpId="0"/>
      <p:bldP spid="129063" grpId="0"/>
      <p:bldP spid="129074" grpId="0"/>
      <p:bldP spid="129075" grpId="0"/>
      <p:bldP spid="129081" grpId="0"/>
      <p:bldP spid="129082" grpId="0"/>
      <p:bldP spid="129090" grpId="0"/>
      <p:bldP spid="129091" grpId="0"/>
      <p:bldP spid="129092" grpId="0"/>
      <p:bldP spid="129093" grpId="0"/>
      <p:bldP spid="129094" grpId="0"/>
      <p:bldP spid="129095" grpId="0"/>
      <p:bldP spid="129096" grpId="0"/>
      <p:bldP spid="1290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81"/>
          <p:cNvGrpSpPr>
            <a:grpSpLocks/>
          </p:cNvGrpSpPr>
          <p:nvPr/>
        </p:nvGrpSpPr>
        <p:grpSpPr bwMode="auto">
          <a:xfrm>
            <a:off x="5400675" y="4387850"/>
            <a:ext cx="381000" cy="336550"/>
            <a:chOff x="3402" y="2764"/>
            <a:chExt cx="240" cy="212"/>
          </a:xfrm>
        </p:grpSpPr>
        <p:sp>
          <p:nvSpPr>
            <p:cNvPr id="6206" name="Text Box 53"/>
            <p:cNvSpPr txBox="1">
              <a:spLocks noChangeArrowheads="1"/>
            </p:cNvSpPr>
            <p:nvPr/>
          </p:nvSpPr>
          <p:spPr bwMode="auto">
            <a:xfrm>
              <a:off x="3402" y="2764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i="1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207" name="Line 77"/>
            <p:cNvSpPr>
              <a:spLocks noChangeShapeType="1"/>
            </p:cNvSpPr>
            <p:nvPr/>
          </p:nvSpPr>
          <p:spPr bwMode="auto">
            <a:xfrm>
              <a:off x="3456" y="2810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47" name="Group 82"/>
          <p:cNvGrpSpPr>
            <a:grpSpLocks/>
          </p:cNvGrpSpPr>
          <p:nvPr/>
        </p:nvGrpSpPr>
        <p:grpSpPr bwMode="auto">
          <a:xfrm>
            <a:off x="5400675" y="5835650"/>
            <a:ext cx="381000" cy="336550"/>
            <a:chOff x="3402" y="3676"/>
            <a:chExt cx="240" cy="212"/>
          </a:xfrm>
        </p:grpSpPr>
        <p:sp>
          <p:nvSpPr>
            <p:cNvPr id="6204" name="Text Box 54"/>
            <p:cNvSpPr txBox="1">
              <a:spLocks noChangeArrowheads="1"/>
            </p:cNvSpPr>
            <p:nvPr/>
          </p:nvSpPr>
          <p:spPr bwMode="auto">
            <a:xfrm>
              <a:off x="3402" y="367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i="1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6205" name="Line 78"/>
            <p:cNvSpPr>
              <a:spLocks noChangeShapeType="1"/>
            </p:cNvSpPr>
            <p:nvPr/>
          </p:nvSpPr>
          <p:spPr bwMode="auto">
            <a:xfrm>
              <a:off x="3447" y="3713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838200" y="914400"/>
            <a:ext cx="769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The active-LOW </a:t>
            </a:r>
            <a:r>
              <a:rPr lang="en-US" i="1" dirty="0"/>
              <a:t>S-R</a:t>
            </a:r>
            <a:r>
              <a:rPr lang="en-US" dirty="0"/>
              <a:t> latch is in a stable (latched) condition when both inputs </a:t>
            </a:r>
            <a:r>
              <a:rPr lang="en-US" dirty="0" smtClean="0"/>
              <a:t>are HIGH</a:t>
            </a:r>
            <a:r>
              <a:rPr lang="en-US" dirty="0"/>
              <a:t>. </a:t>
            </a:r>
          </a:p>
        </p:txBody>
      </p:sp>
      <p:sp>
        <p:nvSpPr>
          <p:cNvPr id="6150" name="Text Box 9"/>
          <p:cNvSpPr txBox="1">
            <a:spLocks noChangeArrowheads="1"/>
          </p:cNvSpPr>
          <p:nvPr/>
        </p:nvSpPr>
        <p:spPr bwMode="auto">
          <a:xfrm>
            <a:off x="7467600" y="2514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i="1" dirty="0">
                <a:solidFill>
                  <a:srgbClr val="FF0000"/>
                </a:solidFill>
              </a:rPr>
              <a:t>Q</a:t>
            </a:r>
          </a:p>
        </p:txBody>
      </p:sp>
      <p:grpSp>
        <p:nvGrpSpPr>
          <p:cNvPr id="6151" name="Group 10"/>
          <p:cNvGrpSpPr>
            <a:grpSpLocks/>
          </p:cNvGrpSpPr>
          <p:nvPr/>
        </p:nvGrpSpPr>
        <p:grpSpPr bwMode="auto">
          <a:xfrm>
            <a:off x="7467600" y="3657600"/>
            <a:ext cx="381000" cy="336550"/>
            <a:chOff x="2454" y="3201"/>
            <a:chExt cx="240" cy="212"/>
          </a:xfrm>
        </p:grpSpPr>
        <p:sp>
          <p:nvSpPr>
            <p:cNvPr id="6202" name="Text Box 11"/>
            <p:cNvSpPr txBox="1">
              <a:spLocks noChangeArrowheads="1"/>
            </p:cNvSpPr>
            <p:nvPr/>
          </p:nvSpPr>
          <p:spPr bwMode="auto">
            <a:xfrm>
              <a:off x="2454" y="3201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i="1" dirty="0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6203" name="Line 12"/>
            <p:cNvSpPr>
              <a:spLocks noChangeShapeType="1"/>
            </p:cNvSpPr>
            <p:nvPr/>
          </p:nvSpPr>
          <p:spPr bwMode="auto">
            <a:xfrm>
              <a:off x="2524" y="3237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087" name="Group 15"/>
          <p:cNvGrpSpPr>
            <a:grpSpLocks/>
          </p:cNvGrpSpPr>
          <p:nvPr/>
        </p:nvGrpSpPr>
        <p:grpSpPr bwMode="auto">
          <a:xfrm flipV="1">
            <a:off x="4953000" y="2559050"/>
            <a:ext cx="457200" cy="152400"/>
            <a:chOff x="2208" y="2928"/>
            <a:chExt cx="336" cy="144"/>
          </a:xfrm>
        </p:grpSpPr>
        <p:sp>
          <p:nvSpPr>
            <p:cNvPr id="6197" name="Line 16"/>
            <p:cNvSpPr>
              <a:spLocks noChangeShapeType="1"/>
            </p:cNvSpPr>
            <p:nvPr/>
          </p:nvSpPr>
          <p:spPr bwMode="auto">
            <a:xfrm>
              <a:off x="2208" y="3072"/>
              <a:ext cx="9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Line 17"/>
            <p:cNvSpPr>
              <a:spLocks noChangeShapeType="1"/>
            </p:cNvSpPr>
            <p:nvPr/>
          </p:nvSpPr>
          <p:spPr bwMode="auto">
            <a:xfrm flipV="1">
              <a:off x="2304" y="292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Line 18"/>
            <p:cNvSpPr>
              <a:spLocks noChangeShapeType="1"/>
            </p:cNvSpPr>
            <p:nvPr/>
          </p:nvSpPr>
          <p:spPr bwMode="auto">
            <a:xfrm>
              <a:off x="2304" y="2928"/>
              <a:ext cx="1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Line 19"/>
            <p:cNvSpPr>
              <a:spLocks noChangeShapeType="1"/>
            </p:cNvSpPr>
            <p:nvPr/>
          </p:nvSpPr>
          <p:spPr bwMode="auto">
            <a:xfrm>
              <a:off x="2448" y="292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20"/>
            <p:cNvSpPr>
              <a:spLocks noChangeShapeType="1"/>
            </p:cNvSpPr>
            <p:nvPr/>
          </p:nvSpPr>
          <p:spPr bwMode="auto">
            <a:xfrm>
              <a:off x="2448" y="3072"/>
              <a:ext cx="9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5029200" y="24066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7162800" y="24828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7162800" y="36258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31104" name="Text Box 32"/>
          <p:cNvSpPr txBox="1">
            <a:spLocks noChangeArrowheads="1"/>
          </p:cNvSpPr>
          <p:nvPr/>
        </p:nvSpPr>
        <p:spPr bwMode="auto">
          <a:xfrm>
            <a:off x="7162800" y="36258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31105" name="Text Box 33"/>
          <p:cNvSpPr txBox="1">
            <a:spLocks noChangeArrowheads="1"/>
          </p:cNvSpPr>
          <p:nvPr/>
        </p:nvSpPr>
        <p:spPr bwMode="auto">
          <a:xfrm>
            <a:off x="7162800" y="24828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6158" name="Text Box 34"/>
          <p:cNvSpPr txBox="1">
            <a:spLocks noChangeArrowheads="1"/>
          </p:cNvSpPr>
          <p:nvPr/>
        </p:nvSpPr>
        <p:spPr bwMode="auto">
          <a:xfrm>
            <a:off x="5181600" y="37338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31120" name="Text Box 48"/>
          <p:cNvSpPr txBox="1">
            <a:spLocks noChangeArrowheads="1"/>
          </p:cNvSpPr>
          <p:nvPr/>
        </p:nvSpPr>
        <p:spPr bwMode="auto">
          <a:xfrm>
            <a:off x="7620000" y="2743200"/>
            <a:ext cx="1066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Latch initially RESET</a:t>
            </a:r>
          </a:p>
        </p:txBody>
      </p:sp>
      <p:sp>
        <p:nvSpPr>
          <p:cNvPr id="6160" name="Line 50"/>
          <p:cNvSpPr>
            <a:spLocks noChangeShapeType="1"/>
          </p:cNvSpPr>
          <p:nvPr/>
        </p:nvSpPr>
        <p:spPr bwMode="auto">
          <a:xfrm>
            <a:off x="3076575" y="990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51"/>
          <p:cNvSpPr>
            <a:spLocks noChangeShapeType="1"/>
          </p:cNvSpPr>
          <p:nvPr/>
        </p:nvSpPr>
        <p:spPr bwMode="auto">
          <a:xfrm>
            <a:off x="3365500" y="990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6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663067"/>
              </p:ext>
            </p:extLst>
          </p:nvPr>
        </p:nvGraphicFramePr>
        <p:xfrm>
          <a:off x="5770562" y="2409536"/>
          <a:ext cx="1773238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CorelDRAW" r:id="rId4" imgW="804351" imgH="744200" progId="CorelDRAW.Graphic.13">
                  <p:embed/>
                </p:oleObj>
              </mc:Choice>
              <mc:Fallback>
                <p:oleObj name="CorelDRAW" r:id="rId4" imgW="804351" imgH="744200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562" y="2409536"/>
                        <a:ext cx="1773238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3" name="Text Box 55"/>
          <p:cNvSpPr txBox="1">
            <a:spLocks noChangeArrowheads="1"/>
          </p:cNvSpPr>
          <p:nvPr/>
        </p:nvSpPr>
        <p:spPr bwMode="auto">
          <a:xfrm>
            <a:off x="7381875" y="45402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i="1">
                <a:solidFill>
                  <a:srgbClr val="FF0000"/>
                </a:solidFill>
              </a:rPr>
              <a:t>Q</a:t>
            </a:r>
          </a:p>
        </p:txBody>
      </p:sp>
      <p:grpSp>
        <p:nvGrpSpPr>
          <p:cNvPr id="6164" name="Group 56"/>
          <p:cNvGrpSpPr>
            <a:grpSpLocks/>
          </p:cNvGrpSpPr>
          <p:nvPr/>
        </p:nvGrpSpPr>
        <p:grpSpPr bwMode="auto">
          <a:xfrm>
            <a:off x="7391400" y="5659438"/>
            <a:ext cx="381000" cy="336550"/>
            <a:chOff x="2454" y="3201"/>
            <a:chExt cx="240" cy="212"/>
          </a:xfrm>
        </p:grpSpPr>
        <p:sp>
          <p:nvSpPr>
            <p:cNvPr id="6195" name="Text Box 57"/>
            <p:cNvSpPr txBox="1">
              <a:spLocks noChangeArrowheads="1"/>
            </p:cNvSpPr>
            <p:nvPr/>
          </p:nvSpPr>
          <p:spPr bwMode="auto">
            <a:xfrm>
              <a:off x="2454" y="3201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i="1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6196" name="Line 58"/>
            <p:cNvSpPr>
              <a:spLocks noChangeShapeType="1"/>
            </p:cNvSpPr>
            <p:nvPr/>
          </p:nvSpPr>
          <p:spPr bwMode="auto">
            <a:xfrm>
              <a:off x="2524" y="3237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131" name="Group 59"/>
          <p:cNvGrpSpPr>
            <a:grpSpLocks/>
          </p:cNvGrpSpPr>
          <p:nvPr/>
        </p:nvGrpSpPr>
        <p:grpSpPr bwMode="auto">
          <a:xfrm flipV="1">
            <a:off x="5029200" y="5867400"/>
            <a:ext cx="457200" cy="152400"/>
            <a:chOff x="2208" y="2928"/>
            <a:chExt cx="336" cy="144"/>
          </a:xfrm>
        </p:grpSpPr>
        <p:sp>
          <p:nvSpPr>
            <p:cNvPr id="6190" name="Line 60"/>
            <p:cNvSpPr>
              <a:spLocks noChangeShapeType="1"/>
            </p:cNvSpPr>
            <p:nvPr/>
          </p:nvSpPr>
          <p:spPr bwMode="auto">
            <a:xfrm>
              <a:off x="2208" y="3072"/>
              <a:ext cx="9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61"/>
            <p:cNvSpPr>
              <a:spLocks noChangeShapeType="1"/>
            </p:cNvSpPr>
            <p:nvPr/>
          </p:nvSpPr>
          <p:spPr bwMode="auto">
            <a:xfrm flipV="1">
              <a:off x="2304" y="292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Line 62"/>
            <p:cNvSpPr>
              <a:spLocks noChangeShapeType="1"/>
            </p:cNvSpPr>
            <p:nvPr/>
          </p:nvSpPr>
          <p:spPr bwMode="auto">
            <a:xfrm>
              <a:off x="2304" y="2928"/>
              <a:ext cx="1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63"/>
            <p:cNvSpPr>
              <a:spLocks noChangeShapeType="1"/>
            </p:cNvSpPr>
            <p:nvPr/>
          </p:nvSpPr>
          <p:spPr bwMode="auto">
            <a:xfrm>
              <a:off x="2448" y="2928"/>
              <a:ext cx="0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64"/>
            <p:cNvSpPr>
              <a:spLocks noChangeShapeType="1"/>
            </p:cNvSpPr>
            <p:nvPr/>
          </p:nvSpPr>
          <p:spPr bwMode="auto">
            <a:xfrm>
              <a:off x="2448" y="3072"/>
              <a:ext cx="9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6" name="Text Box 65"/>
          <p:cNvSpPr txBox="1">
            <a:spLocks noChangeArrowheads="1"/>
          </p:cNvSpPr>
          <p:nvPr/>
        </p:nvSpPr>
        <p:spPr bwMode="auto">
          <a:xfrm>
            <a:off x="5181600" y="4343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31138" name="Text Box 66"/>
          <p:cNvSpPr txBox="1">
            <a:spLocks noChangeArrowheads="1"/>
          </p:cNvSpPr>
          <p:nvPr/>
        </p:nvSpPr>
        <p:spPr bwMode="auto">
          <a:xfrm>
            <a:off x="7162800" y="5486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31139" name="Text Box 67"/>
          <p:cNvSpPr txBox="1">
            <a:spLocks noChangeArrowheads="1"/>
          </p:cNvSpPr>
          <p:nvPr/>
        </p:nvSpPr>
        <p:spPr bwMode="auto">
          <a:xfrm>
            <a:off x="7162800" y="4419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31140" name="Text Box 68"/>
          <p:cNvSpPr txBox="1">
            <a:spLocks noChangeArrowheads="1"/>
          </p:cNvSpPr>
          <p:nvPr/>
        </p:nvSpPr>
        <p:spPr bwMode="auto">
          <a:xfrm>
            <a:off x="7162800" y="4419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31141" name="Text Box 69"/>
          <p:cNvSpPr txBox="1">
            <a:spLocks noChangeArrowheads="1"/>
          </p:cNvSpPr>
          <p:nvPr/>
        </p:nvSpPr>
        <p:spPr bwMode="auto">
          <a:xfrm>
            <a:off x="7162800" y="5486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31142" name="Text Box 70"/>
          <p:cNvSpPr txBox="1">
            <a:spLocks noChangeArrowheads="1"/>
          </p:cNvSpPr>
          <p:nvPr/>
        </p:nvSpPr>
        <p:spPr bwMode="auto">
          <a:xfrm>
            <a:off x="5257800" y="57594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31143" name="Text Box 71"/>
          <p:cNvSpPr txBox="1">
            <a:spLocks noChangeArrowheads="1"/>
          </p:cNvSpPr>
          <p:nvPr/>
        </p:nvSpPr>
        <p:spPr bwMode="auto">
          <a:xfrm>
            <a:off x="7467600" y="4818063"/>
            <a:ext cx="1066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Latch initially SET</a:t>
            </a:r>
          </a:p>
        </p:txBody>
      </p:sp>
      <p:graphicFrame>
        <p:nvGraphicFramePr>
          <p:cNvPr id="6173" name="Object 72"/>
          <p:cNvGraphicFramePr>
            <a:graphicFrameLocks noChangeAspect="1"/>
          </p:cNvGraphicFramePr>
          <p:nvPr/>
        </p:nvGraphicFramePr>
        <p:xfrm>
          <a:off x="5638800" y="4457700"/>
          <a:ext cx="1773238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CorelDRAW" r:id="rId6" imgW="804351" imgH="744200" progId="CorelDRAW.Graphic.13">
                  <p:embed/>
                </p:oleObj>
              </mc:Choice>
              <mc:Fallback>
                <p:oleObj name="CorelDRAW" r:id="rId6" imgW="804351" imgH="744200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457700"/>
                        <a:ext cx="1773238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31146" name="Rectangle 74"/>
          <p:cNvSpPr>
            <a:spLocks noChangeArrowheads="1"/>
          </p:cNvSpPr>
          <p:nvPr/>
        </p:nvSpPr>
        <p:spPr bwMode="auto">
          <a:xfrm>
            <a:off x="4953000" y="4343400"/>
            <a:ext cx="3581400" cy="1981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75" name="Group 79"/>
          <p:cNvGrpSpPr>
            <a:grpSpLocks/>
          </p:cNvGrpSpPr>
          <p:nvPr/>
        </p:nvGrpSpPr>
        <p:grpSpPr bwMode="auto">
          <a:xfrm>
            <a:off x="5400675" y="2438400"/>
            <a:ext cx="381000" cy="336550"/>
            <a:chOff x="3402" y="1564"/>
            <a:chExt cx="240" cy="212"/>
          </a:xfrm>
        </p:grpSpPr>
        <p:sp>
          <p:nvSpPr>
            <p:cNvPr id="6188" name="Text Box 7"/>
            <p:cNvSpPr txBox="1">
              <a:spLocks noChangeArrowheads="1"/>
            </p:cNvSpPr>
            <p:nvPr/>
          </p:nvSpPr>
          <p:spPr bwMode="auto">
            <a:xfrm>
              <a:off x="3402" y="1564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189" name="Line 75"/>
            <p:cNvSpPr>
              <a:spLocks noChangeShapeType="1"/>
            </p:cNvSpPr>
            <p:nvPr/>
          </p:nvSpPr>
          <p:spPr bwMode="auto">
            <a:xfrm>
              <a:off x="3456" y="1584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6" name="Group 80"/>
          <p:cNvGrpSpPr>
            <a:grpSpLocks/>
          </p:cNvGrpSpPr>
          <p:nvPr/>
        </p:nvGrpSpPr>
        <p:grpSpPr bwMode="auto">
          <a:xfrm>
            <a:off x="5400675" y="3733800"/>
            <a:ext cx="381000" cy="336550"/>
            <a:chOff x="3402" y="2476"/>
            <a:chExt cx="240" cy="212"/>
          </a:xfrm>
        </p:grpSpPr>
        <p:sp>
          <p:nvSpPr>
            <p:cNvPr id="6186" name="Text Box 8"/>
            <p:cNvSpPr txBox="1">
              <a:spLocks noChangeArrowheads="1"/>
            </p:cNvSpPr>
            <p:nvPr/>
          </p:nvSpPr>
          <p:spPr bwMode="auto">
            <a:xfrm>
              <a:off x="3402" y="247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i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6187" name="Line 76"/>
            <p:cNvSpPr>
              <a:spLocks noChangeShapeType="1"/>
            </p:cNvSpPr>
            <p:nvPr/>
          </p:nvSpPr>
          <p:spPr bwMode="auto">
            <a:xfrm>
              <a:off x="3456" y="2496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159" name="Group 87"/>
          <p:cNvGrpSpPr>
            <a:grpSpLocks/>
          </p:cNvGrpSpPr>
          <p:nvPr/>
        </p:nvGrpSpPr>
        <p:grpSpPr bwMode="auto">
          <a:xfrm>
            <a:off x="838200" y="2286000"/>
            <a:ext cx="3886200" cy="1920875"/>
            <a:chOff x="576" y="1526"/>
            <a:chExt cx="2448" cy="1210"/>
          </a:xfrm>
        </p:grpSpPr>
        <p:sp>
          <p:nvSpPr>
            <p:cNvPr id="6183" name="Text Box 14"/>
            <p:cNvSpPr txBox="1">
              <a:spLocks noChangeArrowheads="1"/>
            </p:cNvSpPr>
            <p:nvPr/>
          </p:nvSpPr>
          <p:spPr bwMode="auto">
            <a:xfrm>
              <a:off x="576" y="1526"/>
              <a:ext cx="2448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dirty="0"/>
                <a:t>Assume the latch is initially RESET (</a:t>
              </a:r>
              <a:r>
                <a:rPr lang="en-US" sz="2000" i="1" dirty="0"/>
                <a:t>Q</a:t>
              </a:r>
              <a:r>
                <a:rPr lang="en-US" sz="2000" dirty="0"/>
                <a:t> = 0) and the inputs are at their inactive level (1). To</a:t>
              </a:r>
              <a:r>
                <a:rPr lang="en-US" sz="2000" b="1" dirty="0">
                  <a:solidFill>
                    <a:srgbClr val="FF3300"/>
                  </a:solidFill>
                </a:rPr>
                <a:t> SET </a:t>
              </a:r>
              <a:r>
                <a:rPr lang="en-US" sz="2000" dirty="0"/>
                <a:t>the latch (</a:t>
              </a:r>
              <a:r>
                <a:rPr lang="en-US" sz="2000" i="1" dirty="0"/>
                <a:t>Q </a:t>
              </a:r>
              <a:r>
                <a:rPr lang="en-US" sz="2000" dirty="0"/>
                <a:t>= 1), a momentary </a:t>
              </a:r>
              <a:r>
                <a:rPr lang="en-US" sz="2000" b="1" dirty="0">
                  <a:solidFill>
                    <a:srgbClr val="0070C0"/>
                  </a:solidFill>
                </a:rPr>
                <a:t>LOW</a:t>
              </a:r>
              <a:r>
                <a:rPr lang="en-US" sz="2000" dirty="0"/>
                <a:t> signal is applied to the </a:t>
              </a:r>
              <a:r>
                <a:rPr lang="en-US" sz="2000" b="1" i="1" dirty="0">
                  <a:solidFill>
                    <a:srgbClr val="0070C0"/>
                  </a:solidFill>
                </a:rPr>
                <a:t>S</a:t>
              </a:r>
              <a:r>
                <a:rPr lang="en-US" sz="2000" b="1" dirty="0">
                  <a:solidFill>
                    <a:srgbClr val="0070C0"/>
                  </a:solidFill>
                </a:rPr>
                <a:t> </a:t>
              </a:r>
              <a:r>
                <a:rPr lang="en-US" sz="2000" dirty="0"/>
                <a:t>input while the </a:t>
              </a:r>
              <a:r>
                <a:rPr lang="en-US" sz="2000" i="1" dirty="0"/>
                <a:t>R</a:t>
              </a:r>
              <a:r>
                <a:rPr lang="en-US" sz="2000" dirty="0"/>
                <a:t> remains HIGH. </a:t>
              </a:r>
            </a:p>
          </p:txBody>
        </p:sp>
        <p:sp>
          <p:nvSpPr>
            <p:cNvPr id="6184" name="Line 83"/>
            <p:cNvSpPr>
              <a:spLocks noChangeShapeType="1"/>
            </p:cNvSpPr>
            <p:nvPr/>
          </p:nvSpPr>
          <p:spPr bwMode="auto">
            <a:xfrm>
              <a:off x="1680" y="2352"/>
              <a:ext cx="96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Line 84"/>
            <p:cNvSpPr>
              <a:spLocks noChangeShapeType="1"/>
            </p:cNvSpPr>
            <p:nvPr/>
          </p:nvSpPr>
          <p:spPr bwMode="auto">
            <a:xfrm>
              <a:off x="2784" y="23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160" name="Group 88"/>
          <p:cNvGrpSpPr>
            <a:grpSpLocks/>
          </p:cNvGrpSpPr>
          <p:nvPr/>
        </p:nvGrpSpPr>
        <p:grpSpPr bwMode="auto">
          <a:xfrm>
            <a:off x="914400" y="4479925"/>
            <a:ext cx="3657600" cy="1006475"/>
            <a:chOff x="576" y="2918"/>
            <a:chExt cx="2304" cy="634"/>
          </a:xfrm>
        </p:grpSpPr>
        <p:sp>
          <p:nvSpPr>
            <p:cNvPr id="6180" name="Text Box 73"/>
            <p:cNvSpPr txBox="1">
              <a:spLocks noChangeArrowheads="1"/>
            </p:cNvSpPr>
            <p:nvPr/>
          </p:nvSpPr>
          <p:spPr bwMode="auto">
            <a:xfrm>
              <a:off x="576" y="2918"/>
              <a:ext cx="230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dirty="0"/>
                <a:t>To </a:t>
              </a:r>
              <a:r>
                <a:rPr lang="en-US" sz="2000" b="1" dirty="0">
                  <a:solidFill>
                    <a:srgbClr val="FF3300"/>
                  </a:solidFill>
                </a:rPr>
                <a:t>RESET</a:t>
              </a:r>
              <a:r>
                <a:rPr lang="en-US" sz="2000" dirty="0"/>
                <a:t> the latch a momentary LOW is applied to the </a:t>
              </a:r>
              <a:r>
                <a:rPr lang="en-US" sz="2000" i="1" dirty="0"/>
                <a:t>R</a:t>
              </a:r>
              <a:r>
                <a:rPr lang="en-US" sz="2000" dirty="0"/>
                <a:t> input while </a:t>
              </a:r>
              <a:r>
                <a:rPr lang="en-US" sz="2000" i="1" dirty="0"/>
                <a:t>S</a:t>
              </a:r>
              <a:r>
                <a:rPr lang="en-US" sz="2000" dirty="0"/>
                <a:t> is HIGH.</a:t>
              </a:r>
            </a:p>
          </p:txBody>
        </p:sp>
        <p:sp>
          <p:nvSpPr>
            <p:cNvPr id="6181" name="Line 85"/>
            <p:cNvSpPr>
              <a:spLocks noChangeShapeType="1"/>
            </p:cNvSpPr>
            <p:nvPr/>
          </p:nvSpPr>
          <p:spPr bwMode="auto">
            <a:xfrm>
              <a:off x="624" y="33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86"/>
            <p:cNvSpPr>
              <a:spLocks noChangeShapeType="1"/>
            </p:cNvSpPr>
            <p:nvPr/>
          </p:nvSpPr>
          <p:spPr bwMode="auto">
            <a:xfrm>
              <a:off x="1536" y="33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49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1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31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31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1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1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3" grpId="0"/>
      <p:bldP spid="131094" grpId="0"/>
      <p:bldP spid="131095" grpId="0"/>
      <p:bldP spid="131104" grpId="0"/>
      <p:bldP spid="131105" grpId="0"/>
      <p:bldP spid="131120" grpId="0"/>
      <p:bldP spid="131138" grpId="0"/>
      <p:bldP spid="131139" grpId="0"/>
      <p:bldP spid="131140" grpId="0"/>
      <p:bldP spid="131141" grpId="0"/>
      <p:bldP spid="131142" grpId="0"/>
      <p:bldP spid="131143" grpId="0"/>
      <p:bldP spid="1311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Normal Operation:</a:t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Q is HIGH, Q is LOW, and when Q is LOW, Q is HIGH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Invalid Condition: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LOWs are applied to both S and R at the same time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971800" y="1447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162800" y="1447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27432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10200" y="27432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1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Truth table for an active-LOW input S-R latch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5" y="1981200"/>
            <a:ext cx="8985595" cy="2505075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7467600" y="6096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848600" y="6096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3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Logic symbols for the S-R and S-R latch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095500"/>
            <a:ext cx="83439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553200" y="8382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934200" y="8382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7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39" name="Rectangle 71"/>
          <p:cNvSpPr>
            <a:spLocks noChangeArrowheads="1"/>
          </p:cNvSpPr>
          <p:nvPr/>
        </p:nvSpPr>
        <p:spPr bwMode="auto">
          <a:xfrm>
            <a:off x="3186113" y="4733925"/>
            <a:ext cx="417512" cy="14382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240" name="Rectangle 72"/>
          <p:cNvSpPr>
            <a:spLocks noChangeArrowheads="1"/>
          </p:cNvSpPr>
          <p:nvPr/>
        </p:nvSpPr>
        <p:spPr bwMode="auto">
          <a:xfrm>
            <a:off x="4495800" y="4733925"/>
            <a:ext cx="417513" cy="14382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241" name="Rectangle 73"/>
          <p:cNvSpPr>
            <a:spLocks noChangeArrowheads="1"/>
          </p:cNvSpPr>
          <p:nvPr/>
        </p:nvSpPr>
        <p:spPr bwMode="auto">
          <a:xfrm>
            <a:off x="5791200" y="4733925"/>
            <a:ext cx="417513" cy="14382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2"/>
          <p:cNvSpPr txBox="1">
            <a:spLocks noChangeArrowheads="1"/>
          </p:cNvSpPr>
          <p:nvPr/>
        </p:nvSpPr>
        <p:spPr bwMode="auto">
          <a:xfrm>
            <a:off x="838200" y="9906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A gated latch is a variation on the basic latch.</a:t>
            </a:r>
          </a:p>
        </p:txBody>
      </p:sp>
      <p:graphicFrame>
        <p:nvGraphicFramePr>
          <p:cNvPr id="8199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716625"/>
              </p:ext>
            </p:extLst>
          </p:nvPr>
        </p:nvGraphicFramePr>
        <p:xfrm>
          <a:off x="5400675" y="2136775"/>
          <a:ext cx="273367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CorelDRAW" r:id="rId4" imgW="1352029" imgH="903183" progId="CorelDRAW.Graphic.13">
                  <p:embed/>
                </p:oleObj>
              </mc:Choice>
              <mc:Fallback>
                <p:oleObj name="CorelDRAW" r:id="rId4" imgW="1352029" imgH="903183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2136775"/>
                        <a:ext cx="2733675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37"/>
          <p:cNvSpPr txBox="1">
            <a:spLocks noChangeArrowheads="1"/>
          </p:cNvSpPr>
          <p:nvPr/>
        </p:nvSpPr>
        <p:spPr bwMode="auto">
          <a:xfrm>
            <a:off x="838200" y="1676400"/>
            <a:ext cx="3733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The gated latch has an additional input, called enable (</a:t>
            </a:r>
            <a:r>
              <a:rPr lang="en-US" sz="2000" i="1" dirty="0"/>
              <a:t>EN</a:t>
            </a:r>
            <a:r>
              <a:rPr lang="en-US" sz="2000" dirty="0"/>
              <a:t>) that must be HIGH in order for the latch to respond to the </a:t>
            </a:r>
            <a:r>
              <a:rPr lang="en-US" sz="2000" i="1" dirty="0"/>
              <a:t>S</a:t>
            </a:r>
            <a:r>
              <a:rPr lang="en-US" sz="2000" dirty="0"/>
              <a:t> and </a:t>
            </a:r>
            <a:r>
              <a:rPr lang="en-US" sz="2000" i="1" dirty="0"/>
              <a:t>R</a:t>
            </a:r>
            <a:r>
              <a:rPr lang="en-US" sz="2000" dirty="0"/>
              <a:t> inputs.</a:t>
            </a:r>
          </a:p>
        </p:txBody>
      </p:sp>
      <p:sp>
        <p:nvSpPr>
          <p:cNvPr id="8201" name="Text Box 39"/>
          <p:cNvSpPr txBox="1">
            <a:spLocks noChangeArrowheads="1"/>
          </p:cNvSpPr>
          <p:nvPr/>
        </p:nvSpPr>
        <p:spPr bwMode="auto">
          <a:xfrm>
            <a:off x="5095875" y="3657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8202" name="Text Box 40"/>
          <p:cNvSpPr txBox="1">
            <a:spLocks noChangeArrowheads="1"/>
          </p:cNvSpPr>
          <p:nvPr/>
        </p:nvSpPr>
        <p:spPr bwMode="auto">
          <a:xfrm>
            <a:off x="5095875" y="2057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8203" name="Text Box 41"/>
          <p:cNvSpPr txBox="1">
            <a:spLocks noChangeArrowheads="1"/>
          </p:cNvSpPr>
          <p:nvPr/>
        </p:nvSpPr>
        <p:spPr bwMode="auto">
          <a:xfrm>
            <a:off x="8143875" y="2286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i="1">
                <a:solidFill>
                  <a:srgbClr val="FF0000"/>
                </a:solidFill>
              </a:rPr>
              <a:t>Q</a:t>
            </a:r>
          </a:p>
        </p:txBody>
      </p:sp>
      <p:grpSp>
        <p:nvGrpSpPr>
          <p:cNvPr id="8204" name="Group 42"/>
          <p:cNvGrpSpPr>
            <a:grpSpLocks/>
          </p:cNvGrpSpPr>
          <p:nvPr/>
        </p:nvGrpSpPr>
        <p:grpSpPr bwMode="auto">
          <a:xfrm>
            <a:off x="8153400" y="3405188"/>
            <a:ext cx="381000" cy="336550"/>
            <a:chOff x="2454" y="3201"/>
            <a:chExt cx="240" cy="212"/>
          </a:xfrm>
        </p:grpSpPr>
        <p:sp>
          <p:nvSpPr>
            <p:cNvPr id="8216" name="Text Box 43"/>
            <p:cNvSpPr txBox="1">
              <a:spLocks noChangeArrowheads="1"/>
            </p:cNvSpPr>
            <p:nvPr/>
          </p:nvSpPr>
          <p:spPr bwMode="auto">
            <a:xfrm>
              <a:off x="2454" y="3201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i="1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8217" name="Line 44"/>
            <p:cNvSpPr>
              <a:spLocks noChangeShapeType="1"/>
            </p:cNvSpPr>
            <p:nvPr/>
          </p:nvSpPr>
          <p:spPr bwMode="auto">
            <a:xfrm>
              <a:off x="2524" y="3237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5" name="Text Box 59"/>
          <p:cNvSpPr txBox="1">
            <a:spLocks noChangeArrowheads="1"/>
          </p:cNvSpPr>
          <p:nvPr/>
        </p:nvSpPr>
        <p:spPr bwMode="auto">
          <a:xfrm>
            <a:off x="5019675" y="28638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i="1">
                <a:solidFill>
                  <a:srgbClr val="FF0000"/>
                </a:solidFill>
              </a:rPr>
              <a:t>EN</a:t>
            </a:r>
          </a:p>
        </p:txBody>
      </p:sp>
      <p:sp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1752600" y="3200400"/>
            <a:ext cx="3048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Show the </a:t>
            </a:r>
            <a:r>
              <a:rPr lang="en-US" sz="2000" i="1" dirty="0"/>
              <a:t>Q</a:t>
            </a:r>
            <a:r>
              <a:rPr lang="en-US" sz="2000" dirty="0"/>
              <a:t> output with relation to the input signals. Assume </a:t>
            </a:r>
            <a:r>
              <a:rPr lang="en-US" sz="2000" i="1" dirty="0"/>
              <a:t>Q</a:t>
            </a:r>
            <a:r>
              <a:rPr lang="en-US" sz="2000" dirty="0"/>
              <a:t> starts LOW.</a:t>
            </a:r>
          </a:p>
        </p:txBody>
      </p:sp>
      <p:sp>
        <p:nvSpPr>
          <p:cNvPr id="135231" name="WordArt 63"/>
          <p:cNvSpPr>
            <a:spLocks noChangeArrowheads="1" noChangeShapeType="1" noTextEdit="1"/>
          </p:cNvSpPr>
          <p:nvPr/>
        </p:nvSpPr>
        <p:spPr bwMode="auto">
          <a:xfrm>
            <a:off x="381000" y="33528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135232" name="WordArt 64"/>
          <p:cNvSpPr>
            <a:spLocks noChangeArrowheads="1" noChangeShapeType="1" noTextEdit="1"/>
          </p:cNvSpPr>
          <p:nvPr/>
        </p:nvSpPr>
        <p:spPr bwMode="auto">
          <a:xfrm>
            <a:off x="381000" y="42672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graphicFrame>
        <p:nvGraphicFramePr>
          <p:cNvPr id="135234" name="Object 66"/>
          <p:cNvGraphicFramePr>
            <a:graphicFrameLocks noChangeAspect="1"/>
          </p:cNvGraphicFramePr>
          <p:nvPr/>
        </p:nvGraphicFramePr>
        <p:xfrm>
          <a:off x="2667000" y="4722813"/>
          <a:ext cx="4495800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CorelDRAW" r:id="rId6" imgW="2715608" imgH="868721" progId="CorelDRAW.Graphic.13">
                  <p:embed/>
                </p:oleObj>
              </mc:Choice>
              <mc:Fallback>
                <p:oleObj name="CorelDRAW" r:id="rId6" imgW="2715608" imgH="868721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2813"/>
                        <a:ext cx="4495800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35" name="Text Box 67"/>
          <p:cNvSpPr txBox="1">
            <a:spLocks noChangeArrowheads="1"/>
          </p:cNvSpPr>
          <p:nvPr/>
        </p:nvSpPr>
        <p:spPr bwMode="auto">
          <a:xfrm>
            <a:off x="1752600" y="4267200"/>
            <a:ext cx="655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Keep in mind that </a:t>
            </a:r>
            <a:r>
              <a:rPr lang="en-US" sz="2000" i="1" dirty="0"/>
              <a:t>S</a:t>
            </a:r>
            <a:r>
              <a:rPr lang="en-US" sz="2000" dirty="0"/>
              <a:t> and </a:t>
            </a:r>
            <a:r>
              <a:rPr lang="en-US" sz="2000" i="1" dirty="0"/>
              <a:t>R</a:t>
            </a:r>
            <a:r>
              <a:rPr lang="en-US" sz="2000" dirty="0"/>
              <a:t> are only active when </a:t>
            </a:r>
            <a:r>
              <a:rPr lang="en-US" sz="2000" i="1" dirty="0"/>
              <a:t>EN</a:t>
            </a:r>
            <a:r>
              <a:rPr lang="en-US" sz="2000" dirty="0"/>
              <a:t> is HIGH.</a:t>
            </a:r>
          </a:p>
        </p:txBody>
      </p:sp>
      <p:sp>
        <p:nvSpPr>
          <p:cNvPr id="135236" name="Text Box 68"/>
          <p:cNvSpPr txBox="1">
            <a:spLocks noChangeArrowheads="1"/>
          </p:cNvSpPr>
          <p:nvPr/>
        </p:nvSpPr>
        <p:spPr bwMode="auto">
          <a:xfrm>
            <a:off x="2286000" y="4662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35237" name="Text Box 69"/>
          <p:cNvSpPr txBox="1">
            <a:spLocks noChangeArrowheads="1"/>
          </p:cNvSpPr>
          <p:nvPr/>
        </p:nvSpPr>
        <p:spPr bwMode="auto">
          <a:xfrm>
            <a:off x="2286000" y="5029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35238" name="Text Box 70"/>
          <p:cNvSpPr txBox="1">
            <a:spLocks noChangeArrowheads="1"/>
          </p:cNvSpPr>
          <p:nvPr/>
        </p:nvSpPr>
        <p:spPr bwMode="auto">
          <a:xfrm>
            <a:off x="2133600" y="5500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FF0000"/>
                </a:solidFill>
              </a:rPr>
              <a:t>EN</a:t>
            </a:r>
          </a:p>
        </p:txBody>
      </p:sp>
      <p:sp>
        <p:nvSpPr>
          <p:cNvPr id="135242" name="Text Box 74"/>
          <p:cNvSpPr txBox="1">
            <a:spLocks noChangeArrowheads="1"/>
          </p:cNvSpPr>
          <p:nvPr/>
        </p:nvSpPr>
        <p:spPr bwMode="auto">
          <a:xfrm>
            <a:off x="2286000" y="5805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FF0000"/>
                </a:solidFill>
              </a:rPr>
              <a:t>Q</a:t>
            </a:r>
          </a:p>
        </p:txBody>
      </p:sp>
      <p:sp useBgFill="1">
        <p:nvSpPr>
          <p:cNvPr id="135243" name="Rectangle 75"/>
          <p:cNvSpPr>
            <a:spLocks noChangeArrowheads="1"/>
          </p:cNvSpPr>
          <p:nvPr/>
        </p:nvSpPr>
        <p:spPr bwMode="auto">
          <a:xfrm>
            <a:off x="2971800" y="5791200"/>
            <a:ext cx="4260850" cy="4191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5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13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135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39" grpId="0" animBg="1"/>
      <p:bldP spid="135240" grpId="0" animBg="1"/>
      <p:bldP spid="135241" grpId="0" animBg="1"/>
      <p:bldP spid="135228" grpId="0"/>
      <p:bldP spid="135231" grpId="0" animBg="1"/>
      <p:bldP spid="135232" grpId="0" animBg="1"/>
      <p:bldP spid="135235" grpId="0"/>
      <p:bldP spid="135236" grpId="0"/>
      <p:bldP spid="135237" grpId="0"/>
      <p:bldP spid="135238" grpId="0"/>
      <p:bldP spid="135242" grpId="0"/>
      <p:bldP spid="1352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44"/>
          <p:cNvGraphicFramePr>
            <a:graphicFrameLocks noChangeAspect="1"/>
          </p:cNvGraphicFramePr>
          <p:nvPr/>
        </p:nvGraphicFramePr>
        <p:xfrm>
          <a:off x="1549400" y="2538413"/>
          <a:ext cx="6019800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CorelDRAW" r:id="rId4" imgW="3292803" imgH="1099881" progId="CorelDRAW.Graphic.13">
                  <p:embed/>
                </p:oleObj>
              </mc:Choice>
              <mc:Fallback>
                <p:oleObj name="CorelDRAW" r:id="rId4" imgW="3292803" imgH="1099881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538413"/>
                        <a:ext cx="6019800" cy="201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28"/>
          <p:cNvSpPr txBox="1">
            <a:spLocks noChangeArrowheads="1"/>
          </p:cNvSpPr>
          <p:nvPr/>
        </p:nvSpPr>
        <p:spPr bwMode="auto">
          <a:xfrm>
            <a:off x="990600" y="990600"/>
            <a:ext cx="7391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The </a:t>
            </a:r>
            <a:r>
              <a:rPr lang="en-US" i="1" dirty="0"/>
              <a:t>D</a:t>
            </a:r>
            <a:r>
              <a:rPr lang="en-US" dirty="0"/>
              <a:t> latch is an variation of the </a:t>
            </a:r>
            <a:r>
              <a:rPr lang="en-US" i="1" dirty="0"/>
              <a:t>S-R</a:t>
            </a:r>
            <a:r>
              <a:rPr lang="en-US" dirty="0"/>
              <a:t> latch but combines the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 inputs into a single </a:t>
            </a:r>
            <a:r>
              <a:rPr lang="en-US" i="1" dirty="0"/>
              <a:t>D</a:t>
            </a:r>
            <a:r>
              <a:rPr lang="en-US" dirty="0"/>
              <a:t> input as shown:</a:t>
            </a:r>
          </a:p>
        </p:txBody>
      </p:sp>
      <p:sp>
        <p:nvSpPr>
          <p:cNvPr id="137245" name="Text Box 29"/>
          <p:cNvSpPr txBox="1">
            <a:spLocks noChangeArrowheads="1"/>
          </p:cNvSpPr>
          <p:nvPr/>
        </p:nvSpPr>
        <p:spPr bwMode="auto">
          <a:xfrm>
            <a:off x="1143000" y="5008562"/>
            <a:ext cx="67818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dirty="0"/>
              <a:t>A simple rule for the </a:t>
            </a:r>
            <a:r>
              <a:rPr lang="en-US" i="1" dirty="0"/>
              <a:t>D</a:t>
            </a:r>
            <a:r>
              <a:rPr lang="en-US" dirty="0"/>
              <a:t> latch is: </a:t>
            </a:r>
          </a:p>
          <a:p>
            <a:pPr eaLnBrk="1" hangingPunct="1">
              <a:spcBef>
                <a:spcPct val="10000"/>
              </a:spcBef>
            </a:pPr>
            <a:r>
              <a:rPr lang="en-US" i="1" dirty="0">
                <a:solidFill>
                  <a:srgbClr val="FF3300"/>
                </a:solidFill>
              </a:rPr>
              <a:t>	Q</a:t>
            </a:r>
            <a:r>
              <a:rPr lang="en-US" dirty="0">
                <a:solidFill>
                  <a:srgbClr val="FF3300"/>
                </a:solidFill>
              </a:rPr>
              <a:t> follows </a:t>
            </a:r>
            <a:r>
              <a:rPr lang="en-US" i="1" dirty="0">
                <a:solidFill>
                  <a:srgbClr val="FF3300"/>
                </a:solidFill>
              </a:rPr>
              <a:t>D</a:t>
            </a:r>
            <a:r>
              <a:rPr lang="en-US" dirty="0">
                <a:solidFill>
                  <a:srgbClr val="FF3300"/>
                </a:solidFill>
              </a:rPr>
              <a:t> when the Enable is active.</a:t>
            </a:r>
          </a:p>
        </p:txBody>
      </p:sp>
      <p:sp>
        <p:nvSpPr>
          <p:cNvPr id="9222" name="Text Box 32"/>
          <p:cNvSpPr txBox="1">
            <a:spLocks noChangeArrowheads="1"/>
          </p:cNvSpPr>
          <p:nvPr/>
        </p:nvSpPr>
        <p:spPr bwMode="auto">
          <a:xfrm>
            <a:off x="1254125" y="2632075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9223" name="Text Box 33"/>
          <p:cNvSpPr txBox="1">
            <a:spLocks noChangeArrowheads="1"/>
          </p:cNvSpPr>
          <p:nvPr/>
        </p:nvSpPr>
        <p:spPr bwMode="auto">
          <a:xfrm>
            <a:off x="1143000" y="3352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FF0000"/>
                </a:solidFill>
              </a:rPr>
              <a:t>EN</a:t>
            </a:r>
          </a:p>
        </p:txBody>
      </p:sp>
      <p:sp>
        <p:nvSpPr>
          <p:cNvPr id="9224" name="Text Box 34"/>
          <p:cNvSpPr txBox="1">
            <a:spLocks noChangeArrowheads="1"/>
          </p:cNvSpPr>
          <p:nvPr/>
        </p:nvSpPr>
        <p:spPr bwMode="auto">
          <a:xfrm>
            <a:off x="4278313" y="27908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FF0000"/>
                </a:solidFill>
              </a:rPr>
              <a:t>Q</a:t>
            </a:r>
          </a:p>
        </p:txBody>
      </p:sp>
      <p:grpSp>
        <p:nvGrpSpPr>
          <p:cNvPr id="9225" name="Group 35"/>
          <p:cNvGrpSpPr>
            <a:grpSpLocks/>
          </p:cNvGrpSpPr>
          <p:nvPr/>
        </p:nvGrpSpPr>
        <p:grpSpPr bwMode="auto">
          <a:xfrm>
            <a:off x="4303713" y="3846513"/>
            <a:ext cx="381000" cy="336550"/>
            <a:chOff x="2454" y="3201"/>
            <a:chExt cx="240" cy="212"/>
          </a:xfrm>
        </p:grpSpPr>
        <p:sp>
          <p:nvSpPr>
            <p:cNvPr id="9232" name="Text Box 36"/>
            <p:cNvSpPr txBox="1">
              <a:spLocks noChangeArrowheads="1"/>
            </p:cNvSpPr>
            <p:nvPr/>
          </p:nvSpPr>
          <p:spPr bwMode="auto">
            <a:xfrm>
              <a:off x="2454" y="3201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i="1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9233" name="Line 37"/>
            <p:cNvSpPr>
              <a:spLocks noChangeShapeType="1"/>
            </p:cNvSpPr>
            <p:nvPr/>
          </p:nvSpPr>
          <p:spPr bwMode="auto">
            <a:xfrm>
              <a:off x="2524" y="3237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26" name="Group 38"/>
          <p:cNvGrpSpPr>
            <a:grpSpLocks/>
          </p:cNvGrpSpPr>
          <p:nvPr/>
        </p:nvGrpSpPr>
        <p:grpSpPr bwMode="auto">
          <a:xfrm>
            <a:off x="7543800" y="3998913"/>
            <a:ext cx="381000" cy="336550"/>
            <a:chOff x="2454" y="3201"/>
            <a:chExt cx="240" cy="212"/>
          </a:xfrm>
        </p:grpSpPr>
        <p:sp>
          <p:nvSpPr>
            <p:cNvPr id="9230" name="Text Box 39"/>
            <p:cNvSpPr txBox="1">
              <a:spLocks noChangeArrowheads="1"/>
            </p:cNvSpPr>
            <p:nvPr/>
          </p:nvSpPr>
          <p:spPr bwMode="auto">
            <a:xfrm>
              <a:off x="2454" y="3201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i="1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9231" name="Line 40"/>
            <p:cNvSpPr>
              <a:spLocks noChangeShapeType="1"/>
            </p:cNvSpPr>
            <p:nvPr/>
          </p:nvSpPr>
          <p:spPr bwMode="auto">
            <a:xfrm>
              <a:off x="2524" y="3237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7" name="Text Box 41"/>
          <p:cNvSpPr txBox="1">
            <a:spLocks noChangeArrowheads="1"/>
          </p:cNvSpPr>
          <p:nvPr/>
        </p:nvSpPr>
        <p:spPr bwMode="auto">
          <a:xfrm>
            <a:off x="7529513" y="26765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9228" name="Text Box 42"/>
          <p:cNvSpPr txBox="1">
            <a:spLocks noChangeArrowheads="1"/>
          </p:cNvSpPr>
          <p:nvPr/>
        </p:nvSpPr>
        <p:spPr bwMode="auto">
          <a:xfrm>
            <a:off x="6096000" y="2743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/>
              <a:t>D</a:t>
            </a:r>
          </a:p>
        </p:txBody>
      </p:sp>
      <p:sp>
        <p:nvSpPr>
          <p:cNvPr id="9229" name="Text Box 43"/>
          <p:cNvSpPr txBox="1">
            <a:spLocks noChangeArrowheads="1"/>
          </p:cNvSpPr>
          <p:nvPr/>
        </p:nvSpPr>
        <p:spPr bwMode="auto">
          <a:xfrm>
            <a:off x="6096000" y="3352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/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152565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1036</Words>
  <Application>Microsoft Office PowerPoint</Application>
  <PresentationFormat>On-screen Show (4:3)</PresentationFormat>
  <Paragraphs>182</Paragraphs>
  <Slides>21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CorelDRAW</vt:lpstr>
      <vt:lpstr>CorelDRAW X3 Graphic</vt:lpstr>
      <vt:lpstr>Digital Logic Design Thomas L. Floyd  9th  Edition</vt:lpstr>
      <vt:lpstr>Latches</vt:lpstr>
      <vt:lpstr>PowerPoint Presentation</vt:lpstr>
      <vt:lpstr>PowerPoint Presentation</vt:lpstr>
      <vt:lpstr>Normal Operation: When Q is HIGH, Q is LOW, and when Q is LOW, Q is HIGH</vt:lpstr>
      <vt:lpstr>Truth table for an active-LOW input S-R latch</vt:lpstr>
      <vt:lpstr>Logic symbols for the S-R and S-R latch</vt:lpstr>
      <vt:lpstr>PowerPoint Presentation</vt:lpstr>
      <vt:lpstr>PowerPoint Presentation</vt:lpstr>
      <vt:lpstr>PowerPoint Presentation</vt:lpstr>
      <vt:lpstr>Edge-Trigger S-R Flip-Flop</vt:lpstr>
      <vt:lpstr>PowerPoint Presentation</vt:lpstr>
      <vt:lpstr>PowerPoint Presentation</vt:lpstr>
      <vt:lpstr>PowerPoint Presentation</vt:lpstr>
      <vt:lpstr>Note</vt:lpstr>
      <vt:lpstr>Asynchronous Preset and Clear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 Black Edition - tum0r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Fundamentals Ninth Edition Floyd</dc:title>
  <dc:creator>hp</dc:creator>
  <cp:lastModifiedBy>hp</cp:lastModifiedBy>
  <cp:revision>22</cp:revision>
  <dcterms:created xsi:type="dcterms:W3CDTF">2017-06-10T04:59:42Z</dcterms:created>
  <dcterms:modified xsi:type="dcterms:W3CDTF">2017-06-14T04:50:54Z</dcterms:modified>
</cp:coreProperties>
</file>