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1" r:id="rId5"/>
    <p:sldMasterId id="2147483653" r:id="rId6"/>
    <p:sldMasterId id="2147483657" r:id="rId7"/>
    <p:sldMasterId id="2147483659" r:id="rId8"/>
    <p:sldMasterId id="2147483662" r:id="rId9"/>
    <p:sldMasterId id="2147483666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</p:sldIdLst>
  <p:sldSz cy="13716000" cx="2438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Helvetica Neue"/>
      <p:regular r:id="rId34"/>
      <p:bold r:id="rId35"/>
      <p:italic r:id="rId36"/>
      <p:boldItalic r:id="rId37"/>
    </p:embeddedFont>
    <p:embeddedFont>
      <p:font typeface="Sora ExtraBold"/>
      <p:bold r:id="rId38"/>
    </p:embeddedFont>
    <p:embeddedFont>
      <p:font typeface="Sora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1" roundtripDataSignature="AMtx7mi7asWsxuvw50muevYG4hCRdOCW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EF1A9F-2E44-45DE-A6D4-CF9B9A22B6B8}">
  <a:tblStyle styleId="{6DEF1A9F-2E44-45DE-A6D4-CF9B9A22B6B8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accent5">
              <a:alpha val="40000"/>
            </a:schemeClr>
          </a:solidFill>
        </a:fill>
      </a:tcStyle>
    </a:band1H>
    <a:band2H>
      <a:tcTxStyle b="off" i="off"/>
    </a:band2H>
    <a:band1V>
      <a:tcTxStyle b="off" i="off"/>
      <a:tcStyle>
        <a:tcBdr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TxStyle b="off" i="off"/>
    </a:band2V>
    <a:lastCol>
      <a:tcTxStyle b="on" i="off"/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5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ra-bold.fntdata"/><Relationship Id="rId20" Type="http://schemas.openxmlformats.org/officeDocument/2006/relationships/slide" Target="slides/slide9.xml"/><Relationship Id="rId41" Type="http://customschemas.google.com/relationships/presentationmetadata" Target="metadata"/><Relationship Id="rId22" Type="http://schemas.openxmlformats.org/officeDocument/2006/relationships/slide" Target="slides/slide11.xml"/><Relationship Id="rId21" Type="http://schemas.openxmlformats.org/officeDocument/2006/relationships/slide" Target="slides/slide10.xml"/><Relationship Id="rId24" Type="http://schemas.openxmlformats.org/officeDocument/2006/relationships/slide" Target="slides/slide13.xml"/><Relationship Id="rId23" Type="http://schemas.openxmlformats.org/officeDocument/2006/relationships/slide" Target="slides/slide12.xml"/><Relationship Id="rId1" Type="http://schemas.openxmlformats.org/officeDocument/2006/relationships/theme" Target="theme/theme7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font" Target="fonts/Roboto-regular.fntdata"/><Relationship Id="rId25" Type="http://schemas.openxmlformats.org/officeDocument/2006/relationships/slide" Target="slides/slide14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Roboto-boldItalic.fntdata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notesMaster" Target="notesMasters/notesMaster1.xml"/><Relationship Id="rId33" Type="http://schemas.openxmlformats.org/officeDocument/2006/relationships/font" Target="fonts/Montserrat-boldItalic.fntdata"/><Relationship Id="rId10" Type="http://schemas.openxmlformats.org/officeDocument/2006/relationships/slideMaster" Target="slideMasters/slideMaster7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2.xml"/><Relationship Id="rId35" Type="http://schemas.openxmlformats.org/officeDocument/2006/relationships/font" Target="fonts/HelveticaNeue-bold.fntdata"/><Relationship Id="rId12" Type="http://schemas.openxmlformats.org/officeDocument/2006/relationships/slide" Target="slides/slide1.xml"/><Relationship Id="rId34" Type="http://schemas.openxmlformats.org/officeDocument/2006/relationships/font" Target="fonts/HelveticaNeue-regular.fntdata"/><Relationship Id="rId15" Type="http://schemas.openxmlformats.org/officeDocument/2006/relationships/slide" Target="slides/slide4.xml"/><Relationship Id="rId37" Type="http://schemas.openxmlformats.org/officeDocument/2006/relationships/font" Target="fonts/HelveticaNeue-boldItalic.fntdata"/><Relationship Id="rId14" Type="http://schemas.openxmlformats.org/officeDocument/2006/relationships/slide" Target="slides/slide3.xml"/><Relationship Id="rId36" Type="http://schemas.openxmlformats.org/officeDocument/2006/relationships/font" Target="fonts/HelveticaNeue-italic.fntdata"/><Relationship Id="rId17" Type="http://schemas.openxmlformats.org/officeDocument/2006/relationships/slide" Target="slides/slide6.xml"/><Relationship Id="rId39" Type="http://schemas.openxmlformats.org/officeDocument/2006/relationships/font" Target="fonts/Sora-regular.fntdata"/><Relationship Id="rId16" Type="http://schemas.openxmlformats.org/officeDocument/2006/relationships/slide" Target="slides/slide5.xml"/><Relationship Id="rId38" Type="http://schemas.openxmlformats.org/officeDocument/2006/relationships/font" Target="fonts/SoraExtraBold-bold.fntdata"/><Relationship Id="rId19" Type="http://schemas.openxmlformats.org/officeDocument/2006/relationships/slide" Target="slides/slide8.xml"/><Relationship Id="rId18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61a303d82c_0_2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361a303d82c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4:notes"/>
          <p:cNvSpPr/>
          <p:nvPr>
            <p:ph idx="2" type="sldImg"/>
          </p:nvPr>
        </p:nvSpPr>
        <p:spPr>
          <a:xfrm>
            <a:off x="38124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p14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pt-BR" sz="1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aqui, vamos pensar num processo de criação assim.</a:t>
            </a:r>
            <a:endParaRPr b="0" sz="1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1a303d82c_0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g361a303d82c_0_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1a303d82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g361a303d82c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61a303d82c_0_1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361a303d82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61a303d82c_0_1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361a303d82c_0_1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g361a303d82c_0_1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/>
          <p:nvPr>
            <p:ph type="title"/>
          </p:nvPr>
        </p:nvSpPr>
        <p:spPr>
          <a:xfrm>
            <a:off x="831240" y="1186200"/>
            <a:ext cx="22720320" cy="1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" type="subTitle"/>
          </p:nvPr>
        </p:nvSpPr>
        <p:spPr>
          <a:xfrm>
            <a:off x="1218960" y="3209040"/>
            <a:ext cx="21944520" cy="79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22593240" y="12435120"/>
            <a:ext cx="1462680" cy="10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700" lIns="243700" spcFirstLastPara="1" rIns="243700" wrap="square" tIns="2437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700"/>
              <a:buFont typeface="Arial"/>
              <a:buNone/>
              <a:defRPr b="0" sz="27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700"/>
              <a:buFont typeface="Arial"/>
              <a:buNone/>
              <a:defRPr b="0" sz="27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700"/>
              <a:buFont typeface="Arial"/>
              <a:buNone/>
              <a:defRPr b="0" sz="27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700"/>
              <a:buFont typeface="Arial"/>
              <a:buNone/>
              <a:defRPr b="0" sz="27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700"/>
              <a:buFont typeface="Arial"/>
              <a:buNone/>
              <a:defRPr b="0" sz="27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700"/>
              <a:buFont typeface="Arial"/>
              <a:buNone/>
              <a:defRPr b="0" sz="27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700"/>
              <a:buFont typeface="Arial"/>
              <a:buNone/>
              <a:defRPr b="0" sz="27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700"/>
              <a:buFont typeface="Arial"/>
              <a:buNone/>
              <a:defRPr b="0" sz="27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700"/>
              <a:buFont typeface="Arial"/>
              <a:buNone/>
              <a:defRPr b="0" sz="27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/>
          <p:nvPr>
            <p:ph type="title"/>
          </p:nvPr>
        </p:nvSpPr>
        <p:spPr>
          <a:xfrm>
            <a:off x="831240" y="1186200"/>
            <a:ext cx="22720320" cy="1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" type="subTitle"/>
          </p:nvPr>
        </p:nvSpPr>
        <p:spPr>
          <a:xfrm>
            <a:off x="1218960" y="3209040"/>
            <a:ext cx="21944520" cy="79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2" type="sldNum"/>
          </p:nvPr>
        </p:nvSpPr>
        <p:spPr>
          <a:xfrm>
            <a:off x="22593240" y="12434400"/>
            <a:ext cx="1461960" cy="1048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2"/>
          <p:cNvSpPr txBox="1"/>
          <p:nvPr>
            <p:ph type="title"/>
          </p:nvPr>
        </p:nvSpPr>
        <p:spPr>
          <a:xfrm>
            <a:off x="831240" y="1186200"/>
            <a:ext cx="22720320" cy="1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2"/>
          <p:cNvSpPr txBox="1"/>
          <p:nvPr>
            <p:ph idx="12" type="sldNum"/>
          </p:nvPr>
        </p:nvSpPr>
        <p:spPr>
          <a:xfrm>
            <a:off x="22593240" y="12434400"/>
            <a:ext cx="1461960" cy="1048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1a303d82c_0_425"/>
          <p:cNvSpPr txBox="1"/>
          <p:nvPr>
            <p:ph type="ctrTitle"/>
          </p:nvPr>
        </p:nvSpPr>
        <p:spPr>
          <a:xfrm>
            <a:off x="831221" y="1985533"/>
            <a:ext cx="22721700" cy="547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43800" lIns="243800" spcFirstLastPara="1" rIns="243800" wrap="square" tIns="243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9pPr>
          </a:lstStyle>
          <a:p/>
        </p:txBody>
      </p:sp>
      <p:sp>
        <p:nvSpPr>
          <p:cNvPr id="72" name="Google Shape;72;g361a303d82c_0_425"/>
          <p:cNvSpPr txBox="1"/>
          <p:nvPr>
            <p:ph idx="1" type="subTitle"/>
          </p:nvPr>
        </p:nvSpPr>
        <p:spPr>
          <a:xfrm>
            <a:off x="831200" y="7557667"/>
            <a:ext cx="22721700" cy="21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/>
        </p:txBody>
      </p:sp>
      <p:sp>
        <p:nvSpPr>
          <p:cNvPr id="73" name="Google Shape;73;g361a303d82c_0_425"/>
          <p:cNvSpPr txBox="1"/>
          <p:nvPr>
            <p:ph idx="12" type="sldNum"/>
          </p:nvPr>
        </p:nvSpPr>
        <p:spPr>
          <a:xfrm>
            <a:off x="22593221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drão 2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>
            <a:off x="831240" y="1186200"/>
            <a:ext cx="22720320" cy="1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2" type="sldNum"/>
          </p:nvPr>
        </p:nvSpPr>
        <p:spPr>
          <a:xfrm>
            <a:off x="22593240" y="12434400"/>
            <a:ext cx="1461960" cy="1048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 txBox="1"/>
          <p:nvPr>
            <p:ph type="title"/>
          </p:nvPr>
        </p:nvSpPr>
        <p:spPr>
          <a:xfrm>
            <a:off x="831240" y="1186200"/>
            <a:ext cx="22720320" cy="1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2" type="sldNum"/>
          </p:nvPr>
        </p:nvSpPr>
        <p:spPr>
          <a:xfrm>
            <a:off x="22593240" y="12435120"/>
            <a:ext cx="1462680" cy="10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700" lIns="243700" spcFirstLastPara="1" rIns="243700" wrap="square" tIns="2437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700"/>
              <a:buFont typeface="Arial"/>
              <a:buNone/>
              <a:defRPr b="0" sz="27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700"/>
              <a:buFont typeface="Arial"/>
              <a:buNone/>
              <a:defRPr b="0" sz="27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700"/>
              <a:buFont typeface="Arial"/>
              <a:buNone/>
              <a:defRPr b="0" sz="27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700"/>
              <a:buFont typeface="Arial"/>
              <a:buNone/>
              <a:defRPr b="0" sz="27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700"/>
              <a:buFont typeface="Arial"/>
              <a:buNone/>
              <a:defRPr b="0" sz="27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700"/>
              <a:buFont typeface="Arial"/>
              <a:buNone/>
              <a:defRPr b="0" sz="27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700"/>
              <a:buFont typeface="Arial"/>
              <a:buNone/>
              <a:defRPr b="0" sz="27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700"/>
              <a:buFont typeface="Arial"/>
              <a:buNone/>
              <a:defRPr b="0" sz="27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700"/>
              <a:buFont typeface="Arial"/>
              <a:buNone/>
              <a:defRPr b="0" sz="27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/>
          <p:nvPr>
            <p:ph type="title"/>
          </p:nvPr>
        </p:nvSpPr>
        <p:spPr>
          <a:xfrm>
            <a:off x="831240" y="1186200"/>
            <a:ext cx="22720320" cy="1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22593240" y="12435120"/>
            <a:ext cx="1462680" cy="10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700" lIns="243700" spcFirstLastPara="1" rIns="243700" wrap="square" tIns="2437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700"/>
              <a:buFont typeface="Arial"/>
              <a:buNone/>
              <a:defRPr b="0" sz="27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700"/>
              <a:buFont typeface="Arial"/>
              <a:buNone/>
              <a:defRPr b="0" sz="27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700"/>
              <a:buFont typeface="Arial"/>
              <a:buNone/>
              <a:defRPr b="0" sz="27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700"/>
              <a:buFont typeface="Arial"/>
              <a:buNone/>
              <a:defRPr b="0" sz="27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700"/>
              <a:buFont typeface="Arial"/>
              <a:buNone/>
              <a:defRPr b="0" sz="27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700"/>
              <a:buFont typeface="Arial"/>
              <a:buNone/>
              <a:defRPr b="0" sz="27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700"/>
              <a:buFont typeface="Arial"/>
              <a:buNone/>
              <a:defRPr b="0" sz="27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700"/>
              <a:buFont typeface="Arial"/>
              <a:buNone/>
              <a:defRPr b="0" sz="27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700"/>
              <a:buFont typeface="Arial"/>
              <a:buNone/>
              <a:defRPr b="0" sz="27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mada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idx="12" type="sldNum"/>
          </p:nvPr>
        </p:nvSpPr>
        <p:spPr>
          <a:xfrm>
            <a:off x="22739760" y="12976200"/>
            <a:ext cx="424800" cy="8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9FD8"/>
              </a:buClr>
              <a:buSzPts val="2200"/>
              <a:buFont typeface="Helvetica Neue"/>
              <a:buNone/>
              <a:defRPr b="0" sz="2200" strike="noStrike">
                <a:solidFill>
                  <a:srgbClr val="009FD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9FD8"/>
              </a:buClr>
              <a:buSzPts val="2200"/>
              <a:buFont typeface="Helvetica Neue"/>
              <a:buNone/>
              <a:defRPr b="0" sz="2200" strike="noStrike">
                <a:solidFill>
                  <a:srgbClr val="009FD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9FD8"/>
              </a:buClr>
              <a:buSzPts val="2200"/>
              <a:buFont typeface="Helvetica Neue"/>
              <a:buNone/>
              <a:defRPr b="0" sz="2200" strike="noStrike">
                <a:solidFill>
                  <a:srgbClr val="009FD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9FD8"/>
              </a:buClr>
              <a:buSzPts val="2200"/>
              <a:buFont typeface="Helvetica Neue"/>
              <a:buNone/>
              <a:defRPr b="0" sz="2200" strike="noStrike">
                <a:solidFill>
                  <a:srgbClr val="009FD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9FD8"/>
              </a:buClr>
              <a:buSzPts val="2200"/>
              <a:buFont typeface="Helvetica Neue"/>
              <a:buNone/>
              <a:defRPr b="0" sz="2200" strike="noStrike">
                <a:solidFill>
                  <a:srgbClr val="009FD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9FD8"/>
              </a:buClr>
              <a:buSzPts val="2200"/>
              <a:buFont typeface="Helvetica Neue"/>
              <a:buNone/>
              <a:defRPr b="0" sz="2200" strike="noStrike">
                <a:solidFill>
                  <a:srgbClr val="009FD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9FD8"/>
              </a:buClr>
              <a:buSzPts val="2200"/>
              <a:buFont typeface="Helvetica Neue"/>
              <a:buNone/>
              <a:defRPr b="0" sz="2200" strike="noStrike">
                <a:solidFill>
                  <a:srgbClr val="009FD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9FD8"/>
              </a:buClr>
              <a:buSzPts val="2200"/>
              <a:buFont typeface="Helvetica Neue"/>
              <a:buNone/>
              <a:defRPr b="0" sz="2200" strike="noStrike">
                <a:solidFill>
                  <a:srgbClr val="009FD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9FD8"/>
              </a:buClr>
              <a:buSzPts val="2200"/>
              <a:buFont typeface="Helvetica Neue"/>
              <a:buNone/>
              <a:defRPr b="0" sz="2200" strike="noStrike">
                <a:solidFill>
                  <a:srgbClr val="009FD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mada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 txBox="1"/>
          <p:nvPr>
            <p:ph type="title"/>
          </p:nvPr>
        </p:nvSpPr>
        <p:spPr>
          <a:xfrm>
            <a:off x="831240" y="1186200"/>
            <a:ext cx="22720320" cy="1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idx="12" type="sldNum"/>
          </p:nvPr>
        </p:nvSpPr>
        <p:spPr>
          <a:xfrm>
            <a:off x="22739760" y="12976200"/>
            <a:ext cx="424800" cy="8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009FD8"/>
              </a:buClr>
              <a:buSzPts val="2200"/>
              <a:buFont typeface="Helvetica Neue"/>
              <a:buNone/>
              <a:defRPr b="0" sz="2200" strike="noStrike">
                <a:solidFill>
                  <a:srgbClr val="009FD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009FD8"/>
              </a:buClr>
              <a:buSzPts val="2200"/>
              <a:buFont typeface="Helvetica Neue"/>
              <a:buNone/>
              <a:defRPr b="0" sz="2200" strike="noStrike">
                <a:solidFill>
                  <a:srgbClr val="009FD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009FD8"/>
              </a:buClr>
              <a:buSzPts val="2200"/>
              <a:buFont typeface="Helvetica Neue"/>
              <a:buNone/>
              <a:defRPr b="0" sz="2200" strike="noStrike">
                <a:solidFill>
                  <a:srgbClr val="009FD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009FD8"/>
              </a:buClr>
              <a:buSzPts val="2200"/>
              <a:buFont typeface="Helvetica Neue"/>
              <a:buNone/>
              <a:defRPr b="0" sz="2200" strike="noStrike">
                <a:solidFill>
                  <a:srgbClr val="009FD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009FD8"/>
              </a:buClr>
              <a:buSzPts val="2200"/>
              <a:buFont typeface="Helvetica Neue"/>
              <a:buNone/>
              <a:defRPr b="0" sz="2200" strike="noStrike">
                <a:solidFill>
                  <a:srgbClr val="009FD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009FD8"/>
              </a:buClr>
              <a:buSzPts val="2200"/>
              <a:buFont typeface="Helvetica Neue"/>
              <a:buNone/>
              <a:defRPr b="0" sz="2200" strike="noStrike">
                <a:solidFill>
                  <a:srgbClr val="009FD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009FD8"/>
              </a:buClr>
              <a:buSzPts val="2200"/>
              <a:buFont typeface="Helvetica Neue"/>
              <a:buNone/>
              <a:defRPr b="0" sz="2200" strike="noStrike">
                <a:solidFill>
                  <a:srgbClr val="009FD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009FD8"/>
              </a:buClr>
              <a:buSzPts val="2200"/>
              <a:buFont typeface="Helvetica Neue"/>
              <a:buNone/>
              <a:defRPr b="0" sz="2200" strike="noStrike">
                <a:solidFill>
                  <a:srgbClr val="009FD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009FD8"/>
              </a:buClr>
              <a:buSzPts val="2200"/>
              <a:buFont typeface="Helvetica Neue"/>
              <a:buNone/>
              <a:defRPr b="0" sz="2200" strike="noStrike">
                <a:solidFill>
                  <a:srgbClr val="009FD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mada 1">
  <p:cSld name="Chamada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61a303d82c_0_76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" name="Google Shape;40;g361a303d82c_0_76"/>
          <p:cNvSpPr txBox="1"/>
          <p:nvPr>
            <p:ph type="title"/>
          </p:nvPr>
        </p:nvSpPr>
        <p:spPr>
          <a:xfrm>
            <a:off x="1181100" y="2911781"/>
            <a:ext cx="22009200" cy="7899300"/>
          </a:xfrm>
          <a:prstGeom prst="rect">
            <a:avLst/>
          </a:prstGeom>
          <a:noFill/>
          <a:ln>
            <a:noFill/>
          </a:ln>
          <a:effectLst>
            <a:outerShdw blurRad="12700" rotWithShape="0" dir="2580000" dist="76200">
              <a:srgbClr val="000000">
                <a:alpha val="8630"/>
              </a:srgbClr>
            </a:outerShdw>
          </a:effectLst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D"/>
              </a:buClr>
              <a:buSzPts val="21000"/>
              <a:buFont typeface="Helvetica Neue"/>
              <a:buNone/>
              <a:defRPr sz="21000">
                <a:solidFill>
                  <a:srgbClr val="48484D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g361a303d82c_0_76"/>
          <p:cNvSpPr txBox="1"/>
          <p:nvPr>
            <p:ph idx="12" type="sldNum"/>
          </p:nvPr>
        </p:nvSpPr>
        <p:spPr>
          <a:xfrm>
            <a:off x="22739723" y="12976225"/>
            <a:ext cx="4251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FD8"/>
              </a:buClr>
              <a:buSzPts val="2200"/>
              <a:buFont typeface="Helvetica Neue"/>
              <a:buNone/>
              <a:defRPr b="0" i="0" sz="2200" u="none" cap="none" strike="noStrike">
                <a:solidFill>
                  <a:srgbClr val="009FD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FD8"/>
              </a:buClr>
              <a:buSzPts val="2200"/>
              <a:buFont typeface="Helvetica Neue"/>
              <a:buNone/>
              <a:defRPr b="0" i="0" sz="2200" u="none" cap="none" strike="noStrike">
                <a:solidFill>
                  <a:srgbClr val="009FD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FD8"/>
              </a:buClr>
              <a:buSzPts val="2200"/>
              <a:buFont typeface="Helvetica Neue"/>
              <a:buNone/>
              <a:defRPr b="0" i="0" sz="2200" u="none" cap="none" strike="noStrike">
                <a:solidFill>
                  <a:srgbClr val="009FD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FD8"/>
              </a:buClr>
              <a:buSzPts val="2200"/>
              <a:buFont typeface="Helvetica Neue"/>
              <a:buNone/>
              <a:defRPr b="0" i="0" sz="2200" u="none" cap="none" strike="noStrike">
                <a:solidFill>
                  <a:srgbClr val="009FD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FD8"/>
              </a:buClr>
              <a:buSzPts val="2200"/>
              <a:buFont typeface="Helvetica Neue"/>
              <a:buNone/>
              <a:defRPr b="0" i="0" sz="2200" u="none" cap="none" strike="noStrike">
                <a:solidFill>
                  <a:srgbClr val="009FD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FD8"/>
              </a:buClr>
              <a:buSzPts val="2200"/>
              <a:buFont typeface="Helvetica Neue"/>
              <a:buNone/>
              <a:defRPr b="0" i="0" sz="2200" u="none" cap="none" strike="noStrike">
                <a:solidFill>
                  <a:srgbClr val="009FD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FD8"/>
              </a:buClr>
              <a:buSzPts val="2200"/>
              <a:buFont typeface="Helvetica Neue"/>
              <a:buNone/>
              <a:defRPr b="0" i="0" sz="2200" u="none" cap="none" strike="noStrike">
                <a:solidFill>
                  <a:srgbClr val="009FD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FD8"/>
              </a:buClr>
              <a:buSzPts val="2200"/>
              <a:buFont typeface="Helvetica Neue"/>
              <a:buNone/>
              <a:defRPr b="0" i="0" sz="2200" u="none" cap="none" strike="noStrike">
                <a:solidFill>
                  <a:srgbClr val="009FD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FD8"/>
              </a:buClr>
              <a:buSzPts val="2200"/>
              <a:buFont typeface="Helvetica Neue"/>
              <a:buNone/>
              <a:defRPr b="0" i="0" sz="2200" u="none" cap="none" strike="noStrike">
                <a:solidFill>
                  <a:srgbClr val="009FD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Fundo preto com letras brancas&#10;&#10;Descrição gerada automaticamente" id="42" name="Google Shape;42;g361a303d82c_0_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-160946"/>
            <a:ext cx="24384000" cy="15043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_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 txBox="1"/>
          <p:nvPr>
            <p:ph type="title"/>
          </p:nvPr>
        </p:nvSpPr>
        <p:spPr>
          <a:xfrm>
            <a:off x="831240" y="1186200"/>
            <a:ext cx="22720320" cy="1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22593240" y="12434400"/>
            <a:ext cx="1461960" cy="1048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idx="12" type="sldNum"/>
          </p:nvPr>
        </p:nvSpPr>
        <p:spPr>
          <a:xfrm>
            <a:off x="22593240" y="12434400"/>
            <a:ext cx="1461960" cy="1048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1"/>
          <p:cNvSpPr txBox="1"/>
          <p:nvPr>
            <p:ph type="title"/>
          </p:nvPr>
        </p:nvSpPr>
        <p:spPr>
          <a:xfrm>
            <a:off x="831240" y="1186200"/>
            <a:ext cx="22720320" cy="1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1"/>
          <p:cNvSpPr txBox="1"/>
          <p:nvPr>
            <p:ph idx="12" type="sldNum"/>
          </p:nvPr>
        </p:nvSpPr>
        <p:spPr>
          <a:xfrm>
            <a:off x="22593240" y="12434400"/>
            <a:ext cx="1461960" cy="1048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theme" Target="../theme/theme2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6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4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8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4E5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1240" y="1985400"/>
            <a:ext cx="22721400" cy="5473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5"/>
          <p:cNvSpPr txBox="1"/>
          <p:nvPr>
            <p:ph idx="12" type="sldNum"/>
          </p:nvPr>
        </p:nvSpPr>
        <p:spPr>
          <a:xfrm>
            <a:off x="22593240" y="12435120"/>
            <a:ext cx="1462680" cy="10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700" lIns="243700" spcFirstLastPara="1" rIns="243700" wrap="square" tIns="2437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5"/>
          <p:cNvSpPr txBox="1"/>
          <p:nvPr>
            <p:ph idx="1"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4E5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/>
          <p:nvPr>
            <p:ph type="title"/>
          </p:nvPr>
        </p:nvSpPr>
        <p:spPr>
          <a:xfrm>
            <a:off x="831240" y="1186560"/>
            <a:ext cx="22721400" cy="1527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22593240" y="12435120"/>
            <a:ext cx="1462680" cy="10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700" lIns="243700" spcFirstLastPara="1" rIns="243700" wrap="square" tIns="2437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700"/>
              <a:buFont typeface="Arial"/>
              <a:buNone/>
              <a:defRPr b="0" sz="27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700"/>
              <a:buFont typeface="Arial"/>
              <a:buNone/>
              <a:defRPr b="0" sz="27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700"/>
              <a:buFont typeface="Arial"/>
              <a:buNone/>
              <a:defRPr b="0" sz="27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700"/>
              <a:buFont typeface="Arial"/>
              <a:buNone/>
              <a:defRPr b="0" sz="27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700"/>
              <a:buFont typeface="Arial"/>
              <a:buNone/>
              <a:defRPr b="0" sz="27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700"/>
              <a:buFont typeface="Arial"/>
              <a:buNone/>
              <a:defRPr b="0" sz="27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700"/>
              <a:buFont typeface="Arial"/>
              <a:buNone/>
              <a:defRPr b="0" sz="27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700"/>
              <a:buFont typeface="Arial"/>
              <a:buNone/>
              <a:defRPr b="0" sz="27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700"/>
              <a:buFont typeface="Arial"/>
              <a:buNone/>
              <a:defRPr b="0" sz="27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4E5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/>
          <p:nvPr/>
        </p:nvSpPr>
        <p:spPr>
          <a:xfrm>
            <a:off x="0" y="0"/>
            <a:ext cx="24383520" cy="13715640"/>
          </a:xfrm>
          <a:prstGeom prst="rect">
            <a:avLst/>
          </a:prstGeom>
          <a:solidFill>
            <a:schemeClr val="lt1"/>
          </a:solidFill>
          <a:ln cap="flat" cmpd="sng" w="126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9"/>
          <p:cNvSpPr txBox="1"/>
          <p:nvPr>
            <p:ph type="title"/>
          </p:nvPr>
        </p:nvSpPr>
        <p:spPr>
          <a:xfrm>
            <a:off x="1181160" y="2911680"/>
            <a:ext cx="22008960" cy="789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19"/>
          <p:cNvSpPr txBox="1"/>
          <p:nvPr>
            <p:ph idx="12" type="sldNum"/>
          </p:nvPr>
        </p:nvSpPr>
        <p:spPr>
          <a:xfrm>
            <a:off x="22739760" y="12976200"/>
            <a:ext cx="424800" cy="8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750" lIns="50750" spcFirstLastPara="1" rIns="50750" wrap="square" tIns="507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009FD8"/>
              </a:buClr>
              <a:buSzPts val="2200"/>
              <a:buFont typeface="Helvetica Neue"/>
              <a:buNone/>
              <a:defRPr b="0" sz="2200" strike="noStrike">
                <a:solidFill>
                  <a:srgbClr val="009FD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009FD8"/>
              </a:buClr>
              <a:buSzPts val="2200"/>
              <a:buFont typeface="Helvetica Neue"/>
              <a:buNone/>
              <a:defRPr b="0" sz="2200" strike="noStrike">
                <a:solidFill>
                  <a:srgbClr val="009FD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009FD8"/>
              </a:buClr>
              <a:buSzPts val="2200"/>
              <a:buFont typeface="Helvetica Neue"/>
              <a:buNone/>
              <a:defRPr b="0" sz="2200" strike="noStrike">
                <a:solidFill>
                  <a:srgbClr val="009FD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009FD8"/>
              </a:buClr>
              <a:buSzPts val="2200"/>
              <a:buFont typeface="Helvetica Neue"/>
              <a:buNone/>
              <a:defRPr b="0" sz="2200" strike="noStrike">
                <a:solidFill>
                  <a:srgbClr val="009FD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009FD8"/>
              </a:buClr>
              <a:buSzPts val="2200"/>
              <a:buFont typeface="Helvetica Neue"/>
              <a:buNone/>
              <a:defRPr b="0" sz="2200" strike="noStrike">
                <a:solidFill>
                  <a:srgbClr val="009FD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009FD8"/>
              </a:buClr>
              <a:buSzPts val="2200"/>
              <a:buFont typeface="Helvetica Neue"/>
              <a:buNone/>
              <a:defRPr b="0" sz="2200" strike="noStrike">
                <a:solidFill>
                  <a:srgbClr val="009FD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009FD8"/>
              </a:buClr>
              <a:buSzPts val="2200"/>
              <a:buFont typeface="Helvetica Neue"/>
              <a:buNone/>
              <a:defRPr b="0" sz="2200" strike="noStrike">
                <a:solidFill>
                  <a:srgbClr val="009FD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009FD8"/>
              </a:buClr>
              <a:buSzPts val="2200"/>
              <a:buFont typeface="Helvetica Neue"/>
              <a:buNone/>
              <a:defRPr b="0" sz="2200" strike="noStrike">
                <a:solidFill>
                  <a:srgbClr val="009FD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009FD8"/>
              </a:buClr>
              <a:buSzPts val="2200"/>
              <a:buFont typeface="Helvetica Neue"/>
              <a:buNone/>
              <a:defRPr b="0" sz="2200" strike="noStrike">
                <a:solidFill>
                  <a:srgbClr val="009FD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Fundo preto com letras brancas&#10;&#10;Descrição gerada automaticamente" id="31" name="Google Shape;31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60920"/>
            <a:ext cx="24383520" cy="150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9"/>
          <p:cNvSpPr txBox="1"/>
          <p:nvPr>
            <p:ph idx="1"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  <p:sldLayoutId id="2147483655" r:id="rId3"/>
    <p:sldLayoutId id="2147483656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4E5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/>
          <p:nvPr>
            <p:ph type="title"/>
          </p:nvPr>
        </p:nvSpPr>
        <p:spPr>
          <a:xfrm>
            <a:off x="831240" y="1186200"/>
            <a:ext cx="22720320" cy="1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Google Shape;45;p21"/>
          <p:cNvSpPr txBox="1"/>
          <p:nvPr>
            <p:ph idx="12" type="sldNum"/>
          </p:nvPr>
        </p:nvSpPr>
        <p:spPr>
          <a:xfrm>
            <a:off x="22593240" y="12434400"/>
            <a:ext cx="1461960" cy="1048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1218960" y="3209040"/>
            <a:ext cx="21944520" cy="79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4E5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2" type="sldNum"/>
          </p:nvPr>
        </p:nvSpPr>
        <p:spPr>
          <a:xfrm>
            <a:off x="22593240" y="12434400"/>
            <a:ext cx="1461960" cy="1048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Google Shape;52;p23"/>
          <p:cNvSpPr txBox="1"/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23"/>
          <p:cNvSpPr txBox="1"/>
          <p:nvPr>
            <p:ph idx="1"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5"/>
          <p:cNvSpPr txBox="1"/>
          <p:nvPr>
            <p:ph type="title"/>
          </p:nvPr>
        </p:nvSpPr>
        <p:spPr>
          <a:xfrm>
            <a:off x="831240" y="1985040"/>
            <a:ext cx="22720320" cy="5472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25"/>
          <p:cNvSpPr txBox="1"/>
          <p:nvPr>
            <p:ph idx="12" type="sldNum"/>
          </p:nvPr>
        </p:nvSpPr>
        <p:spPr>
          <a:xfrm>
            <a:off x="22593240" y="12434400"/>
            <a:ext cx="1461960" cy="1048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25"/>
          <p:cNvSpPr txBox="1"/>
          <p:nvPr>
            <p:ph idx="1" type="body"/>
          </p:nvPr>
        </p:nvSpPr>
        <p:spPr>
          <a:xfrm>
            <a:off x="1218960" y="3209040"/>
            <a:ext cx="21944520" cy="79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>
            <a:off x="831240" y="1186200"/>
            <a:ext cx="22720320" cy="1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6" name="Google Shape;76;p27"/>
          <p:cNvSpPr txBox="1"/>
          <p:nvPr>
            <p:ph idx="12" type="sldNum"/>
          </p:nvPr>
        </p:nvSpPr>
        <p:spPr>
          <a:xfrm>
            <a:off x="22593240" y="12434400"/>
            <a:ext cx="1461960" cy="1048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27"/>
          <p:cNvSpPr txBox="1"/>
          <p:nvPr>
            <p:ph idx="1" type="body"/>
          </p:nvPr>
        </p:nvSpPr>
        <p:spPr>
          <a:xfrm>
            <a:off x="1218960" y="3209040"/>
            <a:ext cx="21944520" cy="79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>
            <p:ph type="title"/>
          </p:nvPr>
        </p:nvSpPr>
        <p:spPr>
          <a:xfrm>
            <a:off x="180000" y="4860000"/>
            <a:ext cx="23940000" cy="1897920"/>
          </a:xfrm>
          <a:prstGeom prst="rect">
            <a:avLst/>
          </a:prstGeom>
          <a:noFill/>
          <a:ln>
            <a:noFill/>
          </a:ln>
        </p:spPr>
        <p:txBody>
          <a:bodyPr anchorCtr="0" anchor="b" bIns="243700" lIns="243700" spcFirstLastPara="1" rIns="243700" wrap="square" tIns="243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</a:pPr>
            <a:r>
              <a:rPr b="1" lang="pt-BR" sz="10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Pelúcia Encantada</a:t>
            </a:r>
            <a:endParaRPr b="0" sz="10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080000" y="7920000"/>
            <a:ext cx="189000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9800" u="none" cap="none" strike="noStrike">
                <a:solidFill>
                  <a:srgbClr val="F09700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Alunos: </a:t>
            </a:r>
            <a:r>
              <a:rPr lang="pt-BR" sz="6000">
                <a:solidFill>
                  <a:srgbClr val="FAFAFA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Bianca Vieira, Marcela Santos, Júlia Frota, Letycia Santos, Júlio Cézar, Leticia Barbosa, Alexandre Neto</a:t>
            </a:r>
            <a:endParaRPr b="0" sz="60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>
            <p:ph type="title"/>
          </p:nvPr>
        </p:nvSpPr>
        <p:spPr>
          <a:xfrm>
            <a:off x="0" y="466920"/>
            <a:ext cx="24300000" cy="2773080"/>
          </a:xfrm>
          <a:prstGeom prst="rect">
            <a:avLst/>
          </a:prstGeom>
          <a:noFill/>
          <a:ln>
            <a:noFill/>
          </a:ln>
        </p:spPr>
        <p:txBody>
          <a:bodyPr anchorCtr="0" anchor="b" bIns="243700" lIns="243700" spcFirstLastPara="1" rIns="243700" wrap="square" tIns="243700">
            <a:normAutofit fontScale="51462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</a:pPr>
            <a:r>
              <a:rPr b="1" lang="pt-BR" sz="13439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EEEP SALABERGA TORQUATO GOMES DE MATOS</a:t>
            </a:r>
            <a:br>
              <a:rPr lang="pt-BR" sz="13439"/>
            </a:br>
            <a:r>
              <a:rPr b="0" lang="pt-BR" sz="11860" strike="noStrike">
                <a:solidFill>
                  <a:srgbClr val="F09700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DISCIPLINA: </a:t>
            </a:r>
            <a:r>
              <a:rPr b="1" lang="pt-BR" sz="13439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GESTÃO DE STARTUP III</a:t>
            </a:r>
            <a:endParaRPr b="0" sz="13439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/>
          <p:nvPr/>
        </p:nvSpPr>
        <p:spPr>
          <a:xfrm>
            <a:off x="0" y="360"/>
            <a:ext cx="20700360" cy="1447560"/>
          </a:xfrm>
          <a:prstGeom prst="rect">
            <a:avLst/>
          </a:prstGeom>
          <a:noFill/>
          <a:ln>
            <a:noFill/>
          </a:ln>
        </p:spPr>
        <p:txBody>
          <a:bodyPr anchorCtr="0" anchor="b" bIns="34200" lIns="34200" spcFirstLastPara="1" rIns="34200" wrap="square" tIns="3420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200" strike="noStrike">
                <a:solidFill>
                  <a:srgbClr val="E46C0A"/>
                </a:solidFill>
                <a:latin typeface="Sora"/>
                <a:ea typeface="Sora"/>
                <a:cs typeface="Sora"/>
                <a:sym typeface="Sora"/>
              </a:rPr>
              <a:t>    Proposta de valor em 1 minuto</a:t>
            </a:r>
            <a:endParaRPr b="0" sz="4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2286360" y="7631640"/>
            <a:ext cx="6028920" cy="4179600"/>
          </a:xfrm>
          <a:prstGeom prst="triangle">
            <a:avLst>
              <a:gd fmla="val 50000" name="adj"/>
            </a:avLst>
          </a:prstGeom>
          <a:solidFill>
            <a:srgbClr val="E46C0A"/>
          </a:solidFill>
          <a:ln cap="flat" cmpd="sng" w="25550">
            <a:solidFill>
              <a:srgbClr val="E46C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0"/>
          <p:cNvSpPr/>
          <p:nvPr/>
        </p:nvSpPr>
        <p:spPr>
          <a:xfrm flipH="1" rot="10800000">
            <a:off x="2285640" y="3354120"/>
            <a:ext cx="6028920" cy="4179600"/>
          </a:xfrm>
          <a:prstGeom prst="triangle">
            <a:avLst>
              <a:gd fmla="val 50000" name="adj"/>
            </a:avLst>
          </a:prstGeom>
          <a:solidFill>
            <a:srgbClr val="E46C0A"/>
          </a:solidFill>
          <a:ln cap="flat" cmpd="sng" w="25550">
            <a:solidFill>
              <a:srgbClr val="E46C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0"/>
          <p:cNvSpPr/>
          <p:nvPr/>
        </p:nvSpPr>
        <p:spPr>
          <a:xfrm rot="-5400000">
            <a:off x="3161520" y="9626040"/>
            <a:ext cx="4276440" cy="289800"/>
          </a:xfrm>
          <a:prstGeom prst="homePlate">
            <a:avLst>
              <a:gd fmla="val 50000" name="adj"/>
            </a:avLst>
          </a:prstGeom>
          <a:solidFill>
            <a:srgbClr val="E46C0A"/>
          </a:solidFill>
          <a:ln cap="flat" cmpd="sng" w="25550">
            <a:solidFill>
              <a:srgbClr val="E46C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4034880" y="3839760"/>
            <a:ext cx="2531520" cy="155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800" strike="noStrike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rPr>
              <a:t>1 minuto</a:t>
            </a:r>
            <a:endParaRPr b="0" sz="4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0"/>
          <p:cNvSpPr/>
          <p:nvPr/>
        </p:nvSpPr>
        <p:spPr>
          <a:xfrm>
            <a:off x="4045320" y="9673560"/>
            <a:ext cx="2721600" cy="1189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7200" strike="noStrike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rPr>
              <a:t>Fim</a:t>
            </a:r>
            <a:endParaRPr b="0" sz="7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0"/>
          <p:cNvSpPr/>
          <p:nvPr/>
        </p:nvSpPr>
        <p:spPr>
          <a:xfrm>
            <a:off x="9567725" y="4291100"/>
            <a:ext cx="13806600" cy="6154800"/>
          </a:xfrm>
          <a:prstGeom prst="rect">
            <a:avLst/>
          </a:prstGeom>
          <a:noFill/>
          <a:ln cap="flat" cmpd="sng" w="9525">
            <a:solidFill>
              <a:srgbClr val="1677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A </a:t>
            </a:r>
            <a:r>
              <a:rPr lang="pt-BR" sz="3600">
                <a:solidFill>
                  <a:srgbClr val="167760"/>
                </a:solidFill>
                <a:latin typeface="Impact"/>
                <a:ea typeface="Impact"/>
                <a:cs typeface="Impact"/>
                <a:sym typeface="Impact"/>
              </a:rPr>
              <a:t>Pelúcia Encantada</a:t>
            </a:r>
            <a:r>
              <a:rPr lang="pt-BR" sz="36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oferece pelúcias personalizadas e interativas que unem tecnologia e afeto para </a:t>
            </a:r>
            <a:r>
              <a:rPr lang="pt-BR" sz="3600">
                <a:solidFill>
                  <a:srgbClr val="167760"/>
                </a:solidFill>
                <a:latin typeface="Impact"/>
                <a:ea typeface="Impact"/>
                <a:cs typeface="Impact"/>
                <a:sym typeface="Impact"/>
              </a:rPr>
              <a:t>transformar </a:t>
            </a:r>
            <a:r>
              <a:rPr lang="pt-BR" sz="36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presentes em </a:t>
            </a:r>
            <a:r>
              <a:rPr lang="pt-BR" sz="3600">
                <a:solidFill>
                  <a:srgbClr val="167760"/>
                </a:solidFill>
                <a:latin typeface="Impact"/>
                <a:ea typeface="Impact"/>
                <a:cs typeface="Impact"/>
                <a:sym typeface="Impact"/>
              </a:rPr>
              <a:t>experiências emocionantes</a:t>
            </a:r>
            <a:r>
              <a:rPr lang="pt-BR" sz="36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. Por meio de mensagens de voz, nomes personalizados e </a:t>
            </a:r>
            <a:r>
              <a:rPr lang="pt-BR" sz="3600">
                <a:solidFill>
                  <a:srgbClr val="167760"/>
                </a:solidFill>
                <a:latin typeface="Impact"/>
                <a:ea typeface="Impact"/>
                <a:cs typeface="Impact"/>
                <a:sym typeface="Impact"/>
              </a:rPr>
              <a:t>design exclusivo</a:t>
            </a:r>
            <a:r>
              <a:rPr lang="pt-BR" sz="36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, criamos brinquedos que </a:t>
            </a:r>
            <a:r>
              <a:rPr lang="pt-BR" sz="3600">
                <a:solidFill>
                  <a:srgbClr val="167760"/>
                </a:solidFill>
                <a:latin typeface="Impact"/>
                <a:ea typeface="Impact"/>
                <a:cs typeface="Impact"/>
                <a:sym typeface="Impact"/>
              </a:rPr>
              <a:t>acolhem</a:t>
            </a:r>
            <a:r>
              <a:rPr lang="pt-BR" sz="36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, confortam e encantam — tornando cada </a:t>
            </a:r>
            <a:r>
              <a:rPr lang="pt-BR" sz="3600">
                <a:solidFill>
                  <a:srgbClr val="167760"/>
                </a:solidFill>
                <a:latin typeface="Impact"/>
                <a:ea typeface="Impact"/>
                <a:cs typeface="Impact"/>
                <a:sym typeface="Impact"/>
              </a:rPr>
              <a:t>pelúcia uma extensão do amor </a:t>
            </a:r>
            <a:r>
              <a:rPr lang="pt-BR" sz="36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de quem presenteia.</a:t>
            </a:r>
            <a:endParaRPr sz="36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>
                <a:solidFill>
                  <a:srgbClr val="167760"/>
                </a:solidFill>
                <a:latin typeface="Impact"/>
                <a:ea typeface="Impact"/>
                <a:cs typeface="Impact"/>
                <a:sym typeface="Impact"/>
              </a:rPr>
              <a:t>Nosso foco</a:t>
            </a:r>
            <a:r>
              <a:rPr lang="pt-BR" sz="36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está em conectar pessoas por meio de um gesto simples, mas poderoso: o </a:t>
            </a:r>
            <a:r>
              <a:rPr lang="pt-BR" sz="3600">
                <a:solidFill>
                  <a:srgbClr val="167760"/>
                </a:solidFill>
                <a:latin typeface="Impact"/>
                <a:ea typeface="Impact"/>
                <a:cs typeface="Impact"/>
                <a:sym typeface="Impact"/>
              </a:rPr>
              <a:t>abraço de uma pelúcia feita sob medida</a:t>
            </a:r>
            <a:r>
              <a:rPr lang="pt-BR" sz="36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, com propósito, significado e emoção.</a:t>
            </a:r>
            <a:endParaRPr sz="36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15" name="Google Shape;215;p10"/>
          <p:cNvSpPr/>
          <p:nvPr/>
        </p:nvSpPr>
        <p:spPr>
          <a:xfrm>
            <a:off x="2140560" y="3256200"/>
            <a:ext cx="6318720" cy="8652240"/>
          </a:xfrm>
          <a:prstGeom prst="flowChartCollate">
            <a:avLst/>
          </a:prstGeom>
          <a:noFill/>
          <a:ln cap="flat" cmpd="sng" w="572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"/>
          <p:cNvSpPr/>
          <p:nvPr/>
        </p:nvSpPr>
        <p:spPr>
          <a:xfrm>
            <a:off x="2286360" y="6731640"/>
            <a:ext cx="6028920" cy="4179600"/>
          </a:xfrm>
          <a:prstGeom prst="triangle">
            <a:avLst>
              <a:gd fmla="val 50000" name="adj"/>
            </a:avLst>
          </a:prstGeom>
          <a:solidFill>
            <a:srgbClr val="993300"/>
          </a:solidFill>
          <a:ln cap="flat" cmpd="sng" w="25550">
            <a:solidFill>
              <a:srgbClr val="99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1"/>
          <p:cNvSpPr/>
          <p:nvPr/>
        </p:nvSpPr>
        <p:spPr>
          <a:xfrm flipH="1" rot="10800000">
            <a:off x="2285640" y="2454120"/>
            <a:ext cx="6028920" cy="4179600"/>
          </a:xfrm>
          <a:prstGeom prst="triangle">
            <a:avLst>
              <a:gd fmla="val 50000" name="adj"/>
            </a:avLst>
          </a:prstGeom>
          <a:solidFill>
            <a:srgbClr val="993300"/>
          </a:solidFill>
          <a:ln cap="flat" cmpd="sng" w="25550">
            <a:solidFill>
              <a:srgbClr val="99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1"/>
          <p:cNvSpPr/>
          <p:nvPr/>
        </p:nvSpPr>
        <p:spPr>
          <a:xfrm rot="-5400000">
            <a:off x="3161520" y="8726040"/>
            <a:ext cx="4276440" cy="289800"/>
          </a:xfrm>
          <a:prstGeom prst="homePlate">
            <a:avLst>
              <a:gd fmla="val 50000" name="adj"/>
            </a:avLst>
          </a:prstGeom>
          <a:solidFill>
            <a:srgbClr val="993300"/>
          </a:solidFill>
          <a:ln cap="flat" cmpd="sng" w="25550">
            <a:solidFill>
              <a:srgbClr val="993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1"/>
          <p:cNvSpPr/>
          <p:nvPr/>
        </p:nvSpPr>
        <p:spPr>
          <a:xfrm>
            <a:off x="2140560" y="2356200"/>
            <a:ext cx="6318720" cy="8652240"/>
          </a:xfrm>
          <a:prstGeom prst="flowChartCollate">
            <a:avLst/>
          </a:prstGeom>
          <a:noFill/>
          <a:ln cap="flat" cmpd="sng" w="572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1"/>
          <p:cNvSpPr/>
          <p:nvPr/>
        </p:nvSpPr>
        <p:spPr>
          <a:xfrm>
            <a:off x="4034880" y="2939760"/>
            <a:ext cx="2531520" cy="335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1600" strike="noStrike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rPr>
              <a:t>1 minuto</a:t>
            </a:r>
            <a:endParaRPr b="0" sz="1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1"/>
          <p:cNvSpPr/>
          <p:nvPr/>
        </p:nvSpPr>
        <p:spPr>
          <a:xfrm>
            <a:off x="4045320" y="8773560"/>
            <a:ext cx="2721600" cy="625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500" strike="noStrike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rPr>
              <a:t>Fim</a:t>
            </a:r>
            <a:endParaRPr b="0" sz="3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1"/>
          <p:cNvSpPr/>
          <p:nvPr/>
        </p:nvSpPr>
        <p:spPr>
          <a:xfrm>
            <a:off x="2286360" y="6731640"/>
            <a:ext cx="6028920" cy="4179600"/>
          </a:xfrm>
          <a:prstGeom prst="triangle">
            <a:avLst>
              <a:gd fmla="val 50000" name="adj"/>
            </a:avLst>
          </a:prstGeom>
          <a:solidFill>
            <a:srgbClr val="E46C0A"/>
          </a:solidFill>
          <a:ln cap="flat" cmpd="sng" w="25550">
            <a:solidFill>
              <a:srgbClr val="E46C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1"/>
          <p:cNvSpPr/>
          <p:nvPr/>
        </p:nvSpPr>
        <p:spPr>
          <a:xfrm flipH="1" rot="10800000">
            <a:off x="2285640" y="2454120"/>
            <a:ext cx="6028920" cy="4179600"/>
          </a:xfrm>
          <a:prstGeom prst="triangle">
            <a:avLst>
              <a:gd fmla="val 50000" name="adj"/>
            </a:avLst>
          </a:prstGeom>
          <a:solidFill>
            <a:srgbClr val="E46C0A"/>
          </a:solidFill>
          <a:ln cap="flat" cmpd="sng" w="25550">
            <a:solidFill>
              <a:srgbClr val="E46C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1"/>
          <p:cNvSpPr/>
          <p:nvPr/>
        </p:nvSpPr>
        <p:spPr>
          <a:xfrm rot="-5400000">
            <a:off x="3161520" y="8726040"/>
            <a:ext cx="4276440" cy="289800"/>
          </a:xfrm>
          <a:prstGeom prst="homePlate">
            <a:avLst>
              <a:gd fmla="val 50000" name="adj"/>
            </a:avLst>
          </a:prstGeom>
          <a:solidFill>
            <a:srgbClr val="E46C0A"/>
          </a:solidFill>
          <a:ln cap="flat" cmpd="sng" w="25550">
            <a:solidFill>
              <a:srgbClr val="E46C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1"/>
          <p:cNvSpPr/>
          <p:nvPr/>
        </p:nvSpPr>
        <p:spPr>
          <a:xfrm>
            <a:off x="4034880" y="2939760"/>
            <a:ext cx="2531520" cy="16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5000" strike="noStrike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rPr>
              <a:t>1 minuto</a:t>
            </a:r>
            <a:endParaRPr b="0" sz="5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1"/>
          <p:cNvSpPr/>
          <p:nvPr/>
        </p:nvSpPr>
        <p:spPr>
          <a:xfrm>
            <a:off x="4045320" y="8773560"/>
            <a:ext cx="2721600" cy="853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5000" strike="noStrike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rPr>
              <a:t>Fim</a:t>
            </a:r>
            <a:endParaRPr b="0" sz="5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1"/>
          <p:cNvSpPr/>
          <p:nvPr/>
        </p:nvSpPr>
        <p:spPr>
          <a:xfrm>
            <a:off x="2140560" y="2356200"/>
            <a:ext cx="6318720" cy="8652240"/>
          </a:xfrm>
          <a:prstGeom prst="flowChartCollate">
            <a:avLst/>
          </a:prstGeom>
          <a:noFill/>
          <a:ln cap="flat" cmpd="sng" w="572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1"/>
          <p:cNvSpPr/>
          <p:nvPr/>
        </p:nvSpPr>
        <p:spPr>
          <a:xfrm>
            <a:off x="9802850" y="2116499"/>
            <a:ext cx="13806600" cy="94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600" strike="noStrike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rPr>
              <a:t>Eu quero abrir um</a:t>
            </a:r>
            <a:r>
              <a:rPr lang="pt-BR" sz="4600">
                <a:latin typeface="Sora"/>
                <a:ea typeface="Sora"/>
                <a:cs typeface="Sora"/>
                <a:sym typeface="Sora"/>
              </a:rPr>
              <a:t> e-</a:t>
            </a:r>
            <a:r>
              <a:rPr lang="pt-BR" sz="4600">
                <a:latin typeface="Sora"/>
                <a:ea typeface="Sora"/>
                <a:cs typeface="Sora"/>
                <a:sym typeface="Sora"/>
              </a:rPr>
              <a:t>commerce</a:t>
            </a:r>
            <a:r>
              <a:rPr lang="pt-BR" sz="4600">
                <a:latin typeface="Sora"/>
                <a:ea typeface="Sora"/>
                <a:cs typeface="Sora"/>
                <a:sym typeface="Sora"/>
              </a:rPr>
              <a:t> de pelúcias para crianças. </a:t>
            </a:r>
            <a:r>
              <a:rPr b="0" lang="pt-BR" sz="4600" strike="noStrike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rPr>
              <a:t>___________________________________</a:t>
            </a:r>
            <a:r>
              <a:rPr lang="pt-BR" sz="4600">
                <a:latin typeface="Sora"/>
                <a:ea typeface="Sora"/>
                <a:cs typeface="Sora"/>
                <a:sym typeface="Sora"/>
              </a:rPr>
              <a:t>_</a:t>
            </a:r>
            <a:r>
              <a:rPr b="0" lang="pt-BR" sz="4600" strike="noStrike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rPr>
              <a:t>__</a:t>
            </a:r>
            <a:endParaRPr b="0" sz="4600" strike="noStrike">
              <a:solidFill>
                <a:srgbClr val="000000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Sora"/>
              <a:ea typeface="Sora"/>
              <a:cs typeface="Sora"/>
              <a:sym typeface="S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4600" strike="noStrike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rPr>
              <a:t>(tipo de empresa)</a:t>
            </a:r>
            <a:endParaRPr b="0" sz="4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600" strike="noStrike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rPr>
              <a:t>que vai resolver o problema de </a:t>
            </a:r>
            <a:r>
              <a:rPr lang="pt-BR" sz="4600">
                <a:latin typeface="Sora"/>
                <a:ea typeface="Sora"/>
                <a:cs typeface="Sora"/>
                <a:sym typeface="Sora"/>
              </a:rPr>
              <a:t>solidão infantil para as crianças que não tem pais presentes e jovens adultos que buscam afeto.</a:t>
            </a:r>
            <a:endParaRPr sz="4600">
              <a:latin typeface="Sora"/>
              <a:ea typeface="Sora"/>
              <a:cs typeface="Sora"/>
              <a:sym typeface="S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600" strike="noStrike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rPr>
              <a:t>______________________________________</a:t>
            </a:r>
            <a:endParaRPr b="0" sz="4600" strike="noStrike">
              <a:solidFill>
                <a:srgbClr val="000000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latin typeface="Sora"/>
              <a:ea typeface="Sora"/>
              <a:cs typeface="Sora"/>
              <a:sym typeface="S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pt-BR" sz="4600" strike="noStrike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rPr>
              <a:t>(</a:t>
            </a:r>
            <a:r>
              <a:rPr b="0" i="1" lang="pt-BR" sz="4600" strike="noStrike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rPr>
              <a:t>principal problema) </a:t>
            </a:r>
            <a:endParaRPr b="0" sz="4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600" strike="noStrike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rPr>
              <a:t>de clientes como: </a:t>
            </a:r>
            <a:r>
              <a:rPr lang="pt-BR" sz="4600"/>
              <a:t> </a:t>
            </a:r>
            <a:r>
              <a:rPr lang="pt-BR" sz="4600">
                <a:latin typeface="Sora"/>
                <a:ea typeface="Sora"/>
                <a:cs typeface="Sora"/>
                <a:sym typeface="Sora"/>
              </a:rPr>
              <a:t>crianças de orfanato, idosos que buscam afeto, jovens adultos apaixonados etc.</a:t>
            </a:r>
            <a:endParaRPr sz="4600">
              <a:latin typeface="Sora"/>
              <a:ea typeface="Sora"/>
              <a:cs typeface="Sora"/>
              <a:sym typeface="So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600" strike="noStrike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rPr>
              <a:t>_____________________________ </a:t>
            </a:r>
            <a:endParaRPr b="0" sz="4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g361a303d82c_0_292"/>
          <p:cNvGrpSpPr/>
          <p:nvPr/>
        </p:nvGrpSpPr>
        <p:grpSpPr>
          <a:xfrm>
            <a:off x="202904" y="221536"/>
            <a:ext cx="23978500" cy="13365967"/>
            <a:chOff x="76088" y="83075"/>
            <a:chExt cx="8991825" cy="5012175"/>
          </a:xfrm>
        </p:grpSpPr>
        <p:sp>
          <p:nvSpPr>
            <p:cNvPr id="238" name="Google Shape;238;g361a303d82c_0_292"/>
            <p:cNvSpPr/>
            <p:nvPr/>
          </p:nvSpPr>
          <p:spPr>
            <a:xfrm>
              <a:off x="76088" y="83075"/>
              <a:ext cx="1790700" cy="3773700"/>
            </a:xfrm>
            <a:prstGeom prst="rect">
              <a:avLst/>
            </a:prstGeom>
            <a:solidFill>
              <a:srgbClr val="155B54"/>
            </a:solidFill>
            <a:ln cap="flat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39" name="Google Shape;239;g361a303d82c_0_292"/>
            <p:cNvSpPr/>
            <p:nvPr/>
          </p:nvSpPr>
          <p:spPr>
            <a:xfrm>
              <a:off x="7267613" y="83075"/>
              <a:ext cx="1800300" cy="3773700"/>
            </a:xfrm>
            <a:prstGeom prst="rect">
              <a:avLst/>
            </a:prstGeom>
            <a:solidFill>
              <a:srgbClr val="155B54"/>
            </a:solidFill>
            <a:ln cap="flat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40" name="Google Shape;240;g361a303d82c_0_292"/>
            <p:cNvSpPr/>
            <p:nvPr/>
          </p:nvSpPr>
          <p:spPr>
            <a:xfrm>
              <a:off x="3667088" y="83075"/>
              <a:ext cx="1800300" cy="3773700"/>
            </a:xfrm>
            <a:prstGeom prst="rect">
              <a:avLst/>
            </a:prstGeom>
            <a:solidFill>
              <a:srgbClr val="155B54"/>
            </a:solidFill>
            <a:ln cap="flat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41" name="Google Shape;241;g361a303d82c_0_292"/>
            <p:cNvSpPr/>
            <p:nvPr/>
          </p:nvSpPr>
          <p:spPr>
            <a:xfrm>
              <a:off x="5467313" y="83075"/>
              <a:ext cx="1800300" cy="2078400"/>
            </a:xfrm>
            <a:prstGeom prst="rect">
              <a:avLst/>
            </a:prstGeom>
            <a:solidFill>
              <a:srgbClr val="155B54"/>
            </a:solidFill>
            <a:ln cap="flat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42" name="Google Shape;242;g361a303d82c_0_292"/>
            <p:cNvSpPr/>
            <p:nvPr/>
          </p:nvSpPr>
          <p:spPr>
            <a:xfrm>
              <a:off x="5467313" y="2161425"/>
              <a:ext cx="1800300" cy="1695300"/>
            </a:xfrm>
            <a:prstGeom prst="rect">
              <a:avLst/>
            </a:prstGeom>
            <a:solidFill>
              <a:srgbClr val="155B54"/>
            </a:solidFill>
            <a:ln cap="flat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43" name="Google Shape;243;g361a303d82c_0_292"/>
            <p:cNvSpPr/>
            <p:nvPr/>
          </p:nvSpPr>
          <p:spPr>
            <a:xfrm>
              <a:off x="1866863" y="83075"/>
              <a:ext cx="1800300" cy="2078400"/>
            </a:xfrm>
            <a:prstGeom prst="rect">
              <a:avLst/>
            </a:prstGeom>
            <a:solidFill>
              <a:srgbClr val="155B54"/>
            </a:solidFill>
            <a:ln cap="flat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44" name="Google Shape;244;g361a303d82c_0_292"/>
            <p:cNvSpPr/>
            <p:nvPr/>
          </p:nvSpPr>
          <p:spPr>
            <a:xfrm>
              <a:off x="1866863" y="2161400"/>
              <a:ext cx="1800300" cy="1695300"/>
            </a:xfrm>
            <a:prstGeom prst="rect">
              <a:avLst/>
            </a:prstGeom>
            <a:solidFill>
              <a:srgbClr val="155B54"/>
            </a:solidFill>
            <a:ln cap="flat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45" name="Google Shape;245;g361a303d82c_0_292"/>
            <p:cNvSpPr/>
            <p:nvPr/>
          </p:nvSpPr>
          <p:spPr>
            <a:xfrm>
              <a:off x="76088" y="3856850"/>
              <a:ext cx="4486200" cy="1238400"/>
            </a:xfrm>
            <a:prstGeom prst="rect">
              <a:avLst/>
            </a:prstGeom>
            <a:solidFill>
              <a:srgbClr val="155B54"/>
            </a:solidFill>
            <a:ln cap="flat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46" name="Google Shape;246;g361a303d82c_0_292"/>
            <p:cNvSpPr/>
            <p:nvPr/>
          </p:nvSpPr>
          <p:spPr>
            <a:xfrm>
              <a:off x="4552838" y="3856850"/>
              <a:ext cx="4515000" cy="1238400"/>
            </a:xfrm>
            <a:prstGeom prst="rect">
              <a:avLst/>
            </a:prstGeom>
            <a:solidFill>
              <a:srgbClr val="155B54"/>
            </a:solidFill>
            <a:ln cap="flat" cmpd="sng" w="762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47" name="Google Shape;247;g361a303d82c_0_292"/>
            <p:cNvSpPr txBox="1"/>
            <p:nvPr/>
          </p:nvSpPr>
          <p:spPr>
            <a:xfrm>
              <a:off x="76088" y="123050"/>
              <a:ext cx="11334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1" i="0" lang="pt-BR" sz="2900" u="none" cap="none" strike="noStrike"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rPr>
                <a:t>PARCEIROS CHAVES</a:t>
              </a:r>
              <a:endParaRPr b="1" i="0" sz="2900" u="none" cap="none" strike="noStrike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48" name="Google Shape;248;g361a303d82c_0_292"/>
            <p:cNvSpPr txBox="1"/>
            <p:nvPr/>
          </p:nvSpPr>
          <p:spPr>
            <a:xfrm>
              <a:off x="1885838" y="123050"/>
              <a:ext cx="11334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1" i="0" lang="pt-BR" sz="2900" u="none" cap="none" strike="noStrike"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rPr>
                <a:t>ATIVIDADES CHAVES</a:t>
              </a:r>
              <a:endParaRPr b="1" i="0" sz="2900" u="none" cap="none" strike="noStrike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49" name="Google Shape;249;g361a303d82c_0_292"/>
            <p:cNvSpPr txBox="1"/>
            <p:nvPr/>
          </p:nvSpPr>
          <p:spPr>
            <a:xfrm>
              <a:off x="3676538" y="123050"/>
              <a:ext cx="17049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1" i="0" lang="pt-BR" sz="2900" u="none" cap="none" strike="noStrike"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rPr>
                <a:t>PROPOSTA DE VALOR</a:t>
              </a:r>
              <a:endParaRPr b="1" i="0" sz="2900" u="none" cap="none" strike="noStrike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50" name="Google Shape;250;g361a303d82c_0_292"/>
            <p:cNvSpPr txBox="1"/>
            <p:nvPr/>
          </p:nvSpPr>
          <p:spPr>
            <a:xfrm>
              <a:off x="5467238" y="123050"/>
              <a:ext cx="17049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1" i="0" lang="pt-BR" sz="2900" u="none" cap="none" strike="noStrike"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rPr>
                <a:t>RELACIONAMENTO COM CLIENTE</a:t>
              </a:r>
              <a:endParaRPr b="1" i="0" sz="2900" u="none" cap="none" strike="noStrike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51" name="Google Shape;251;g361a303d82c_0_292"/>
            <p:cNvSpPr txBox="1"/>
            <p:nvPr/>
          </p:nvSpPr>
          <p:spPr>
            <a:xfrm>
              <a:off x="7248413" y="123050"/>
              <a:ext cx="17049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1" i="0" lang="pt-BR" sz="2900" u="none" cap="none" strike="noStrike"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rPr>
                <a:t>SEGMENTO DE CLIENTES</a:t>
              </a:r>
              <a:endParaRPr b="1" i="0" sz="2900" u="none" cap="none" strike="noStrike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52" name="Google Shape;252;g361a303d82c_0_292"/>
            <p:cNvSpPr txBox="1"/>
            <p:nvPr/>
          </p:nvSpPr>
          <p:spPr>
            <a:xfrm>
              <a:off x="1885838" y="2161400"/>
              <a:ext cx="17049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1" i="0" lang="pt-BR" sz="2900" u="none" cap="none" strike="noStrike"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rPr>
                <a:t>RECURSOS </a:t>
              </a:r>
              <a:r>
                <a:rPr b="1" lang="pt-BR" sz="2900"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rPr>
                <a:t> </a:t>
              </a:r>
              <a:r>
                <a:rPr b="1" i="0" lang="pt-BR" sz="2900" u="none" cap="none" strike="noStrike"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rPr>
                <a:t>CHAVE</a:t>
              </a:r>
              <a:endParaRPr b="1" i="0" sz="2900" u="none" cap="none" strike="noStrike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53" name="Google Shape;253;g361a303d82c_0_292"/>
            <p:cNvSpPr txBox="1"/>
            <p:nvPr/>
          </p:nvSpPr>
          <p:spPr>
            <a:xfrm>
              <a:off x="5467238" y="2161400"/>
              <a:ext cx="17049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1" i="0" lang="pt-BR" sz="2900" u="none" cap="none" strike="noStrike"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rPr>
                <a:t>CANAIS</a:t>
              </a:r>
              <a:endParaRPr b="1" i="0" sz="2900" u="none" cap="none" strike="noStrike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54" name="Google Shape;254;g361a303d82c_0_292"/>
            <p:cNvSpPr txBox="1"/>
            <p:nvPr/>
          </p:nvSpPr>
          <p:spPr>
            <a:xfrm>
              <a:off x="76088" y="3837800"/>
              <a:ext cx="19908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1" i="0" lang="pt-BR" sz="2900" u="none" cap="none" strike="noStrike"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rPr>
                <a:t>ESTRUTURA DE CUSTO</a:t>
              </a:r>
              <a:endParaRPr b="1" i="0" sz="2900" u="none" cap="none" strike="noStrike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55" name="Google Shape;255;g361a303d82c_0_292"/>
            <p:cNvSpPr txBox="1"/>
            <p:nvPr/>
          </p:nvSpPr>
          <p:spPr>
            <a:xfrm>
              <a:off x="4590938" y="3837800"/>
              <a:ext cx="19908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3800" lIns="243800" spcFirstLastPara="1" rIns="243800" wrap="square" tIns="243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1" i="0" lang="pt-BR" sz="2900" u="none" cap="none" strike="noStrike"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rPr>
                <a:t>FONTES DE RECEITA</a:t>
              </a:r>
              <a:endParaRPr b="1" i="0" sz="2900" u="none" cap="none" strike="noStrike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256" name="Google Shape;256;g361a303d82c_0_292"/>
          <p:cNvSpPr/>
          <p:nvPr/>
        </p:nvSpPr>
        <p:spPr>
          <a:xfrm>
            <a:off x="-10464800" y="221533"/>
            <a:ext cx="42159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7" name="Google Shape;257;g361a303d82c_0_292"/>
          <p:cNvGrpSpPr/>
          <p:nvPr/>
        </p:nvGrpSpPr>
        <p:grpSpPr>
          <a:xfrm>
            <a:off x="24968014" y="4835326"/>
            <a:ext cx="1955730" cy="2074259"/>
            <a:chOff x="342900" y="1333500"/>
            <a:chExt cx="1257300" cy="1333500"/>
          </a:xfrm>
        </p:grpSpPr>
        <p:sp>
          <p:nvSpPr>
            <p:cNvPr id="258" name="Google Shape;258;g361a303d82c_0_292"/>
            <p:cNvSpPr/>
            <p:nvPr/>
          </p:nvSpPr>
          <p:spPr>
            <a:xfrm>
              <a:off x="342900" y="1590900"/>
              <a:ext cx="1257300" cy="1076100"/>
            </a:xfrm>
            <a:prstGeom prst="rect">
              <a:avLst/>
            </a:prstGeom>
            <a:solidFill>
              <a:srgbClr val="F9F7D1"/>
            </a:solidFill>
            <a:ln>
              <a:noFill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pt-BR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Escreva aqui dentro.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361a303d82c_0_292"/>
            <p:cNvSpPr/>
            <p:nvPr/>
          </p:nvSpPr>
          <p:spPr>
            <a:xfrm>
              <a:off x="342900" y="1333500"/>
              <a:ext cx="1257300" cy="257400"/>
            </a:xfrm>
            <a:prstGeom prst="rect">
              <a:avLst/>
            </a:prstGeom>
            <a:solidFill>
              <a:srgbClr val="F7E2D1"/>
            </a:solidFill>
            <a:ln>
              <a:noFill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0" name="Google Shape;260;g361a303d82c_0_292"/>
          <p:cNvGrpSpPr/>
          <p:nvPr/>
        </p:nvGrpSpPr>
        <p:grpSpPr>
          <a:xfrm>
            <a:off x="27558814" y="4835326"/>
            <a:ext cx="1955730" cy="2074259"/>
            <a:chOff x="342900" y="1333500"/>
            <a:chExt cx="1257300" cy="1333500"/>
          </a:xfrm>
        </p:grpSpPr>
        <p:sp>
          <p:nvSpPr>
            <p:cNvPr id="261" name="Google Shape;261;g361a303d82c_0_292"/>
            <p:cNvSpPr/>
            <p:nvPr/>
          </p:nvSpPr>
          <p:spPr>
            <a:xfrm>
              <a:off x="342900" y="1590900"/>
              <a:ext cx="1257300" cy="1076100"/>
            </a:xfrm>
            <a:prstGeom prst="rect">
              <a:avLst/>
            </a:prstGeom>
            <a:solidFill>
              <a:srgbClr val="E4CEF4"/>
            </a:solidFill>
            <a:ln>
              <a:noFill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pt-BR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Escreva aqui dentro.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g361a303d82c_0_292"/>
            <p:cNvSpPr/>
            <p:nvPr/>
          </p:nvSpPr>
          <p:spPr>
            <a:xfrm>
              <a:off x="342900" y="1333500"/>
              <a:ext cx="1257300" cy="257400"/>
            </a:xfrm>
            <a:prstGeom prst="rect">
              <a:avLst/>
            </a:prstGeom>
            <a:solidFill>
              <a:srgbClr val="DCE4F9"/>
            </a:solidFill>
            <a:ln>
              <a:noFill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3" name="Google Shape;263;g361a303d82c_0_292"/>
          <p:cNvGrpSpPr/>
          <p:nvPr/>
        </p:nvGrpSpPr>
        <p:grpSpPr>
          <a:xfrm>
            <a:off x="24968014" y="2396926"/>
            <a:ext cx="1955730" cy="2074259"/>
            <a:chOff x="342900" y="1333500"/>
            <a:chExt cx="1257300" cy="1333500"/>
          </a:xfrm>
        </p:grpSpPr>
        <p:sp>
          <p:nvSpPr>
            <p:cNvPr id="264" name="Google Shape;264;g361a303d82c_0_292"/>
            <p:cNvSpPr/>
            <p:nvPr/>
          </p:nvSpPr>
          <p:spPr>
            <a:xfrm>
              <a:off x="342900" y="1590900"/>
              <a:ext cx="1257300" cy="1076100"/>
            </a:xfrm>
            <a:prstGeom prst="rect">
              <a:avLst/>
            </a:prstGeom>
            <a:solidFill>
              <a:srgbClr val="D3F2F4"/>
            </a:solidFill>
            <a:ln>
              <a:noFill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pt-BR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Escreva aqui dentro.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g361a303d82c_0_292"/>
            <p:cNvSpPr/>
            <p:nvPr/>
          </p:nvSpPr>
          <p:spPr>
            <a:xfrm>
              <a:off x="342900" y="1333500"/>
              <a:ext cx="1257300" cy="257400"/>
            </a:xfrm>
            <a:prstGeom prst="rect">
              <a:avLst/>
            </a:prstGeom>
            <a:solidFill>
              <a:srgbClr val="C6E7FA"/>
            </a:solidFill>
            <a:ln>
              <a:noFill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" name="Google Shape;266;g361a303d82c_0_292"/>
          <p:cNvGrpSpPr/>
          <p:nvPr/>
        </p:nvGrpSpPr>
        <p:grpSpPr>
          <a:xfrm>
            <a:off x="27558814" y="2396926"/>
            <a:ext cx="1955730" cy="2074259"/>
            <a:chOff x="342900" y="1333500"/>
            <a:chExt cx="1257300" cy="1333500"/>
          </a:xfrm>
        </p:grpSpPr>
        <p:sp>
          <p:nvSpPr>
            <p:cNvPr id="267" name="Google Shape;267;g361a303d82c_0_292"/>
            <p:cNvSpPr/>
            <p:nvPr/>
          </p:nvSpPr>
          <p:spPr>
            <a:xfrm>
              <a:off x="342900" y="1590900"/>
              <a:ext cx="1257300" cy="1076100"/>
            </a:xfrm>
            <a:prstGeom prst="rect">
              <a:avLst/>
            </a:prstGeom>
            <a:solidFill>
              <a:srgbClr val="F9E1EE"/>
            </a:solidFill>
            <a:ln>
              <a:noFill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pt-BR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Escreva aqui dentro.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361a303d82c_0_292"/>
            <p:cNvSpPr/>
            <p:nvPr/>
          </p:nvSpPr>
          <p:spPr>
            <a:xfrm>
              <a:off x="342900" y="1333500"/>
              <a:ext cx="1257300" cy="257400"/>
            </a:xfrm>
            <a:prstGeom prst="rect">
              <a:avLst/>
            </a:prstGeom>
            <a:solidFill>
              <a:srgbClr val="E4CEF4"/>
            </a:solidFill>
            <a:ln>
              <a:noFill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269;g361a303d82c_0_292"/>
          <p:cNvGrpSpPr/>
          <p:nvPr/>
        </p:nvGrpSpPr>
        <p:grpSpPr>
          <a:xfrm>
            <a:off x="24968014" y="7273726"/>
            <a:ext cx="1955730" cy="2074259"/>
            <a:chOff x="342900" y="1333500"/>
            <a:chExt cx="1257300" cy="1333500"/>
          </a:xfrm>
        </p:grpSpPr>
        <p:sp>
          <p:nvSpPr>
            <p:cNvPr id="270" name="Google Shape;270;g361a303d82c_0_292"/>
            <p:cNvSpPr/>
            <p:nvPr/>
          </p:nvSpPr>
          <p:spPr>
            <a:xfrm>
              <a:off x="342900" y="1590900"/>
              <a:ext cx="1257300" cy="1076100"/>
            </a:xfrm>
            <a:prstGeom prst="rect">
              <a:avLst/>
            </a:prstGeom>
            <a:solidFill>
              <a:srgbClr val="D3F2F4"/>
            </a:solidFill>
            <a:ln>
              <a:noFill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pt-BR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Escreva aqui dentro.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361a303d82c_0_292"/>
            <p:cNvSpPr/>
            <p:nvPr/>
          </p:nvSpPr>
          <p:spPr>
            <a:xfrm>
              <a:off x="342900" y="1333500"/>
              <a:ext cx="1257300" cy="257400"/>
            </a:xfrm>
            <a:prstGeom prst="rect">
              <a:avLst/>
            </a:prstGeom>
            <a:solidFill>
              <a:srgbClr val="C6E7FA"/>
            </a:solidFill>
            <a:ln>
              <a:noFill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" name="Google Shape;272;g361a303d82c_0_292"/>
          <p:cNvGrpSpPr/>
          <p:nvPr/>
        </p:nvGrpSpPr>
        <p:grpSpPr>
          <a:xfrm>
            <a:off x="27558814" y="7273726"/>
            <a:ext cx="1955730" cy="2074259"/>
            <a:chOff x="342900" y="1333500"/>
            <a:chExt cx="1257300" cy="1333500"/>
          </a:xfrm>
        </p:grpSpPr>
        <p:sp>
          <p:nvSpPr>
            <p:cNvPr id="273" name="Google Shape;273;g361a303d82c_0_292"/>
            <p:cNvSpPr/>
            <p:nvPr/>
          </p:nvSpPr>
          <p:spPr>
            <a:xfrm>
              <a:off x="342900" y="1590900"/>
              <a:ext cx="1257300" cy="1076100"/>
            </a:xfrm>
            <a:prstGeom prst="rect">
              <a:avLst/>
            </a:prstGeom>
            <a:solidFill>
              <a:srgbClr val="F9E1EE"/>
            </a:solidFill>
            <a:ln>
              <a:noFill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pt-BR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Escreva aqui dentro.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361a303d82c_0_292"/>
            <p:cNvSpPr/>
            <p:nvPr/>
          </p:nvSpPr>
          <p:spPr>
            <a:xfrm>
              <a:off x="342900" y="1333500"/>
              <a:ext cx="1257300" cy="257400"/>
            </a:xfrm>
            <a:prstGeom prst="rect">
              <a:avLst/>
            </a:prstGeom>
            <a:solidFill>
              <a:srgbClr val="E4CEF4"/>
            </a:solidFill>
            <a:ln>
              <a:noFill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5" name="Google Shape;275;g361a303d82c_0_292"/>
          <p:cNvSpPr/>
          <p:nvPr/>
        </p:nvSpPr>
        <p:spPr>
          <a:xfrm>
            <a:off x="14896816" y="7017709"/>
            <a:ext cx="4155300" cy="167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Char char="-"/>
            </a:pPr>
            <a:r>
              <a:rPr lang="pt-BR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S</a:t>
            </a:r>
            <a:r>
              <a:rPr lang="pt-BR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ite </a:t>
            </a:r>
            <a:endParaRPr sz="24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Char char="-"/>
            </a:pPr>
            <a:r>
              <a:rPr lang="pt-BR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Instagram</a:t>
            </a:r>
            <a:endParaRPr sz="24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Char char="-"/>
            </a:pPr>
            <a:r>
              <a:rPr lang="pt-BR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WhatsApp</a:t>
            </a:r>
            <a:endParaRPr sz="24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1219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76" name="Google Shape;276;g361a303d82c_0_292"/>
          <p:cNvSpPr/>
          <p:nvPr/>
        </p:nvSpPr>
        <p:spPr>
          <a:xfrm>
            <a:off x="14896816" y="6617333"/>
            <a:ext cx="4155300" cy="39990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277" name="Google Shape;277;g361a303d82c_0_292"/>
          <p:cNvGrpSpPr/>
          <p:nvPr/>
        </p:nvGrpSpPr>
        <p:grpSpPr>
          <a:xfrm>
            <a:off x="27558814" y="9712126"/>
            <a:ext cx="1955730" cy="2074259"/>
            <a:chOff x="342900" y="1333500"/>
            <a:chExt cx="1257300" cy="1333500"/>
          </a:xfrm>
        </p:grpSpPr>
        <p:sp>
          <p:nvSpPr>
            <p:cNvPr id="278" name="Google Shape;278;g361a303d82c_0_292"/>
            <p:cNvSpPr/>
            <p:nvPr/>
          </p:nvSpPr>
          <p:spPr>
            <a:xfrm>
              <a:off x="342900" y="1590900"/>
              <a:ext cx="1257300" cy="1076100"/>
            </a:xfrm>
            <a:prstGeom prst="rect">
              <a:avLst/>
            </a:prstGeom>
            <a:solidFill>
              <a:srgbClr val="E4CEF4"/>
            </a:solidFill>
            <a:ln>
              <a:noFill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pt-BR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Escreva aqui dentro.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g361a303d82c_0_292"/>
            <p:cNvSpPr/>
            <p:nvPr/>
          </p:nvSpPr>
          <p:spPr>
            <a:xfrm>
              <a:off x="342900" y="1333500"/>
              <a:ext cx="1257300" cy="257400"/>
            </a:xfrm>
            <a:prstGeom prst="rect">
              <a:avLst/>
            </a:prstGeom>
            <a:solidFill>
              <a:srgbClr val="DCE4F9"/>
            </a:solidFill>
            <a:ln>
              <a:noFill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g361a303d82c_0_292"/>
          <p:cNvGrpSpPr/>
          <p:nvPr/>
        </p:nvGrpSpPr>
        <p:grpSpPr>
          <a:xfrm>
            <a:off x="30149614" y="4835326"/>
            <a:ext cx="1955730" cy="2074259"/>
            <a:chOff x="342900" y="1333500"/>
            <a:chExt cx="1257300" cy="1333500"/>
          </a:xfrm>
        </p:grpSpPr>
        <p:sp>
          <p:nvSpPr>
            <p:cNvPr id="281" name="Google Shape;281;g361a303d82c_0_292"/>
            <p:cNvSpPr/>
            <p:nvPr/>
          </p:nvSpPr>
          <p:spPr>
            <a:xfrm>
              <a:off x="342900" y="1590900"/>
              <a:ext cx="1257300" cy="1076100"/>
            </a:xfrm>
            <a:prstGeom prst="rect">
              <a:avLst/>
            </a:prstGeom>
            <a:solidFill>
              <a:srgbClr val="F9F7D1"/>
            </a:solidFill>
            <a:ln>
              <a:noFill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pt-BR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Escreva aqui dentro.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g361a303d82c_0_292"/>
            <p:cNvSpPr/>
            <p:nvPr/>
          </p:nvSpPr>
          <p:spPr>
            <a:xfrm>
              <a:off x="342900" y="1333500"/>
              <a:ext cx="1257300" cy="257400"/>
            </a:xfrm>
            <a:prstGeom prst="rect">
              <a:avLst/>
            </a:prstGeom>
            <a:solidFill>
              <a:srgbClr val="F7E2D1"/>
            </a:solidFill>
            <a:ln>
              <a:noFill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3" name="Google Shape;283;g361a303d82c_0_292"/>
          <p:cNvGrpSpPr/>
          <p:nvPr/>
        </p:nvGrpSpPr>
        <p:grpSpPr>
          <a:xfrm>
            <a:off x="30149614" y="2396926"/>
            <a:ext cx="1955730" cy="2074259"/>
            <a:chOff x="342900" y="1333500"/>
            <a:chExt cx="1257300" cy="1333500"/>
          </a:xfrm>
        </p:grpSpPr>
        <p:sp>
          <p:nvSpPr>
            <p:cNvPr id="284" name="Google Shape;284;g361a303d82c_0_292"/>
            <p:cNvSpPr/>
            <p:nvPr/>
          </p:nvSpPr>
          <p:spPr>
            <a:xfrm>
              <a:off x="342900" y="1590900"/>
              <a:ext cx="1257300" cy="1076100"/>
            </a:xfrm>
            <a:prstGeom prst="rect">
              <a:avLst/>
            </a:prstGeom>
            <a:solidFill>
              <a:srgbClr val="D3F2F4"/>
            </a:solidFill>
            <a:ln>
              <a:noFill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pt-BR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Escreva aqui dentro.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g361a303d82c_0_292"/>
            <p:cNvSpPr/>
            <p:nvPr/>
          </p:nvSpPr>
          <p:spPr>
            <a:xfrm>
              <a:off x="342900" y="1333500"/>
              <a:ext cx="1257300" cy="257400"/>
            </a:xfrm>
            <a:prstGeom prst="rect">
              <a:avLst/>
            </a:prstGeom>
            <a:solidFill>
              <a:srgbClr val="C6E7FA"/>
            </a:solidFill>
            <a:ln>
              <a:noFill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6" name="Google Shape;286;g361a303d82c_0_292"/>
          <p:cNvGrpSpPr/>
          <p:nvPr/>
        </p:nvGrpSpPr>
        <p:grpSpPr>
          <a:xfrm>
            <a:off x="30149614" y="7273726"/>
            <a:ext cx="1955730" cy="2074259"/>
            <a:chOff x="342900" y="1333500"/>
            <a:chExt cx="1257300" cy="1333500"/>
          </a:xfrm>
        </p:grpSpPr>
        <p:sp>
          <p:nvSpPr>
            <p:cNvPr id="287" name="Google Shape;287;g361a303d82c_0_292"/>
            <p:cNvSpPr/>
            <p:nvPr/>
          </p:nvSpPr>
          <p:spPr>
            <a:xfrm>
              <a:off x="342900" y="1590900"/>
              <a:ext cx="1257300" cy="1076100"/>
            </a:xfrm>
            <a:prstGeom prst="rect">
              <a:avLst/>
            </a:prstGeom>
            <a:solidFill>
              <a:srgbClr val="D3F2F4"/>
            </a:solidFill>
            <a:ln>
              <a:noFill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pt-BR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Escreva aqui dentro.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361a303d82c_0_292"/>
            <p:cNvSpPr/>
            <p:nvPr/>
          </p:nvSpPr>
          <p:spPr>
            <a:xfrm>
              <a:off x="342900" y="1333500"/>
              <a:ext cx="1257300" cy="257400"/>
            </a:xfrm>
            <a:prstGeom prst="rect">
              <a:avLst/>
            </a:prstGeom>
            <a:solidFill>
              <a:srgbClr val="C6E7FA"/>
            </a:solidFill>
            <a:ln>
              <a:noFill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9" name="Google Shape;289;g361a303d82c_0_292"/>
          <p:cNvGrpSpPr/>
          <p:nvPr/>
        </p:nvGrpSpPr>
        <p:grpSpPr>
          <a:xfrm>
            <a:off x="30149614" y="9712126"/>
            <a:ext cx="1955730" cy="2074259"/>
            <a:chOff x="342900" y="1333500"/>
            <a:chExt cx="1257300" cy="1333500"/>
          </a:xfrm>
        </p:grpSpPr>
        <p:sp>
          <p:nvSpPr>
            <p:cNvPr id="290" name="Google Shape;290;g361a303d82c_0_292"/>
            <p:cNvSpPr/>
            <p:nvPr/>
          </p:nvSpPr>
          <p:spPr>
            <a:xfrm>
              <a:off x="342900" y="1590900"/>
              <a:ext cx="1257300" cy="1076100"/>
            </a:xfrm>
            <a:prstGeom prst="rect">
              <a:avLst/>
            </a:prstGeom>
            <a:solidFill>
              <a:srgbClr val="F9F7D1"/>
            </a:solidFill>
            <a:ln>
              <a:noFill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pt-BR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Escreva aqui dentro.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361a303d82c_0_292"/>
            <p:cNvSpPr/>
            <p:nvPr/>
          </p:nvSpPr>
          <p:spPr>
            <a:xfrm>
              <a:off x="342900" y="1333500"/>
              <a:ext cx="1257300" cy="257400"/>
            </a:xfrm>
            <a:prstGeom prst="rect">
              <a:avLst/>
            </a:prstGeom>
            <a:solidFill>
              <a:srgbClr val="F7E2D1"/>
            </a:solidFill>
            <a:ln>
              <a:noFill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2" name="Google Shape;292;g361a303d82c_0_292"/>
          <p:cNvSpPr/>
          <p:nvPr/>
        </p:nvSpPr>
        <p:spPr>
          <a:xfrm>
            <a:off x="30632800" y="455133"/>
            <a:ext cx="42159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3" name="Google Shape;293;g361a303d82c_0_292"/>
          <p:cNvGrpSpPr/>
          <p:nvPr/>
        </p:nvGrpSpPr>
        <p:grpSpPr>
          <a:xfrm>
            <a:off x="-8127519" y="4835326"/>
            <a:ext cx="1955730" cy="2074259"/>
            <a:chOff x="342900" y="1333500"/>
            <a:chExt cx="1257300" cy="1333500"/>
          </a:xfrm>
        </p:grpSpPr>
        <p:sp>
          <p:nvSpPr>
            <p:cNvPr id="294" name="Google Shape;294;g361a303d82c_0_292"/>
            <p:cNvSpPr/>
            <p:nvPr/>
          </p:nvSpPr>
          <p:spPr>
            <a:xfrm>
              <a:off x="342900" y="1590900"/>
              <a:ext cx="1257300" cy="1076100"/>
            </a:xfrm>
            <a:prstGeom prst="rect">
              <a:avLst/>
            </a:prstGeom>
            <a:solidFill>
              <a:srgbClr val="F9F7D1"/>
            </a:solidFill>
            <a:ln>
              <a:noFill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pt-BR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Escreva aqui dentro.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g361a303d82c_0_292"/>
            <p:cNvSpPr/>
            <p:nvPr/>
          </p:nvSpPr>
          <p:spPr>
            <a:xfrm>
              <a:off x="342900" y="1333500"/>
              <a:ext cx="1257300" cy="257400"/>
            </a:xfrm>
            <a:prstGeom prst="rect">
              <a:avLst/>
            </a:prstGeom>
            <a:solidFill>
              <a:srgbClr val="F7E2D1"/>
            </a:solidFill>
            <a:ln>
              <a:noFill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6" name="Google Shape;296;g361a303d82c_0_292"/>
          <p:cNvGrpSpPr/>
          <p:nvPr/>
        </p:nvGrpSpPr>
        <p:grpSpPr>
          <a:xfrm>
            <a:off x="-8127519" y="2396926"/>
            <a:ext cx="1955730" cy="2074259"/>
            <a:chOff x="342900" y="1333500"/>
            <a:chExt cx="1257300" cy="1333500"/>
          </a:xfrm>
        </p:grpSpPr>
        <p:sp>
          <p:nvSpPr>
            <p:cNvPr id="297" name="Google Shape;297;g361a303d82c_0_292"/>
            <p:cNvSpPr/>
            <p:nvPr/>
          </p:nvSpPr>
          <p:spPr>
            <a:xfrm>
              <a:off x="342900" y="1590900"/>
              <a:ext cx="1257300" cy="1076100"/>
            </a:xfrm>
            <a:prstGeom prst="rect">
              <a:avLst/>
            </a:prstGeom>
            <a:solidFill>
              <a:srgbClr val="D3F2F4"/>
            </a:solidFill>
            <a:ln>
              <a:noFill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pt-BR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Escreva aqui dentro.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361a303d82c_0_292"/>
            <p:cNvSpPr/>
            <p:nvPr/>
          </p:nvSpPr>
          <p:spPr>
            <a:xfrm>
              <a:off x="342900" y="1333500"/>
              <a:ext cx="1257300" cy="257400"/>
            </a:xfrm>
            <a:prstGeom prst="rect">
              <a:avLst/>
            </a:prstGeom>
            <a:solidFill>
              <a:srgbClr val="C6E7FA"/>
            </a:solidFill>
            <a:ln>
              <a:noFill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9" name="Google Shape;299;g361a303d82c_0_292"/>
          <p:cNvSpPr/>
          <p:nvPr/>
        </p:nvSpPr>
        <p:spPr>
          <a:xfrm>
            <a:off x="19787550" y="2626175"/>
            <a:ext cx="4080900" cy="381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C</a:t>
            </a:r>
            <a:r>
              <a:rPr lang="pt-BR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lientes que se interessam em presentear alguém fugindo da mesmice, ou lojas que queiram variar seus produtos para período específicos do ano(ex: dia dos namorados) </a:t>
            </a:r>
            <a:endParaRPr b="0" i="0" sz="3700" u="none" cap="none" strike="noStrike">
              <a:solidFill>
                <a:srgbClr val="00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00" name="Google Shape;300;g361a303d82c_0_292"/>
          <p:cNvSpPr/>
          <p:nvPr/>
        </p:nvSpPr>
        <p:spPr>
          <a:xfrm>
            <a:off x="19787533" y="2035200"/>
            <a:ext cx="4080900" cy="59130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301" name="Google Shape;301;g361a303d82c_0_292"/>
          <p:cNvGrpSpPr/>
          <p:nvPr/>
        </p:nvGrpSpPr>
        <p:grpSpPr>
          <a:xfrm>
            <a:off x="-8127519" y="7273726"/>
            <a:ext cx="1955730" cy="2074259"/>
            <a:chOff x="342900" y="1333500"/>
            <a:chExt cx="1257300" cy="1333500"/>
          </a:xfrm>
        </p:grpSpPr>
        <p:sp>
          <p:nvSpPr>
            <p:cNvPr id="302" name="Google Shape;302;g361a303d82c_0_292"/>
            <p:cNvSpPr/>
            <p:nvPr/>
          </p:nvSpPr>
          <p:spPr>
            <a:xfrm>
              <a:off x="342900" y="1590900"/>
              <a:ext cx="1257300" cy="1076100"/>
            </a:xfrm>
            <a:prstGeom prst="rect">
              <a:avLst/>
            </a:prstGeom>
            <a:solidFill>
              <a:srgbClr val="D3F2F4"/>
            </a:solidFill>
            <a:ln>
              <a:noFill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pt-BR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Escreva aqui dentro.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361a303d82c_0_292"/>
            <p:cNvSpPr/>
            <p:nvPr/>
          </p:nvSpPr>
          <p:spPr>
            <a:xfrm>
              <a:off x="342900" y="1333500"/>
              <a:ext cx="1257300" cy="257400"/>
            </a:xfrm>
            <a:prstGeom prst="rect">
              <a:avLst/>
            </a:prstGeom>
            <a:solidFill>
              <a:srgbClr val="C6E7FA"/>
            </a:solidFill>
            <a:ln>
              <a:noFill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4" name="Google Shape;304;g361a303d82c_0_292"/>
          <p:cNvGrpSpPr/>
          <p:nvPr/>
        </p:nvGrpSpPr>
        <p:grpSpPr>
          <a:xfrm>
            <a:off x="-8127519" y="9712126"/>
            <a:ext cx="1955730" cy="2074259"/>
            <a:chOff x="342900" y="1333500"/>
            <a:chExt cx="1257300" cy="1333500"/>
          </a:xfrm>
        </p:grpSpPr>
        <p:sp>
          <p:nvSpPr>
            <p:cNvPr id="305" name="Google Shape;305;g361a303d82c_0_292"/>
            <p:cNvSpPr/>
            <p:nvPr/>
          </p:nvSpPr>
          <p:spPr>
            <a:xfrm>
              <a:off x="342900" y="1590900"/>
              <a:ext cx="1257300" cy="1076100"/>
            </a:xfrm>
            <a:prstGeom prst="rect">
              <a:avLst/>
            </a:prstGeom>
            <a:solidFill>
              <a:srgbClr val="F9F7D1"/>
            </a:solidFill>
            <a:ln>
              <a:noFill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pt-BR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Escreva aqui dentro.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g361a303d82c_0_292"/>
            <p:cNvSpPr/>
            <p:nvPr/>
          </p:nvSpPr>
          <p:spPr>
            <a:xfrm>
              <a:off x="342900" y="1333500"/>
              <a:ext cx="1257300" cy="257400"/>
            </a:xfrm>
            <a:prstGeom prst="rect">
              <a:avLst/>
            </a:prstGeom>
            <a:solidFill>
              <a:srgbClr val="F7E2D1"/>
            </a:solidFill>
            <a:ln>
              <a:noFill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7" name="Google Shape;307;g361a303d82c_0_292"/>
          <p:cNvSpPr/>
          <p:nvPr/>
        </p:nvSpPr>
        <p:spPr>
          <a:xfrm>
            <a:off x="457371" y="11634147"/>
            <a:ext cx="11048700" cy="167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-762000" lvl="0" marL="1219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Char char="-"/>
            </a:pPr>
            <a:r>
              <a:rPr lang="pt-BR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Estrutura digita – Servidor, domínios;</a:t>
            </a:r>
            <a:endParaRPr sz="37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-762000" lvl="0" marL="1219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Char char="-"/>
            </a:pPr>
            <a:r>
              <a:rPr lang="pt-BR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Equipe técnica – Desenvolvedor, comercial, jurídico e financeiros.</a:t>
            </a:r>
            <a:endParaRPr sz="37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-762000" lvl="0" marL="1219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Char char="-"/>
            </a:pPr>
            <a:r>
              <a:rPr lang="pt-BR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Equipamentos – Computadores; </a:t>
            </a:r>
            <a:endParaRPr sz="24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08" name="Google Shape;308;g361a303d82c_0_292"/>
          <p:cNvSpPr/>
          <p:nvPr/>
        </p:nvSpPr>
        <p:spPr>
          <a:xfrm>
            <a:off x="457371" y="11233771"/>
            <a:ext cx="11048700" cy="39990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09" name="Google Shape;309;g361a303d82c_0_292"/>
          <p:cNvSpPr/>
          <p:nvPr/>
        </p:nvSpPr>
        <p:spPr>
          <a:xfrm>
            <a:off x="5287688" y="2035629"/>
            <a:ext cx="4123200" cy="331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Char char="-"/>
            </a:pPr>
            <a:r>
              <a:rPr lang="pt-BR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Implementação de uma plataforma </a:t>
            </a:r>
            <a:endParaRPr sz="24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Char char="-"/>
            </a:pPr>
            <a:r>
              <a:rPr lang="pt-BR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Atendimento personalizado </a:t>
            </a:r>
            <a:endParaRPr sz="24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Char char="-"/>
            </a:pPr>
            <a:r>
              <a:rPr lang="pt-BR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Produtos variados/personalizados </a:t>
            </a:r>
            <a:endParaRPr sz="24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10" name="Google Shape;310;g361a303d82c_0_292"/>
          <p:cNvSpPr/>
          <p:nvPr/>
        </p:nvSpPr>
        <p:spPr>
          <a:xfrm>
            <a:off x="5287691" y="1590077"/>
            <a:ext cx="4123200" cy="44550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11" name="Google Shape;311;g361a303d82c_0_292"/>
          <p:cNvSpPr/>
          <p:nvPr/>
        </p:nvSpPr>
        <p:spPr>
          <a:xfrm>
            <a:off x="14907696" y="2629427"/>
            <a:ext cx="4143900" cy="264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Char char="-"/>
            </a:pPr>
            <a:r>
              <a:rPr lang="pt-BR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Por site e-commerce</a:t>
            </a:r>
            <a:endParaRPr sz="24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Char char="-"/>
            </a:pPr>
            <a:r>
              <a:rPr lang="pt-BR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Redes sociais </a:t>
            </a:r>
            <a:endParaRPr sz="24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Char char="-"/>
            </a:pPr>
            <a:r>
              <a:rPr lang="pt-BR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Outdoors pela cidade </a:t>
            </a:r>
            <a:endParaRPr sz="24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1219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12" name="Google Shape;312;g361a303d82c_0_292"/>
          <p:cNvSpPr/>
          <p:nvPr/>
        </p:nvSpPr>
        <p:spPr>
          <a:xfrm>
            <a:off x="14907696" y="1997803"/>
            <a:ext cx="4143900" cy="63210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13" name="Google Shape;313;g361a303d82c_0_292"/>
          <p:cNvSpPr/>
          <p:nvPr/>
        </p:nvSpPr>
        <p:spPr>
          <a:xfrm>
            <a:off x="10081629" y="2629391"/>
            <a:ext cx="4143900" cy="554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T</a:t>
            </a:r>
            <a:r>
              <a:rPr lang="pt-BR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razer para  público alvo uma possibilidade entregarem presentes variados, fugindo da mesmice de produtos. nosso serviço busca de maneira específica expandir a procura pelo seus produtos, trazendo produtos personalizados com uma ótima equipe de design de produtos. </a:t>
            </a:r>
            <a:endParaRPr b="0" i="0" sz="2400" u="none" cap="none" strike="noStrike">
              <a:solidFill>
                <a:srgbClr val="00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14" name="Google Shape;314;g361a303d82c_0_292"/>
          <p:cNvSpPr/>
          <p:nvPr/>
        </p:nvSpPr>
        <p:spPr>
          <a:xfrm>
            <a:off x="10074829" y="1997803"/>
            <a:ext cx="4143900" cy="63210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315" name="Google Shape;315;g361a303d82c_0_292"/>
          <p:cNvGrpSpPr/>
          <p:nvPr/>
        </p:nvGrpSpPr>
        <p:grpSpPr>
          <a:xfrm>
            <a:off x="535512" y="1998049"/>
            <a:ext cx="4144470" cy="6693979"/>
            <a:chOff x="342900" y="1333500"/>
            <a:chExt cx="1257310" cy="1980291"/>
          </a:xfrm>
        </p:grpSpPr>
        <p:sp>
          <p:nvSpPr>
            <p:cNvPr id="316" name="Google Shape;316;g361a303d82c_0_292"/>
            <p:cNvSpPr/>
            <p:nvPr/>
          </p:nvSpPr>
          <p:spPr>
            <a:xfrm>
              <a:off x="342910" y="1590891"/>
              <a:ext cx="1257300" cy="172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-844550" lvl="0" marL="1219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Sora"/>
                <a:buChar char="-"/>
              </a:pPr>
              <a:r>
                <a:rPr lang="pt-BR" sz="2400">
                  <a:latin typeface="Sora"/>
                  <a:ea typeface="Sora"/>
                  <a:cs typeface="Sora"/>
                  <a:sym typeface="Sora"/>
                </a:rPr>
                <a:t>Hasbro</a:t>
              </a:r>
              <a:endParaRPr sz="2400">
                <a:latin typeface="Sora"/>
                <a:ea typeface="Sora"/>
                <a:cs typeface="Sora"/>
                <a:sym typeface="Sora"/>
              </a:endParaRPr>
            </a:p>
            <a:p>
              <a:pPr indent="-762000" lvl="0" marL="1219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400"/>
                <a:buFont typeface="Sora"/>
                <a:buChar char="-"/>
              </a:pPr>
              <a:r>
                <a:rPr lang="pt-BR" sz="2400">
                  <a:latin typeface="Sora"/>
                  <a:ea typeface="Sora"/>
                  <a:cs typeface="Sora"/>
                  <a:sym typeface="Sora"/>
                </a:rPr>
                <a:t>Empresas que desejam expandir vendas em e commerce. </a:t>
              </a:r>
              <a:endParaRPr sz="2400">
                <a:latin typeface="Sora"/>
                <a:ea typeface="Sora"/>
                <a:cs typeface="Sora"/>
                <a:sym typeface="Sora"/>
              </a:endParaRPr>
            </a:p>
            <a:p>
              <a:pPr indent="-762000" lvl="0" marL="1219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400"/>
                <a:buFont typeface="Sora"/>
                <a:buChar char="-"/>
              </a:pPr>
              <a:r>
                <a:rPr lang="pt-BR" sz="2400">
                  <a:latin typeface="Sora"/>
                  <a:ea typeface="Sora"/>
                  <a:cs typeface="Sora"/>
                  <a:sym typeface="Sora"/>
                </a:rPr>
                <a:t>Pequenas lojas de brinquedo</a:t>
              </a:r>
              <a:endParaRPr sz="2400">
                <a:latin typeface="Sora"/>
                <a:ea typeface="Sora"/>
                <a:cs typeface="Sora"/>
                <a:sym typeface="Sora"/>
              </a:endParaRPr>
            </a:p>
            <a:p>
              <a:pPr indent="-762000" lvl="0" marL="1219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400"/>
                <a:buFont typeface="Sora"/>
                <a:buChar char="-"/>
              </a:pPr>
              <a:r>
                <a:t/>
              </a:r>
              <a:endParaRPr sz="2400"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317" name="Google Shape;317;g361a303d82c_0_292"/>
            <p:cNvSpPr/>
            <p:nvPr/>
          </p:nvSpPr>
          <p:spPr>
            <a:xfrm>
              <a:off x="342900" y="1333500"/>
              <a:ext cx="1257300" cy="257400"/>
            </a:xfrm>
            <a:prstGeom prst="rect">
              <a:avLst/>
            </a:prstGeom>
            <a:solidFill>
              <a:srgbClr val="E46C0A"/>
            </a:solidFill>
            <a:ln>
              <a:noFill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318" name="Google Shape;318;g361a303d82c_0_292"/>
          <p:cNvSpPr/>
          <p:nvPr/>
        </p:nvSpPr>
        <p:spPr>
          <a:xfrm>
            <a:off x="12500619" y="11506931"/>
            <a:ext cx="8318400" cy="164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Char char="-"/>
            </a:pPr>
            <a:r>
              <a:rPr lang="pt-BR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Lucro a partir das vendas</a:t>
            </a:r>
            <a:endParaRPr sz="24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Char char="-"/>
            </a:pPr>
            <a:r>
              <a:rPr lang="pt-BR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Exibição de </a:t>
            </a:r>
            <a:r>
              <a:rPr lang="pt-BR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anúncios</a:t>
            </a:r>
            <a:r>
              <a:rPr lang="pt-BR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  </a:t>
            </a:r>
            <a:endParaRPr b="0" i="0" sz="2400" u="none" cap="none" strike="noStrike">
              <a:solidFill>
                <a:srgbClr val="00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19" name="Google Shape;319;g361a303d82c_0_292"/>
          <p:cNvSpPr/>
          <p:nvPr/>
        </p:nvSpPr>
        <p:spPr>
          <a:xfrm>
            <a:off x="12500619" y="11112525"/>
            <a:ext cx="8318400" cy="39450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rgbClr val="00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20" name="Google Shape;320;g361a303d82c_0_292"/>
          <p:cNvSpPr/>
          <p:nvPr/>
        </p:nvSpPr>
        <p:spPr>
          <a:xfrm>
            <a:off x="5255200" y="6858000"/>
            <a:ext cx="4155300" cy="324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-762000" lvl="0" marL="1219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ora"/>
              <a:buChar char="-"/>
            </a:pPr>
            <a:r>
              <a:rPr lang="pt-BR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E</a:t>
            </a:r>
            <a:r>
              <a:rPr lang="pt-BR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quipe de marketing </a:t>
            </a:r>
            <a:endParaRPr sz="24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-762000" lvl="0" marL="1219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Char char="-"/>
            </a:pPr>
            <a:r>
              <a:rPr lang="pt-BR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Equipe de suporte </a:t>
            </a:r>
            <a:endParaRPr sz="24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-762000" lvl="0" marL="1219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Char char="-"/>
            </a:pPr>
            <a:r>
              <a:rPr lang="pt-BR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Equipe de atendimento </a:t>
            </a:r>
            <a:endParaRPr sz="24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-762000" lvl="0" marL="1219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Char char="-"/>
            </a:pPr>
            <a:r>
              <a:rPr lang="pt-BR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Equipe de design de produtos</a:t>
            </a:r>
            <a:endParaRPr sz="24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21" name="Google Shape;321;g361a303d82c_0_292"/>
          <p:cNvSpPr/>
          <p:nvPr/>
        </p:nvSpPr>
        <p:spPr>
          <a:xfrm>
            <a:off x="5255167" y="6437521"/>
            <a:ext cx="4155300" cy="394500"/>
          </a:xfrm>
          <a:prstGeom prst="rect">
            <a:avLst/>
          </a:prstGeom>
          <a:solidFill>
            <a:srgbClr val="E46C0A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"/>
          <p:cNvSpPr/>
          <p:nvPr/>
        </p:nvSpPr>
        <p:spPr>
          <a:xfrm>
            <a:off x="1108440" y="4718160"/>
            <a:ext cx="23274000" cy="46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9800" strike="noStrike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Matriz CSD (Certezas, Suposições, Duvidas)</a:t>
            </a:r>
            <a:endParaRPr b="0" sz="9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4"/>
          <p:cNvSpPr/>
          <p:nvPr/>
        </p:nvSpPr>
        <p:spPr>
          <a:xfrm>
            <a:off x="804960" y="411840"/>
            <a:ext cx="7533360" cy="982800"/>
          </a:xfrm>
          <a:prstGeom prst="rect">
            <a:avLst/>
          </a:prstGeom>
          <a:solidFill>
            <a:srgbClr val="155B54"/>
          </a:solidFill>
          <a:ln cap="flat" cmpd="sng" w="9525">
            <a:solidFill>
              <a:srgbClr val="155B5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CERTEZAS</a:t>
            </a:r>
            <a:endParaRPr b="0" sz="3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4"/>
          <p:cNvSpPr/>
          <p:nvPr/>
        </p:nvSpPr>
        <p:spPr>
          <a:xfrm>
            <a:off x="8424720" y="411840"/>
            <a:ext cx="7533360" cy="982800"/>
          </a:xfrm>
          <a:prstGeom prst="rect">
            <a:avLst/>
          </a:prstGeom>
          <a:solidFill>
            <a:srgbClr val="E46C0A"/>
          </a:solidFill>
          <a:ln cap="flat" cmpd="sng" w="9525">
            <a:solidFill>
              <a:srgbClr val="E46C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SUPOSIÇÕES</a:t>
            </a:r>
            <a:endParaRPr b="0" sz="3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4"/>
          <p:cNvSpPr/>
          <p:nvPr/>
        </p:nvSpPr>
        <p:spPr>
          <a:xfrm>
            <a:off x="16043400" y="411840"/>
            <a:ext cx="7576200" cy="982800"/>
          </a:xfrm>
          <a:prstGeom prst="rect">
            <a:avLst/>
          </a:prstGeom>
          <a:solidFill>
            <a:srgbClr val="4B777E"/>
          </a:solidFill>
          <a:ln cap="flat" cmpd="sng" w="9525">
            <a:solidFill>
              <a:srgbClr val="4B7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DÚVIDAS</a:t>
            </a:r>
            <a:endParaRPr b="0" sz="3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4" name="Google Shape;334;p14"/>
          <p:cNvCxnSpPr/>
          <p:nvPr/>
        </p:nvCxnSpPr>
        <p:spPr>
          <a:xfrm flipH="1">
            <a:off x="8260920" y="1800000"/>
            <a:ext cx="28080" cy="11004120"/>
          </a:xfrm>
          <a:prstGeom prst="straightConnector1">
            <a:avLst/>
          </a:prstGeom>
          <a:noFill/>
          <a:ln cap="flat" cmpd="sng" w="284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5" name="Google Shape;335;p14"/>
          <p:cNvSpPr/>
          <p:nvPr/>
        </p:nvSpPr>
        <p:spPr>
          <a:xfrm>
            <a:off x="1367640" y="2171160"/>
            <a:ext cx="2666160" cy="2268360"/>
          </a:xfrm>
          <a:prstGeom prst="flowChartOffpageConnector">
            <a:avLst/>
          </a:prstGeom>
          <a:solidFill>
            <a:srgbClr val="B6D7A8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</a:rPr>
              <a:t>Há demanda por bi</a:t>
            </a:r>
            <a:r>
              <a:rPr lang="pt-BR" sz="2300">
                <a:solidFill>
                  <a:schemeClr val="lt1"/>
                </a:solidFill>
              </a:rPr>
              <a:t>chos de pelúcia entre crianças e adultos</a:t>
            </a:r>
            <a:endParaRPr b="0" sz="23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4"/>
          <p:cNvSpPr/>
          <p:nvPr/>
        </p:nvSpPr>
        <p:spPr>
          <a:xfrm>
            <a:off x="4860360" y="2171160"/>
            <a:ext cx="2665800" cy="2268360"/>
          </a:xfrm>
          <a:prstGeom prst="flowChartOffpageConnector">
            <a:avLst/>
          </a:prstGeom>
          <a:solidFill>
            <a:srgbClr val="B6D7A8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</a:rPr>
              <a:t>Os produtos são seguros e seguem normas de qualidade</a:t>
            </a:r>
            <a:endParaRPr b="0" sz="23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4"/>
          <p:cNvSpPr/>
          <p:nvPr/>
        </p:nvSpPr>
        <p:spPr>
          <a:xfrm>
            <a:off x="1367640" y="4798800"/>
            <a:ext cx="2666160" cy="2268360"/>
          </a:xfrm>
          <a:prstGeom prst="flowChartOffpageConnector">
            <a:avLst/>
          </a:prstGeom>
          <a:solidFill>
            <a:srgbClr val="B6D7A8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O e-commerce já está funcionando com sistema de pagamento integrado</a:t>
            </a:r>
            <a:endParaRPr b="0" sz="22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4"/>
          <p:cNvSpPr/>
          <p:nvPr/>
        </p:nvSpPr>
        <p:spPr>
          <a:xfrm>
            <a:off x="4860360" y="4798800"/>
            <a:ext cx="2665800" cy="2268360"/>
          </a:xfrm>
          <a:prstGeom prst="flowChartOffpageConnector">
            <a:avLst/>
          </a:prstGeom>
          <a:solidFill>
            <a:srgbClr val="B6D7A8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</a:rPr>
              <a:t>A empresa consegue produzir em escala com qualidade</a:t>
            </a:r>
            <a:endParaRPr b="0" sz="23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4"/>
          <p:cNvSpPr/>
          <p:nvPr/>
        </p:nvSpPr>
        <p:spPr>
          <a:xfrm>
            <a:off x="1367640" y="7426080"/>
            <a:ext cx="2666160" cy="2268360"/>
          </a:xfrm>
          <a:prstGeom prst="flowChartOffpageConnector">
            <a:avLst/>
          </a:prstGeom>
          <a:solidFill>
            <a:srgbClr val="B6D7A8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4"/>
          <p:cNvSpPr/>
          <p:nvPr/>
        </p:nvSpPr>
        <p:spPr>
          <a:xfrm>
            <a:off x="4860360" y="7426080"/>
            <a:ext cx="2665800" cy="2268360"/>
          </a:xfrm>
          <a:prstGeom prst="flowChartOffpageConnector">
            <a:avLst/>
          </a:prstGeom>
          <a:solidFill>
            <a:srgbClr val="B6D7A8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4"/>
          <p:cNvSpPr/>
          <p:nvPr/>
        </p:nvSpPr>
        <p:spPr>
          <a:xfrm>
            <a:off x="1367640" y="10052640"/>
            <a:ext cx="2666160" cy="2268360"/>
          </a:xfrm>
          <a:prstGeom prst="flowChartOffpageConnector">
            <a:avLst/>
          </a:prstGeom>
          <a:solidFill>
            <a:srgbClr val="B6D7A8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4"/>
          <p:cNvSpPr/>
          <p:nvPr/>
        </p:nvSpPr>
        <p:spPr>
          <a:xfrm>
            <a:off x="4860360" y="10052640"/>
            <a:ext cx="2665800" cy="2268360"/>
          </a:xfrm>
          <a:prstGeom prst="flowChartOffpageConnector">
            <a:avLst/>
          </a:prstGeom>
          <a:solidFill>
            <a:srgbClr val="B6D7A8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4"/>
          <p:cNvSpPr/>
          <p:nvPr/>
        </p:nvSpPr>
        <p:spPr>
          <a:xfrm>
            <a:off x="9014040" y="2171160"/>
            <a:ext cx="2666160" cy="2268360"/>
          </a:xfrm>
          <a:prstGeom prst="flowChartOffpageConnector">
            <a:avLst/>
          </a:prstGeom>
          <a:solidFill>
            <a:srgbClr val="FFD966"/>
          </a:solidFill>
          <a:ln cap="flat" cmpd="sng" w="9525">
            <a:solidFill>
              <a:srgbClr val="EEFF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</a:rPr>
              <a:t>Clientes valorizam mais o design do que o preço</a:t>
            </a:r>
            <a:endParaRPr b="0" sz="23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4"/>
          <p:cNvSpPr/>
          <p:nvPr/>
        </p:nvSpPr>
        <p:spPr>
          <a:xfrm>
            <a:off x="12495960" y="2171160"/>
            <a:ext cx="2666160" cy="2268360"/>
          </a:xfrm>
          <a:prstGeom prst="flowChartOffpageConnector">
            <a:avLst/>
          </a:prstGeom>
          <a:solidFill>
            <a:srgbClr val="FFD966"/>
          </a:solidFill>
          <a:ln cap="flat" cmpd="sng" w="9525">
            <a:solidFill>
              <a:srgbClr val="EEFF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</a:rPr>
              <a:t>A personalização aumentará significativamente as vendas</a:t>
            </a:r>
            <a:endParaRPr b="0" sz="23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4"/>
          <p:cNvSpPr/>
          <p:nvPr/>
        </p:nvSpPr>
        <p:spPr>
          <a:xfrm>
            <a:off x="9014040" y="4798800"/>
            <a:ext cx="2666160" cy="2268360"/>
          </a:xfrm>
          <a:prstGeom prst="flowChartOffpageConnector">
            <a:avLst/>
          </a:prstGeom>
          <a:solidFill>
            <a:srgbClr val="FFD966"/>
          </a:solidFill>
          <a:ln cap="flat" cmpd="sng" w="9525">
            <a:solidFill>
              <a:srgbClr val="EEFF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</a:rPr>
              <a:t>Clientes se preocupam com a sustentabilidade do material</a:t>
            </a:r>
            <a:endParaRPr b="0" sz="23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4"/>
          <p:cNvSpPr/>
          <p:nvPr/>
        </p:nvSpPr>
        <p:spPr>
          <a:xfrm>
            <a:off x="12692880" y="4798800"/>
            <a:ext cx="2666160" cy="2268360"/>
          </a:xfrm>
          <a:prstGeom prst="flowChartOffpageConnector">
            <a:avLst/>
          </a:prstGeom>
          <a:solidFill>
            <a:srgbClr val="FFD966"/>
          </a:solidFill>
          <a:ln cap="flat" cmpd="sng" w="9525">
            <a:solidFill>
              <a:srgbClr val="EEFF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O público jovem adulto compraria bichos de pelúcia por motivos afetivos e decorativos</a:t>
            </a:r>
            <a:endParaRPr b="0" sz="23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4"/>
          <p:cNvSpPr/>
          <p:nvPr/>
        </p:nvSpPr>
        <p:spPr>
          <a:xfrm>
            <a:off x="9014040" y="7426080"/>
            <a:ext cx="2666160" cy="2268360"/>
          </a:xfrm>
          <a:prstGeom prst="flowChartOffpageConnector">
            <a:avLst/>
          </a:prstGeom>
          <a:solidFill>
            <a:srgbClr val="FFD966"/>
          </a:solidFill>
          <a:ln cap="flat" cmpd="sng" w="9525">
            <a:solidFill>
              <a:srgbClr val="EEFF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Ter um personagem próprio (mascote) da marca aumentaria o engajamento</a:t>
            </a:r>
            <a:endParaRPr b="0" sz="19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4"/>
          <p:cNvSpPr/>
          <p:nvPr/>
        </p:nvSpPr>
        <p:spPr>
          <a:xfrm>
            <a:off x="12578400" y="7242840"/>
            <a:ext cx="2666160" cy="2268360"/>
          </a:xfrm>
          <a:prstGeom prst="flowChartOffpageConnector">
            <a:avLst/>
          </a:prstGeom>
          <a:solidFill>
            <a:srgbClr val="FFD966"/>
          </a:solidFill>
          <a:ln cap="flat" cmpd="sng" w="9525">
            <a:solidFill>
              <a:srgbClr val="EEFF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4"/>
          <p:cNvSpPr/>
          <p:nvPr/>
        </p:nvSpPr>
        <p:spPr>
          <a:xfrm>
            <a:off x="9014040" y="10052640"/>
            <a:ext cx="2666160" cy="2268360"/>
          </a:xfrm>
          <a:prstGeom prst="flowChartOffpageConnector">
            <a:avLst/>
          </a:prstGeom>
          <a:solidFill>
            <a:srgbClr val="FFD966"/>
          </a:solidFill>
          <a:ln cap="flat" cmpd="sng" w="9525">
            <a:solidFill>
              <a:srgbClr val="EEFF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4"/>
          <p:cNvSpPr/>
          <p:nvPr/>
        </p:nvSpPr>
        <p:spPr>
          <a:xfrm>
            <a:off x="16815960" y="2171160"/>
            <a:ext cx="2665800" cy="2268360"/>
          </a:xfrm>
          <a:prstGeom prst="flowChartOffpageConnector">
            <a:avLst/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Qual o preço ideal para cada segmento (infantil, presente romântico, colecionador)?</a:t>
            </a:r>
            <a:endParaRPr b="0" sz="20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4"/>
          <p:cNvSpPr/>
          <p:nvPr/>
        </p:nvSpPr>
        <p:spPr>
          <a:xfrm>
            <a:off x="20297880" y="2171160"/>
            <a:ext cx="2666160" cy="2268360"/>
          </a:xfrm>
          <a:prstGeom prst="flowChartOffpageConnector">
            <a:avLst/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1"/>
                </a:solidFill>
              </a:rPr>
              <a:t>O que leva um cliente a escolher nossa marca e não outra?</a:t>
            </a:r>
            <a:endParaRPr b="0" sz="2200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4"/>
          <p:cNvSpPr/>
          <p:nvPr/>
        </p:nvSpPr>
        <p:spPr>
          <a:xfrm>
            <a:off x="16815960" y="4798800"/>
            <a:ext cx="2665800" cy="2268360"/>
          </a:xfrm>
          <a:prstGeom prst="flowChartOffpageConnector">
            <a:avLst/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2100">
                <a:solidFill>
                  <a:schemeClr val="lt1"/>
                </a:solidFill>
              </a:rPr>
              <a:t>Quais canais os clientes preferem para entrar em contato e fazer reclamações ou sugestões?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4"/>
          <p:cNvSpPr/>
          <p:nvPr/>
        </p:nvSpPr>
        <p:spPr>
          <a:xfrm>
            <a:off x="20297880" y="4798800"/>
            <a:ext cx="2666160" cy="2268360"/>
          </a:xfrm>
          <a:prstGeom prst="flowChartOffpageConnector">
            <a:avLst/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4"/>
          <p:cNvSpPr/>
          <p:nvPr/>
        </p:nvSpPr>
        <p:spPr>
          <a:xfrm>
            <a:off x="16815960" y="7426080"/>
            <a:ext cx="2665800" cy="2268360"/>
          </a:xfrm>
          <a:prstGeom prst="flowChartOffpageConnector">
            <a:avLst/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4"/>
          <p:cNvSpPr/>
          <p:nvPr/>
        </p:nvSpPr>
        <p:spPr>
          <a:xfrm>
            <a:off x="20297880" y="7426080"/>
            <a:ext cx="2666160" cy="2268360"/>
          </a:xfrm>
          <a:prstGeom prst="flowChartOffpageConnector">
            <a:avLst/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4"/>
          <p:cNvSpPr/>
          <p:nvPr/>
        </p:nvSpPr>
        <p:spPr>
          <a:xfrm>
            <a:off x="16815960" y="10052640"/>
            <a:ext cx="2665800" cy="2268360"/>
          </a:xfrm>
          <a:prstGeom prst="flowChartOffpageConnector">
            <a:avLst/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7" name="Google Shape;357;p14"/>
          <p:cNvCxnSpPr/>
          <p:nvPr/>
        </p:nvCxnSpPr>
        <p:spPr>
          <a:xfrm flipH="1">
            <a:off x="15992280" y="1800000"/>
            <a:ext cx="28080" cy="11004120"/>
          </a:xfrm>
          <a:prstGeom prst="straightConnector1">
            <a:avLst/>
          </a:prstGeom>
          <a:noFill/>
          <a:ln cap="flat" cmpd="sng" w="284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396000" y="2602080"/>
            <a:ext cx="23040000" cy="2437920"/>
          </a:xfrm>
          <a:prstGeom prst="rect">
            <a:avLst/>
          </a:prstGeom>
          <a:noFill/>
          <a:ln>
            <a:noFill/>
          </a:ln>
        </p:spPr>
        <p:txBody>
          <a:bodyPr anchorCtr="0" anchor="b" bIns="243700" lIns="243700" spcFirstLastPara="1" rIns="243700" wrap="square" tIns="243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100"/>
              <a:buFont typeface="Montserrat"/>
              <a:buNone/>
            </a:pPr>
            <a:r>
              <a:rPr b="1" lang="pt-BR" sz="10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Pelúcia Encantada</a:t>
            </a:r>
            <a:endParaRPr b="0" sz="101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648000" y="6433560"/>
            <a:ext cx="22212000" cy="43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600">
                <a:solidFill>
                  <a:srgbClr val="F09700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A Pelúcia Encantada tem como objetivo oferecer produtos que unem qualidade, beleza e emoção, proporcionando experiências encantadoras por meio de pelúcias criativas e cheias de personalidade. Buscamos conquistar nossos clientes com atendimento acolhedor, variedade de modelos e um compromisso constante com a satisfação e o encantamento em cada detalhe.</a:t>
            </a:r>
            <a:endParaRPr b="0" sz="46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/>
          <p:nvPr/>
        </p:nvSpPr>
        <p:spPr>
          <a:xfrm>
            <a:off x="485280" y="3284640"/>
            <a:ext cx="23274720" cy="4815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9800" strike="noStrike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Perguntas Norteadoras +</a:t>
            </a:r>
            <a:endParaRPr b="0" sz="9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9800" strike="noStrike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Árvore do Problema</a:t>
            </a:r>
            <a:endParaRPr b="0" sz="9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1a303d82c_0_81"/>
          <p:cNvSpPr txBox="1"/>
          <p:nvPr/>
        </p:nvSpPr>
        <p:spPr>
          <a:xfrm>
            <a:off x="2849625" y="2969950"/>
            <a:ext cx="19755000" cy="10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200"/>
              <a:buFont typeface="Arial"/>
              <a:buNone/>
            </a:pPr>
            <a:r>
              <a:t/>
            </a:r>
            <a:endParaRPr b="1" i="0" sz="5500" u="none" cap="none" strike="noStrike">
              <a:solidFill>
                <a:srgbClr val="FFC000"/>
              </a:solidFill>
              <a:latin typeface="Sora"/>
              <a:ea typeface="Sora"/>
              <a:cs typeface="Sora"/>
              <a:sym typeface="Sora"/>
            </a:endParaRPr>
          </a:p>
          <a:p>
            <a:pPr indent="-457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Sora"/>
              <a:buAutoNum type="arabicPeriod"/>
            </a:pPr>
            <a:r>
              <a:rPr b="1" i="0" lang="pt-BR" sz="5500" u="none" cap="none" strike="noStrike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rPr>
              <a:t>Qual problema de mercado precisa ser resolvido?</a:t>
            </a:r>
            <a:endParaRPr b="1" i="0" sz="5500" u="none" cap="none" strike="noStrike">
              <a:solidFill>
                <a:srgbClr val="000000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pt-BR" sz="5500">
                <a:latin typeface="Sora"/>
                <a:ea typeface="Sora"/>
                <a:cs typeface="Sora"/>
                <a:sym typeface="Sora"/>
              </a:rPr>
              <a:t>A falta de investidores e patrocínio. </a:t>
            </a:r>
            <a:endParaRPr b="0" i="0" sz="5500" u="none" cap="none" strike="noStrike">
              <a:solidFill>
                <a:srgbClr val="000000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t/>
            </a:r>
            <a:endParaRPr b="0" i="0" sz="5500" u="none" cap="none" strike="noStrike">
              <a:solidFill>
                <a:srgbClr val="000000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pt-BR" sz="5500" u="none" cap="none" strike="noStrike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rPr>
              <a:t>2. Quem especificamente tem o problema?</a:t>
            </a:r>
            <a:endParaRPr b="1" i="0" sz="5500" u="none" cap="none" strike="noStrike">
              <a:solidFill>
                <a:srgbClr val="000000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pt-BR" sz="5500">
                <a:latin typeface="Sora"/>
                <a:ea typeface="Sora"/>
                <a:cs typeface="Sora"/>
                <a:sym typeface="Sora"/>
              </a:rPr>
              <a:t>As empresas que comercializam pelúcias.</a:t>
            </a:r>
            <a:endParaRPr sz="5500">
              <a:latin typeface="Sora"/>
              <a:ea typeface="Sora"/>
              <a:cs typeface="Sora"/>
              <a:sym typeface="Sora"/>
            </a:endParaRPr>
          </a:p>
          <a:p>
            <a:pPr indent="0" lvl="0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t/>
            </a:r>
            <a:endParaRPr sz="5500">
              <a:latin typeface="Sora"/>
              <a:ea typeface="Sora"/>
              <a:cs typeface="Sora"/>
              <a:sym typeface="Sor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pt-BR" sz="5500" u="none" cap="none" strike="noStrike">
                <a:solidFill>
                  <a:srgbClr val="000000"/>
                </a:solidFill>
                <a:latin typeface="Sora"/>
                <a:ea typeface="Sora"/>
                <a:cs typeface="Sora"/>
                <a:sym typeface="Sora"/>
              </a:rPr>
              <a:t>3. O que seu cliente faz para diminuir essa dor?</a:t>
            </a:r>
            <a:endParaRPr b="1" sz="5500">
              <a:latin typeface="Sora"/>
              <a:ea typeface="Sora"/>
              <a:cs typeface="Sora"/>
              <a:sym typeface="Sora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lang="pt-BR" sz="5500">
                <a:latin typeface="Sora"/>
                <a:ea typeface="Sora"/>
                <a:cs typeface="Sora"/>
                <a:sym typeface="Sora"/>
              </a:rPr>
              <a:t>Investe em dinamizar o produto e o tornar atrativo para possíveis investidores.</a:t>
            </a:r>
            <a:endParaRPr b="0" i="0" sz="5500" u="none" cap="none" strike="noStrike">
              <a:solidFill>
                <a:srgbClr val="000000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t/>
            </a:r>
            <a:endParaRPr b="0" i="0" sz="6800" u="none" cap="none" strike="noStrike">
              <a:solidFill>
                <a:srgbClr val="00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4" name="Google Shape;104;g361a303d82c_0_81"/>
          <p:cNvSpPr txBox="1"/>
          <p:nvPr/>
        </p:nvSpPr>
        <p:spPr>
          <a:xfrm flipH="1">
            <a:off x="1373800" y="1314175"/>
            <a:ext cx="11986800" cy="12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b="1" i="0" lang="pt-BR" sz="6900" u="none" cap="none" strike="noStrike">
                <a:solidFill>
                  <a:srgbClr val="262626"/>
                </a:solidFill>
                <a:latin typeface="Sora"/>
                <a:ea typeface="Sora"/>
                <a:cs typeface="Sora"/>
                <a:sym typeface="Sora"/>
              </a:rPr>
              <a:t>Perguntas Norteadoras</a:t>
            </a:r>
            <a:endParaRPr b="1" i="0" sz="6900" u="none" cap="none" strike="noStrike">
              <a:solidFill>
                <a:srgbClr val="9900FF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361a303d82c_0_0"/>
          <p:cNvPicPr preferRelativeResize="0"/>
          <p:nvPr/>
        </p:nvPicPr>
        <p:blipFill rotWithShape="1">
          <a:blip r:embed="rId3">
            <a:alphaModFix/>
          </a:blip>
          <a:srcRect b="0" l="6438" r="6438" t="0"/>
          <a:stretch/>
        </p:blipFill>
        <p:spPr>
          <a:xfrm>
            <a:off x="1109975" y="523500"/>
            <a:ext cx="9726799" cy="126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361a303d82c_0_0"/>
          <p:cNvSpPr txBox="1"/>
          <p:nvPr/>
        </p:nvSpPr>
        <p:spPr>
          <a:xfrm>
            <a:off x="10583450" y="1378725"/>
            <a:ext cx="13288800" cy="15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b="1" i="0" lang="pt-BR" sz="5400" u="none" cap="none" strike="noStrike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Preencha a sua Árvore do Problema </a:t>
            </a:r>
            <a:endParaRPr b="1" i="0" sz="5400" u="none" cap="none" strike="noStrike">
              <a:solidFill>
                <a:srgbClr val="99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1" name="Google Shape;111;g361a303d82c_0_0"/>
          <p:cNvCxnSpPr/>
          <p:nvPr/>
        </p:nvCxnSpPr>
        <p:spPr>
          <a:xfrm flipH="1" rot="10800000">
            <a:off x="8217300" y="2900425"/>
            <a:ext cx="3688200" cy="3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dash"/>
            <a:miter lim="400000"/>
            <a:headEnd len="sm" w="sm" type="none"/>
            <a:tailEnd len="sm" w="sm" type="none"/>
          </a:ln>
        </p:spPr>
      </p:cxnSp>
      <p:sp>
        <p:nvSpPr>
          <p:cNvPr id="112" name="Google Shape;112;g361a303d82c_0_0"/>
          <p:cNvSpPr txBox="1"/>
          <p:nvPr/>
        </p:nvSpPr>
        <p:spPr>
          <a:xfrm>
            <a:off x="12055550" y="2463150"/>
            <a:ext cx="2687100" cy="3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50" lIns="121850" spcFirstLastPara="1" rIns="121850" wrap="square" tIns="12185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AA33"/>
              </a:buClr>
              <a:buSzPts val="1600"/>
              <a:buFont typeface="Avenir"/>
              <a:buNone/>
            </a:pPr>
            <a:r>
              <a:rPr b="1" i="1" lang="pt-BR" sz="4267" u="none" cap="none" strike="noStrike">
                <a:solidFill>
                  <a:srgbClr val="044E52"/>
                </a:solidFill>
                <a:latin typeface="Avenir"/>
                <a:ea typeface="Avenir"/>
                <a:cs typeface="Avenir"/>
                <a:sym typeface="Avenir"/>
              </a:rPr>
              <a:t>Folhas</a:t>
            </a:r>
            <a:endParaRPr b="1" i="0" sz="3733" u="none" cap="none" strike="noStrike">
              <a:solidFill>
                <a:srgbClr val="044E5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rPr b="0" i="0" lang="pt-BR" sz="3733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Efeitos ou consequências do problema central</a:t>
            </a:r>
            <a:endParaRPr b="0" i="0" sz="3733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13" name="Google Shape;113;g361a303d82c_0_0"/>
          <p:cNvCxnSpPr/>
          <p:nvPr/>
        </p:nvCxnSpPr>
        <p:spPr>
          <a:xfrm>
            <a:off x="6033800" y="7219225"/>
            <a:ext cx="5871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dash"/>
            <a:miter lim="400000"/>
            <a:headEnd len="sm" w="sm" type="none"/>
            <a:tailEnd len="sm" w="sm" type="none"/>
          </a:ln>
        </p:spPr>
      </p:cxnSp>
      <p:cxnSp>
        <p:nvCxnSpPr>
          <p:cNvPr id="114" name="Google Shape;114;g361a303d82c_0_0"/>
          <p:cNvCxnSpPr/>
          <p:nvPr/>
        </p:nvCxnSpPr>
        <p:spPr>
          <a:xfrm>
            <a:off x="5849300" y="10308525"/>
            <a:ext cx="60564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dash"/>
            <a:miter lim="400000"/>
            <a:headEnd len="sm" w="sm" type="none"/>
            <a:tailEnd len="sm" w="sm" type="none"/>
          </a:ln>
        </p:spPr>
      </p:cxnSp>
      <p:sp>
        <p:nvSpPr>
          <p:cNvPr id="115" name="Google Shape;115;g361a303d82c_0_0"/>
          <p:cNvSpPr txBox="1"/>
          <p:nvPr/>
        </p:nvSpPr>
        <p:spPr>
          <a:xfrm>
            <a:off x="12055525" y="6708450"/>
            <a:ext cx="2687100" cy="25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50" lIns="121850" spcFirstLastPara="1" rIns="121850" wrap="square" tIns="12185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rgbClr val="F2AA33"/>
              </a:buClr>
              <a:buSzPts val="1600"/>
              <a:buFont typeface="Avenir"/>
              <a:buNone/>
            </a:pPr>
            <a:r>
              <a:rPr b="1" i="1" lang="pt-BR" sz="4267" u="none" cap="none" strike="noStrike">
                <a:solidFill>
                  <a:srgbClr val="F09700"/>
                </a:solidFill>
                <a:latin typeface="Avenir"/>
                <a:ea typeface="Avenir"/>
                <a:cs typeface="Avenir"/>
                <a:sym typeface="Avenir"/>
              </a:rPr>
              <a:t>Tronco</a:t>
            </a:r>
            <a:endParaRPr b="0" i="0" sz="3733" u="none" cap="none" strike="noStrike">
              <a:solidFill>
                <a:srgbClr val="F097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nir"/>
              <a:buNone/>
            </a:pPr>
            <a:r>
              <a:rPr b="0" i="0" lang="pt-BR" sz="3733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Problema central a ser</a:t>
            </a:r>
            <a:endParaRPr b="0" i="0" sz="37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361a303d82c_0_0"/>
          <p:cNvSpPr txBox="1"/>
          <p:nvPr/>
        </p:nvSpPr>
        <p:spPr>
          <a:xfrm>
            <a:off x="11979350" y="9774725"/>
            <a:ext cx="3078300" cy="4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850" lIns="121850" spcFirstLastPara="1" rIns="121850" wrap="square" tIns="12185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853"/>
              </a:spcBef>
              <a:spcAft>
                <a:spcPts val="0"/>
              </a:spcAft>
              <a:buClr>
                <a:srgbClr val="F2AA33"/>
              </a:buClr>
              <a:buSzPts val="1600"/>
              <a:buFont typeface="Avenir"/>
              <a:buNone/>
            </a:pPr>
            <a:r>
              <a:rPr b="1" i="1" lang="pt-BR" sz="4267" u="none" cap="none" strike="noStrike">
                <a:solidFill>
                  <a:srgbClr val="262626"/>
                </a:solidFill>
                <a:latin typeface="Avenir"/>
                <a:ea typeface="Avenir"/>
                <a:cs typeface="Avenir"/>
                <a:sym typeface="Avenir"/>
              </a:rPr>
              <a:t>Raízes</a:t>
            </a:r>
            <a:endParaRPr b="0" i="0" sz="3733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nir"/>
              <a:buNone/>
            </a:pPr>
            <a:r>
              <a:rPr b="0" i="0" lang="pt-BR" sz="3233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Causas, razões ou</a:t>
            </a:r>
            <a:r>
              <a:rPr lang="pt-BR" sz="3233"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b="0" i="0" lang="pt-BR" sz="3233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fatores geradores do problema central</a:t>
            </a:r>
            <a:r>
              <a:rPr b="0" i="0" lang="pt-BR" sz="3733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b="0" i="0" sz="3733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7" name="Google Shape;117;g361a303d82c_0_0"/>
          <p:cNvSpPr/>
          <p:nvPr/>
        </p:nvSpPr>
        <p:spPr>
          <a:xfrm>
            <a:off x="15057775" y="3263875"/>
            <a:ext cx="2107100" cy="1883100"/>
          </a:xfrm>
          <a:prstGeom prst="flowChartOffpageConnector">
            <a:avLst/>
          </a:prstGeom>
          <a:solidFill>
            <a:srgbClr val="FFD966"/>
          </a:solidFill>
          <a:ln cap="flat" cmpd="sng" w="9525">
            <a:solidFill>
              <a:srgbClr val="EEFF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pt-BR" sz="2300">
                <a:latin typeface="Avenir"/>
                <a:ea typeface="Avenir"/>
                <a:cs typeface="Avenir"/>
                <a:sym typeface="Avenir"/>
              </a:rPr>
              <a:t>Baixo </a:t>
            </a:r>
            <a:endParaRPr sz="2300"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pt-BR" sz="2300">
                <a:latin typeface="Avenir"/>
                <a:ea typeface="Avenir"/>
                <a:cs typeface="Avenir"/>
                <a:sym typeface="Avenir"/>
              </a:rPr>
              <a:t>índice de vendas</a:t>
            </a:r>
            <a:endParaRPr i="0" sz="23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8" name="Google Shape;118;g361a303d82c_0_0"/>
          <p:cNvSpPr/>
          <p:nvPr/>
        </p:nvSpPr>
        <p:spPr>
          <a:xfrm>
            <a:off x="19740625" y="3263875"/>
            <a:ext cx="2107100" cy="1883100"/>
          </a:xfrm>
          <a:prstGeom prst="flowChartOffpageConnector">
            <a:avLst/>
          </a:prstGeom>
          <a:solidFill>
            <a:srgbClr val="FFD966"/>
          </a:solidFill>
          <a:ln cap="flat" cmpd="sng" w="9525">
            <a:solidFill>
              <a:srgbClr val="EEFF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361a303d82c_0_0"/>
          <p:cNvSpPr/>
          <p:nvPr/>
        </p:nvSpPr>
        <p:spPr>
          <a:xfrm>
            <a:off x="17399200" y="3263875"/>
            <a:ext cx="2107100" cy="1883100"/>
          </a:xfrm>
          <a:prstGeom prst="flowChartOffpageConnector">
            <a:avLst/>
          </a:prstGeom>
          <a:solidFill>
            <a:srgbClr val="FFD966"/>
          </a:solidFill>
          <a:ln cap="flat" cmpd="sng" w="9525">
            <a:solidFill>
              <a:srgbClr val="EEFF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pt-BR" sz="23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Baixo </a:t>
            </a:r>
            <a:endParaRPr sz="23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pt-BR" sz="23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índice de</a:t>
            </a:r>
            <a:endParaRPr sz="23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pt-BR" sz="23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lucro</a:t>
            </a:r>
            <a:endParaRPr sz="700"/>
          </a:p>
        </p:txBody>
      </p:sp>
      <p:sp>
        <p:nvSpPr>
          <p:cNvPr id="120" name="Google Shape;120;g361a303d82c_0_0"/>
          <p:cNvSpPr/>
          <p:nvPr/>
        </p:nvSpPr>
        <p:spPr>
          <a:xfrm>
            <a:off x="22082050" y="3263875"/>
            <a:ext cx="2107100" cy="1883100"/>
          </a:xfrm>
          <a:prstGeom prst="flowChartOffpageConnector">
            <a:avLst/>
          </a:prstGeom>
          <a:solidFill>
            <a:srgbClr val="FFD966"/>
          </a:solidFill>
          <a:ln cap="flat" cmpd="sng" w="9525">
            <a:solidFill>
              <a:srgbClr val="EEFF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361a303d82c_0_0"/>
          <p:cNvSpPr/>
          <p:nvPr/>
        </p:nvSpPr>
        <p:spPr>
          <a:xfrm>
            <a:off x="15057775" y="6908813"/>
            <a:ext cx="2107100" cy="1883100"/>
          </a:xfrm>
          <a:prstGeom prst="flowChartOffpageConnector">
            <a:avLst/>
          </a:prstGeom>
          <a:solidFill>
            <a:srgbClr val="FFD966"/>
          </a:solidFill>
          <a:ln cap="flat" cmpd="sng" w="9525">
            <a:solidFill>
              <a:srgbClr val="EEFF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pt-BR" sz="23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Falta de investidores e patrocínio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22" name="Google Shape;122;g361a303d82c_0_0"/>
          <p:cNvSpPr/>
          <p:nvPr/>
        </p:nvSpPr>
        <p:spPr>
          <a:xfrm>
            <a:off x="17370342" y="6908813"/>
            <a:ext cx="2107100" cy="1883100"/>
          </a:xfrm>
          <a:prstGeom prst="flowChartOffpageConnector">
            <a:avLst/>
          </a:prstGeom>
          <a:solidFill>
            <a:srgbClr val="FFD966"/>
          </a:solidFill>
          <a:ln cap="flat" cmpd="sng" w="9525">
            <a:solidFill>
              <a:srgbClr val="EEFF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361a303d82c_0_0"/>
          <p:cNvSpPr/>
          <p:nvPr/>
        </p:nvSpPr>
        <p:spPr>
          <a:xfrm>
            <a:off x="15267200" y="10622425"/>
            <a:ext cx="2107100" cy="1883100"/>
          </a:xfrm>
          <a:prstGeom prst="flowChartOffpageConnector">
            <a:avLst/>
          </a:prstGeom>
          <a:solidFill>
            <a:srgbClr val="FFD966"/>
          </a:solidFill>
          <a:ln cap="flat" cmpd="sng" w="9525">
            <a:solidFill>
              <a:srgbClr val="EEFF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pt-BR" sz="23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Pouco interesse de marcas e empresas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361a303d82c_0_0"/>
          <p:cNvSpPr/>
          <p:nvPr/>
        </p:nvSpPr>
        <p:spPr>
          <a:xfrm>
            <a:off x="17490208" y="10622425"/>
            <a:ext cx="2107100" cy="1883100"/>
          </a:xfrm>
          <a:prstGeom prst="flowChartOffpageConnector">
            <a:avLst/>
          </a:prstGeom>
          <a:solidFill>
            <a:srgbClr val="FFD966"/>
          </a:solidFill>
          <a:ln cap="flat" cmpd="sng" w="9525">
            <a:solidFill>
              <a:srgbClr val="EEFF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pt-BR" sz="23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Não há credibilidade no produto oferecido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361a303d82c_0_0"/>
          <p:cNvSpPr/>
          <p:nvPr/>
        </p:nvSpPr>
        <p:spPr>
          <a:xfrm>
            <a:off x="19713217" y="10622425"/>
            <a:ext cx="2107100" cy="1883100"/>
          </a:xfrm>
          <a:prstGeom prst="flowChartOffpageConnector">
            <a:avLst/>
          </a:prstGeom>
          <a:solidFill>
            <a:srgbClr val="FFD966"/>
          </a:solidFill>
          <a:ln cap="flat" cmpd="sng" w="9525">
            <a:solidFill>
              <a:srgbClr val="EEFF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pt-BR" sz="23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Desistência de investimentos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361a303d82c_0_0"/>
          <p:cNvSpPr/>
          <p:nvPr/>
        </p:nvSpPr>
        <p:spPr>
          <a:xfrm>
            <a:off x="21936225" y="10622425"/>
            <a:ext cx="2107100" cy="1883100"/>
          </a:xfrm>
          <a:prstGeom prst="flowChartOffpageConnector">
            <a:avLst/>
          </a:prstGeom>
          <a:solidFill>
            <a:srgbClr val="FFD966"/>
          </a:solidFill>
          <a:ln cap="flat" cmpd="sng" w="9525">
            <a:solidFill>
              <a:srgbClr val="EEFF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361a303d82c_0_0"/>
          <p:cNvSpPr/>
          <p:nvPr/>
        </p:nvSpPr>
        <p:spPr>
          <a:xfrm>
            <a:off x="21995475" y="6908825"/>
            <a:ext cx="2107100" cy="1883100"/>
          </a:xfrm>
          <a:prstGeom prst="flowChartOffpageConnector">
            <a:avLst/>
          </a:prstGeom>
          <a:solidFill>
            <a:srgbClr val="FFD966"/>
          </a:solidFill>
          <a:ln cap="flat" cmpd="sng" w="9525">
            <a:solidFill>
              <a:srgbClr val="EEFF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361a303d82c_0_0"/>
          <p:cNvSpPr/>
          <p:nvPr/>
        </p:nvSpPr>
        <p:spPr>
          <a:xfrm>
            <a:off x="19682908" y="6908813"/>
            <a:ext cx="2107100" cy="1883100"/>
          </a:xfrm>
          <a:prstGeom prst="flowChartOffpageConnector">
            <a:avLst/>
          </a:prstGeom>
          <a:solidFill>
            <a:srgbClr val="FFD966"/>
          </a:solidFill>
          <a:ln cap="flat" cmpd="sng" w="9525">
            <a:solidFill>
              <a:srgbClr val="EEFF4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/>
          <p:nvPr/>
        </p:nvSpPr>
        <p:spPr>
          <a:xfrm>
            <a:off x="1108440" y="4718160"/>
            <a:ext cx="23274000" cy="46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9800" strike="noStrike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Análise SWOT</a:t>
            </a:r>
            <a:endParaRPr b="0" sz="9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9800" strike="noStrike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Análise de concorrentes</a:t>
            </a:r>
            <a:endParaRPr b="0" sz="9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1a303d82c_0_139"/>
          <p:cNvSpPr txBox="1"/>
          <p:nvPr/>
        </p:nvSpPr>
        <p:spPr>
          <a:xfrm>
            <a:off x="728392" y="233480"/>
            <a:ext cx="22569600" cy="27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00"/>
              <a:buFont typeface="Arial"/>
              <a:buNone/>
            </a:pPr>
            <a:r>
              <a:rPr b="1" i="0" lang="pt-BR" sz="6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ANÁLISE SWOT (FORÇAS, FRAQUE</a:t>
            </a:r>
            <a:r>
              <a:rPr b="1" lang="pt-BR" sz="6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Z</a:t>
            </a:r>
            <a:r>
              <a:rPr b="1" i="0" lang="pt-BR" sz="61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AS, AMEAÇAS E OPORTUNIDADES</a:t>
            </a:r>
            <a:endParaRPr b="0" i="0" sz="13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39" name="Google Shape;139;g361a303d82c_0_139"/>
          <p:cNvGraphicFramePr/>
          <p:nvPr/>
        </p:nvGraphicFramePr>
        <p:xfrm>
          <a:off x="2678547" y="3368616"/>
          <a:ext cx="3000000" cy="3000000"/>
        </p:xfrm>
        <a:graphic>
          <a:graphicData uri="http://schemas.openxmlformats.org/drawingml/2006/table">
            <a:tbl>
              <a:tblPr bandRow="1" firstRow="1">
                <a:gradFill>
                  <a:gsLst>
                    <a:gs pos="0">
                      <a:srgbClr val="9CE7F5"/>
                    </a:gs>
                    <a:gs pos="35000">
                      <a:srgbClr val="BBEAF6"/>
                    </a:gs>
                    <a:gs pos="100000">
                      <a:srgbClr val="E4F9FC"/>
                    </a:gs>
                  </a:gsLst>
                  <a:lin ang="16200038" scaled="0"/>
                </a:gradFill>
                <a:tableStyleId>{6DEF1A9F-2E44-45DE-A6D4-CF9B9A22B6B8}</a:tableStyleId>
              </a:tblPr>
              <a:tblGrid>
                <a:gridCol w="9479800"/>
                <a:gridCol w="9704050"/>
              </a:tblGrid>
              <a:tr h="434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pt-BR" sz="3700" u="none" cap="none" strike="noStrike"/>
                        <a:t>FORÇAS (STRENGHTS)</a:t>
                      </a:r>
                      <a:endParaRPr sz="37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pt-BR" sz="3700"/>
                        <a:t>Inovação </a:t>
                      </a:r>
                      <a:endParaRPr sz="37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pt-BR" sz="3700"/>
                        <a:t>Custo benefício </a:t>
                      </a:r>
                      <a:endParaRPr sz="37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pt-BR" sz="3700"/>
                        <a:t>Muitas opções de produtos </a:t>
                      </a:r>
                      <a:endParaRPr sz="37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pt-BR" sz="3700"/>
                        <a:t>Produtos de qualidade</a:t>
                      </a:r>
                      <a:endParaRPr sz="37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pt-BR" sz="3700"/>
                        <a:t>Plataforma dinâmica </a:t>
                      </a:r>
                      <a:endParaRPr sz="3700"/>
                    </a:p>
                  </a:txBody>
                  <a:tcPr marT="121925" marB="121925" marR="243875" marL="2438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pt-BR" sz="3700" u="none" cap="none" strike="noStrike"/>
                        <a:t>FRAQUEZAS (WEAKNESSES)</a:t>
                      </a:r>
                      <a:endParaRPr sz="37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700"/>
                        <a:buFont typeface="Arial"/>
                        <a:buNone/>
                      </a:pPr>
                      <a:r>
                        <a:rPr lang="pt-BR" sz="3700"/>
                        <a:t>Falta de investidores</a:t>
                      </a:r>
                      <a:endParaRPr sz="37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700"/>
                        <a:buFont typeface="Arial"/>
                        <a:buNone/>
                      </a:pPr>
                      <a:r>
                        <a:rPr lang="pt-BR" sz="3700"/>
                        <a:t>Mercado concorrido </a:t>
                      </a:r>
                      <a:endParaRPr sz="37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700"/>
                        <a:buFont typeface="Arial"/>
                        <a:buNone/>
                      </a:pPr>
                      <a:r>
                        <a:rPr lang="pt-BR" sz="3700"/>
                        <a:t>Falta de reconhecimento </a:t>
                      </a:r>
                      <a:endParaRPr sz="37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700"/>
                        <a:buFont typeface="Arial"/>
                        <a:buNone/>
                      </a:pPr>
                      <a:r>
                        <a:t/>
                      </a:r>
                      <a:endParaRPr sz="3700"/>
                    </a:p>
                  </a:txBody>
                  <a:tcPr marT="121925" marB="121925" marR="243875" marL="243875"/>
                </a:tc>
              </a:tr>
              <a:tr h="4342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pt-BR" sz="3700" u="none" cap="none" strike="noStrike"/>
                        <a:t>OPORTUNIDADES (OPPORTUNITIES)</a:t>
                      </a:r>
                      <a:endParaRPr sz="37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700"/>
                        <a:buFont typeface="Arial"/>
                        <a:buNone/>
                      </a:pPr>
                      <a:r>
                        <a:rPr lang="pt-BR" sz="3700"/>
                        <a:t>Investimento de grandes empresas </a:t>
                      </a:r>
                      <a:endParaRPr sz="37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700"/>
                        <a:buFont typeface="Arial"/>
                        <a:buNone/>
                      </a:pPr>
                      <a:r>
                        <a:rPr lang="pt-BR" sz="3700"/>
                        <a:t>Datas comemorativas </a:t>
                      </a:r>
                      <a:endParaRPr sz="37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700"/>
                        <a:buFont typeface="Arial"/>
                        <a:buNone/>
                      </a:pPr>
                      <a:r>
                        <a:t/>
                      </a:r>
                      <a:endParaRPr sz="3700"/>
                    </a:p>
                  </a:txBody>
                  <a:tcPr marT="121925" marB="121925" marR="243875" marL="2438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pt-BR" sz="3700" u="none" cap="none" strike="noStrike"/>
                        <a:t>AMEAÇAS (THREATS)</a:t>
                      </a:r>
                      <a:endParaRPr sz="37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rPr lang="pt-BR" sz="3700"/>
                        <a:t>Concorrentes </a:t>
                      </a:r>
                      <a:endParaRPr sz="37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700"/>
                        <a:buFont typeface="Arial"/>
                        <a:buNone/>
                      </a:pPr>
                      <a:r>
                        <a:t/>
                      </a:r>
                      <a:endParaRPr sz="3700"/>
                    </a:p>
                  </a:txBody>
                  <a:tcPr marT="121925" marB="121925" marR="243875" marL="24387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g361a303d82c_0_1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72037" y="11944856"/>
            <a:ext cx="3352800" cy="1740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361a303d82c_0_1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20756" y="-2627525"/>
            <a:ext cx="24347136" cy="1826392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361a303d82c_0_189"/>
          <p:cNvSpPr/>
          <p:nvPr/>
        </p:nvSpPr>
        <p:spPr>
          <a:xfrm>
            <a:off x="9634835" y="2343664"/>
            <a:ext cx="2685600" cy="800700"/>
          </a:xfrm>
          <a:prstGeom prst="rect">
            <a:avLst/>
          </a:prstGeom>
          <a:solidFill>
            <a:srgbClr val="155B54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pt-BR" sz="29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Você</a:t>
            </a:r>
            <a:endParaRPr b="1" i="0" sz="29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g361a303d82c_0_189"/>
          <p:cNvSpPr/>
          <p:nvPr/>
        </p:nvSpPr>
        <p:spPr>
          <a:xfrm>
            <a:off x="12352077" y="2343664"/>
            <a:ext cx="2685600" cy="800700"/>
          </a:xfrm>
          <a:prstGeom prst="rect">
            <a:avLst/>
          </a:prstGeom>
          <a:solidFill>
            <a:srgbClr val="00898F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lang="pt-BR" sz="2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Pelúcia Store</a:t>
            </a:r>
            <a:endParaRPr b="1" i="0" sz="29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g361a303d82c_0_189"/>
          <p:cNvSpPr/>
          <p:nvPr/>
        </p:nvSpPr>
        <p:spPr>
          <a:xfrm>
            <a:off x="3254368" y="2343664"/>
            <a:ext cx="6348900" cy="800700"/>
          </a:xfrm>
          <a:prstGeom prst="rect">
            <a:avLst/>
          </a:prstGeom>
          <a:solidFill>
            <a:srgbClr val="155B54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361a303d82c_0_189"/>
          <p:cNvSpPr/>
          <p:nvPr/>
        </p:nvSpPr>
        <p:spPr>
          <a:xfrm>
            <a:off x="3256861" y="5000765"/>
            <a:ext cx="6346500" cy="1798500"/>
          </a:xfrm>
          <a:prstGeom prst="rect">
            <a:avLst/>
          </a:prstGeom>
          <a:solidFill>
            <a:srgbClr val="00898F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361a303d82c_0_189"/>
          <p:cNvSpPr/>
          <p:nvPr/>
        </p:nvSpPr>
        <p:spPr>
          <a:xfrm>
            <a:off x="5092592" y="5000797"/>
            <a:ext cx="1798500" cy="1798500"/>
          </a:xfrm>
          <a:prstGeom prst="rtTriangle">
            <a:avLst/>
          </a:prstGeom>
          <a:solidFill>
            <a:srgbClr val="00898F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361a303d82c_0_189"/>
          <p:cNvSpPr/>
          <p:nvPr/>
        </p:nvSpPr>
        <p:spPr>
          <a:xfrm>
            <a:off x="3256861" y="5000797"/>
            <a:ext cx="1833600" cy="1798500"/>
          </a:xfrm>
          <a:prstGeom prst="rtTriangle">
            <a:avLst/>
          </a:prstGeom>
          <a:solidFill>
            <a:srgbClr val="155B54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361a303d82c_0_189"/>
          <p:cNvSpPr/>
          <p:nvPr/>
        </p:nvSpPr>
        <p:spPr>
          <a:xfrm>
            <a:off x="9634835" y="5000797"/>
            <a:ext cx="2685600" cy="1798500"/>
          </a:xfrm>
          <a:prstGeom prst="rect">
            <a:avLst/>
          </a:prstGeom>
          <a:solidFill>
            <a:srgbClr val="155B54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b="0" i="0" lang="pt-BR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✅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361a303d82c_0_189"/>
          <p:cNvSpPr/>
          <p:nvPr/>
        </p:nvSpPr>
        <p:spPr>
          <a:xfrm>
            <a:off x="12352077" y="5000797"/>
            <a:ext cx="2685600" cy="1798500"/>
          </a:xfrm>
          <a:prstGeom prst="rect">
            <a:avLst/>
          </a:prstGeom>
          <a:solidFill>
            <a:srgbClr val="00898F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sz="59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pt-BR" sz="5900">
                <a:solidFill>
                  <a:schemeClr val="dk1"/>
                </a:solidFill>
              </a:rPr>
              <a:t>❌</a:t>
            </a:r>
            <a:endParaRPr sz="59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t/>
            </a:r>
            <a:endParaRPr sz="5900">
              <a:solidFill>
                <a:schemeClr val="dk1"/>
              </a:solidFill>
            </a:endParaRPr>
          </a:p>
        </p:txBody>
      </p:sp>
      <p:sp>
        <p:nvSpPr>
          <p:cNvPr id="155" name="Google Shape;155;g361a303d82c_0_189"/>
          <p:cNvSpPr/>
          <p:nvPr/>
        </p:nvSpPr>
        <p:spPr>
          <a:xfrm>
            <a:off x="3969195" y="5000917"/>
            <a:ext cx="11352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0" lang="pt-BR" sz="4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0" i="0" sz="43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g361a303d82c_0_189"/>
          <p:cNvSpPr/>
          <p:nvPr/>
        </p:nvSpPr>
        <p:spPr>
          <a:xfrm>
            <a:off x="5286200" y="5000899"/>
            <a:ext cx="3969600" cy="1798500"/>
          </a:xfrm>
          <a:prstGeom prst="rect">
            <a:avLst/>
          </a:prstGeom>
          <a:solidFill>
            <a:srgbClr val="00898F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pt-BR" sz="2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Atendimento personalizado</a:t>
            </a:r>
            <a:endParaRPr b="0" i="0" sz="2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g361a303d82c_0_189"/>
          <p:cNvSpPr/>
          <p:nvPr/>
        </p:nvSpPr>
        <p:spPr>
          <a:xfrm>
            <a:off x="3256861" y="6828165"/>
            <a:ext cx="6346500" cy="1798500"/>
          </a:xfrm>
          <a:prstGeom prst="rect">
            <a:avLst/>
          </a:prstGeom>
          <a:solidFill>
            <a:srgbClr val="00898F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361a303d82c_0_189"/>
          <p:cNvSpPr/>
          <p:nvPr/>
        </p:nvSpPr>
        <p:spPr>
          <a:xfrm>
            <a:off x="5092592" y="6828197"/>
            <a:ext cx="1798500" cy="1798500"/>
          </a:xfrm>
          <a:prstGeom prst="rtTriangle">
            <a:avLst/>
          </a:prstGeom>
          <a:solidFill>
            <a:srgbClr val="00898F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361a303d82c_0_189"/>
          <p:cNvSpPr/>
          <p:nvPr/>
        </p:nvSpPr>
        <p:spPr>
          <a:xfrm>
            <a:off x="3256861" y="6828197"/>
            <a:ext cx="1833600" cy="1798500"/>
          </a:xfrm>
          <a:prstGeom prst="rtTriangle">
            <a:avLst/>
          </a:prstGeom>
          <a:solidFill>
            <a:srgbClr val="155B54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361a303d82c_0_189"/>
          <p:cNvSpPr/>
          <p:nvPr/>
        </p:nvSpPr>
        <p:spPr>
          <a:xfrm>
            <a:off x="9634835" y="6828197"/>
            <a:ext cx="2685600" cy="1798500"/>
          </a:xfrm>
          <a:prstGeom prst="rect">
            <a:avLst/>
          </a:prstGeom>
          <a:solidFill>
            <a:srgbClr val="155B54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b="0" i="0" lang="pt-BR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✅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361a303d82c_0_189"/>
          <p:cNvSpPr/>
          <p:nvPr/>
        </p:nvSpPr>
        <p:spPr>
          <a:xfrm>
            <a:off x="12352077" y="6828197"/>
            <a:ext cx="2685600" cy="1798500"/>
          </a:xfrm>
          <a:prstGeom prst="rect">
            <a:avLst/>
          </a:prstGeom>
          <a:solidFill>
            <a:srgbClr val="00898F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pt-BR" sz="5900">
                <a:solidFill>
                  <a:schemeClr val="dk1"/>
                </a:solidFill>
              </a:rPr>
              <a:t>❌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361a303d82c_0_189"/>
          <p:cNvSpPr/>
          <p:nvPr/>
        </p:nvSpPr>
        <p:spPr>
          <a:xfrm>
            <a:off x="3969195" y="6828317"/>
            <a:ext cx="11352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0" lang="pt-BR" sz="4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0" i="0" sz="43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g361a303d82c_0_189"/>
          <p:cNvSpPr/>
          <p:nvPr/>
        </p:nvSpPr>
        <p:spPr>
          <a:xfrm>
            <a:off x="5286200" y="6828299"/>
            <a:ext cx="3969600" cy="1798500"/>
          </a:xfrm>
          <a:prstGeom prst="rect">
            <a:avLst/>
          </a:prstGeom>
          <a:solidFill>
            <a:srgbClr val="00898F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pt-BR" sz="2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Plataforma interativa </a:t>
            </a:r>
            <a:endParaRPr b="0" i="0" sz="2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g361a303d82c_0_189"/>
          <p:cNvSpPr/>
          <p:nvPr/>
        </p:nvSpPr>
        <p:spPr>
          <a:xfrm>
            <a:off x="3256861" y="8655565"/>
            <a:ext cx="6346500" cy="1798500"/>
          </a:xfrm>
          <a:prstGeom prst="rect">
            <a:avLst/>
          </a:prstGeom>
          <a:solidFill>
            <a:srgbClr val="00898F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361a303d82c_0_189"/>
          <p:cNvSpPr/>
          <p:nvPr/>
        </p:nvSpPr>
        <p:spPr>
          <a:xfrm>
            <a:off x="5092592" y="8655597"/>
            <a:ext cx="1798500" cy="1798500"/>
          </a:xfrm>
          <a:prstGeom prst="rtTriangle">
            <a:avLst/>
          </a:prstGeom>
          <a:solidFill>
            <a:srgbClr val="00898F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361a303d82c_0_189"/>
          <p:cNvSpPr/>
          <p:nvPr/>
        </p:nvSpPr>
        <p:spPr>
          <a:xfrm>
            <a:off x="3256861" y="8655597"/>
            <a:ext cx="1833600" cy="1798500"/>
          </a:xfrm>
          <a:prstGeom prst="rtTriangle">
            <a:avLst/>
          </a:prstGeom>
          <a:solidFill>
            <a:srgbClr val="155B54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361a303d82c_0_189"/>
          <p:cNvSpPr/>
          <p:nvPr/>
        </p:nvSpPr>
        <p:spPr>
          <a:xfrm>
            <a:off x="9634835" y="8655597"/>
            <a:ext cx="2685600" cy="1798500"/>
          </a:xfrm>
          <a:prstGeom prst="rect">
            <a:avLst/>
          </a:prstGeom>
          <a:solidFill>
            <a:srgbClr val="155B54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b="0" i="0" lang="pt-BR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✅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361a303d82c_0_189"/>
          <p:cNvSpPr/>
          <p:nvPr/>
        </p:nvSpPr>
        <p:spPr>
          <a:xfrm>
            <a:off x="12352077" y="8655597"/>
            <a:ext cx="2685600" cy="1798500"/>
          </a:xfrm>
          <a:prstGeom prst="rect">
            <a:avLst/>
          </a:prstGeom>
          <a:solidFill>
            <a:srgbClr val="00898F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b="0" i="0" lang="pt-BR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❌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361a303d82c_0_189"/>
          <p:cNvSpPr/>
          <p:nvPr/>
        </p:nvSpPr>
        <p:spPr>
          <a:xfrm>
            <a:off x="3969195" y="8655717"/>
            <a:ext cx="11352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0" lang="pt-BR" sz="4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0" i="0" sz="43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g361a303d82c_0_189"/>
          <p:cNvSpPr/>
          <p:nvPr/>
        </p:nvSpPr>
        <p:spPr>
          <a:xfrm>
            <a:off x="5286200" y="8655699"/>
            <a:ext cx="3969600" cy="1798500"/>
          </a:xfrm>
          <a:prstGeom prst="rect">
            <a:avLst/>
          </a:prstGeom>
          <a:solidFill>
            <a:srgbClr val="00898F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pt-BR" sz="2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Produtos variados </a:t>
            </a:r>
            <a:endParaRPr b="0" i="0" sz="2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g361a303d82c_0_189"/>
          <p:cNvSpPr/>
          <p:nvPr/>
        </p:nvSpPr>
        <p:spPr>
          <a:xfrm>
            <a:off x="3256861" y="10482965"/>
            <a:ext cx="6346500" cy="1798500"/>
          </a:xfrm>
          <a:prstGeom prst="rect">
            <a:avLst/>
          </a:prstGeom>
          <a:solidFill>
            <a:srgbClr val="00898F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361a303d82c_0_189"/>
          <p:cNvSpPr/>
          <p:nvPr/>
        </p:nvSpPr>
        <p:spPr>
          <a:xfrm>
            <a:off x="5092592" y="10482997"/>
            <a:ext cx="1798500" cy="1798500"/>
          </a:xfrm>
          <a:prstGeom prst="rtTriangle">
            <a:avLst/>
          </a:prstGeom>
          <a:solidFill>
            <a:srgbClr val="00898F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361a303d82c_0_189"/>
          <p:cNvSpPr/>
          <p:nvPr/>
        </p:nvSpPr>
        <p:spPr>
          <a:xfrm>
            <a:off x="3256861" y="10482997"/>
            <a:ext cx="1833600" cy="1798500"/>
          </a:xfrm>
          <a:prstGeom prst="rtTriangle">
            <a:avLst/>
          </a:prstGeom>
          <a:solidFill>
            <a:srgbClr val="155B54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361a303d82c_0_189"/>
          <p:cNvSpPr/>
          <p:nvPr/>
        </p:nvSpPr>
        <p:spPr>
          <a:xfrm>
            <a:off x="9634835" y="10482997"/>
            <a:ext cx="2685600" cy="1798500"/>
          </a:xfrm>
          <a:prstGeom prst="rect">
            <a:avLst/>
          </a:prstGeom>
          <a:solidFill>
            <a:srgbClr val="155B54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pt-BR" sz="5900">
                <a:solidFill>
                  <a:schemeClr val="dk1"/>
                </a:solidFill>
              </a:rPr>
              <a:t>❌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361a303d82c_0_189"/>
          <p:cNvSpPr/>
          <p:nvPr/>
        </p:nvSpPr>
        <p:spPr>
          <a:xfrm>
            <a:off x="12352077" y="10482997"/>
            <a:ext cx="2685600" cy="1798500"/>
          </a:xfrm>
          <a:prstGeom prst="rect">
            <a:avLst/>
          </a:prstGeom>
          <a:solidFill>
            <a:srgbClr val="00898F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pt-BR" sz="5900">
                <a:solidFill>
                  <a:schemeClr val="dk1"/>
                </a:solidFill>
              </a:rPr>
              <a:t>❌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361a303d82c_0_189"/>
          <p:cNvSpPr/>
          <p:nvPr/>
        </p:nvSpPr>
        <p:spPr>
          <a:xfrm>
            <a:off x="3969195" y="10483117"/>
            <a:ext cx="11352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0" i="0" lang="pt-BR" sz="4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0" i="0" sz="43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g361a303d82c_0_189"/>
          <p:cNvSpPr/>
          <p:nvPr/>
        </p:nvSpPr>
        <p:spPr>
          <a:xfrm>
            <a:off x="5286200" y="10483099"/>
            <a:ext cx="3969600" cy="1798500"/>
          </a:xfrm>
          <a:prstGeom prst="rect">
            <a:avLst/>
          </a:prstGeom>
          <a:solidFill>
            <a:srgbClr val="00898F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pt-BR" sz="2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Entregas para todo o Brasil</a:t>
            </a:r>
            <a:endParaRPr b="0" i="0" sz="2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g361a303d82c_0_189"/>
          <p:cNvSpPr/>
          <p:nvPr/>
        </p:nvSpPr>
        <p:spPr>
          <a:xfrm>
            <a:off x="15069277" y="3173464"/>
            <a:ext cx="2685600" cy="1798500"/>
          </a:xfrm>
          <a:prstGeom prst="rect">
            <a:avLst/>
          </a:prstGeom>
          <a:solidFill>
            <a:srgbClr val="00898F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361a303d82c_0_189"/>
          <p:cNvSpPr/>
          <p:nvPr/>
        </p:nvSpPr>
        <p:spPr>
          <a:xfrm>
            <a:off x="15069277" y="5000832"/>
            <a:ext cx="2685600" cy="1798500"/>
          </a:xfrm>
          <a:prstGeom prst="rect">
            <a:avLst/>
          </a:prstGeom>
          <a:solidFill>
            <a:srgbClr val="00898F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</a:pPr>
            <a:r>
              <a:rPr lang="pt-BR" sz="5900">
                <a:solidFill>
                  <a:schemeClr val="dk1"/>
                </a:solidFill>
              </a:rPr>
              <a:t>❌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361a303d82c_0_189"/>
          <p:cNvSpPr/>
          <p:nvPr/>
        </p:nvSpPr>
        <p:spPr>
          <a:xfrm>
            <a:off x="15069277" y="6828264"/>
            <a:ext cx="2685600" cy="1798500"/>
          </a:xfrm>
          <a:prstGeom prst="rect">
            <a:avLst/>
          </a:prstGeom>
          <a:solidFill>
            <a:srgbClr val="00898F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pt-BR" sz="5900">
                <a:solidFill>
                  <a:schemeClr val="dk1"/>
                </a:solidFill>
              </a:rPr>
              <a:t>✅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361a303d82c_0_189"/>
          <p:cNvSpPr/>
          <p:nvPr/>
        </p:nvSpPr>
        <p:spPr>
          <a:xfrm>
            <a:off x="15069277" y="8655632"/>
            <a:ext cx="2685600" cy="1798500"/>
          </a:xfrm>
          <a:prstGeom prst="rect">
            <a:avLst/>
          </a:prstGeom>
          <a:solidFill>
            <a:srgbClr val="00898F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361a303d82c_0_189"/>
          <p:cNvSpPr/>
          <p:nvPr/>
        </p:nvSpPr>
        <p:spPr>
          <a:xfrm>
            <a:off x="15069277" y="10483032"/>
            <a:ext cx="2685600" cy="1798500"/>
          </a:xfrm>
          <a:prstGeom prst="rect">
            <a:avLst/>
          </a:prstGeom>
          <a:solidFill>
            <a:srgbClr val="00898F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pt-BR" sz="5900">
                <a:solidFill>
                  <a:schemeClr val="dk1"/>
                </a:solidFill>
              </a:rPr>
              <a:t>✅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361a303d82c_0_189"/>
          <p:cNvSpPr/>
          <p:nvPr/>
        </p:nvSpPr>
        <p:spPr>
          <a:xfrm>
            <a:off x="17786477" y="3173464"/>
            <a:ext cx="2685600" cy="1798500"/>
          </a:xfrm>
          <a:prstGeom prst="rect">
            <a:avLst/>
          </a:prstGeom>
          <a:solidFill>
            <a:srgbClr val="00898F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361a303d82c_0_189"/>
          <p:cNvSpPr/>
          <p:nvPr/>
        </p:nvSpPr>
        <p:spPr>
          <a:xfrm>
            <a:off x="17786477" y="5000832"/>
            <a:ext cx="2685600" cy="1798500"/>
          </a:xfrm>
          <a:prstGeom prst="rect">
            <a:avLst/>
          </a:prstGeom>
          <a:solidFill>
            <a:srgbClr val="00898F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b="0" i="0" lang="pt-BR" sz="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❌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361a303d82c_0_189"/>
          <p:cNvSpPr/>
          <p:nvPr/>
        </p:nvSpPr>
        <p:spPr>
          <a:xfrm>
            <a:off x="17786477" y="6828264"/>
            <a:ext cx="2685600" cy="1798500"/>
          </a:xfrm>
          <a:prstGeom prst="rect">
            <a:avLst/>
          </a:prstGeom>
          <a:solidFill>
            <a:srgbClr val="00898F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6" name="Google Shape;186;g361a303d82c_0_189"/>
          <p:cNvGrpSpPr/>
          <p:nvPr/>
        </p:nvGrpSpPr>
        <p:grpSpPr>
          <a:xfrm>
            <a:off x="3256893" y="3173469"/>
            <a:ext cx="11780963" cy="1798489"/>
            <a:chOff x="943723" y="3098500"/>
            <a:chExt cx="4417806" cy="674425"/>
          </a:xfrm>
        </p:grpSpPr>
        <p:sp>
          <p:nvSpPr>
            <p:cNvPr id="187" name="Google Shape;187;g361a303d82c_0_189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0898F"/>
            </a:solidFill>
            <a:ln>
              <a:noFill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g361a303d82c_0_189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0898F"/>
            </a:solidFill>
            <a:ln>
              <a:noFill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g361a303d82c_0_189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t/>
              </a:r>
              <a:endPara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g361a303d82c_0_189"/>
            <p:cNvSpPr/>
            <p:nvPr/>
          </p:nvSpPr>
          <p:spPr>
            <a:xfrm>
              <a:off x="3335463" y="3098513"/>
              <a:ext cx="1007100" cy="674400"/>
            </a:xfrm>
            <a:prstGeom prst="rect">
              <a:avLst/>
            </a:prstGeom>
            <a:solidFill>
              <a:srgbClr val="155B54"/>
            </a:solidFill>
            <a:ln>
              <a:noFill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Arial"/>
                <a:buNone/>
              </a:pPr>
              <a:r>
                <a:rPr b="0" i="0" lang="pt-BR" sz="5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✅</a:t>
              </a:r>
              <a:endParaRPr b="0" i="0" sz="3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361a303d82c_0_189"/>
            <p:cNvSpPr/>
            <p:nvPr/>
          </p:nvSpPr>
          <p:spPr>
            <a:xfrm>
              <a:off x="4354429" y="3098513"/>
              <a:ext cx="1007100" cy="674400"/>
            </a:xfrm>
            <a:prstGeom prst="rect">
              <a:avLst/>
            </a:prstGeom>
            <a:solidFill>
              <a:srgbClr val="00898F"/>
            </a:solidFill>
            <a:ln>
              <a:noFill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900"/>
                <a:buFont typeface="Arial"/>
                <a:buNone/>
              </a:pPr>
              <a:r>
                <a:rPr b="0" i="0" lang="pt-BR" sz="5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❌</a:t>
              </a:r>
              <a:endParaRPr b="0" i="0" sz="5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g361a303d82c_0_189"/>
            <p:cNvSpPr/>
            <p:nvPr/>
          </p:nvSpPr>
          <p:spPr>
            <a:xfrm>
              <a:off x="1210848" y="309855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300"/>
                <a:buFont typeface="Arial"/>
                <a:buNone/>
              </a:pPr>
              <a:r>
                <a:rPr b="0" i="0" lang="pt-BR" sz="43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0" i="0" sz="4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" name="Google Shape;193;g361a303d82c_0_189"/>
            <p:cNvSpPr/>
            <p:nvPr/>
          </p:nvSpPr>
          <p:spPr>
            <a:xfrm>
              <a:off x="1704725" y="3098525"/>
              <a:ext cx="1488600" cy="674400"/>
            </a:xfrm>
            <a:prstGeom prst="rect">
              <a:avLst/>
            </a:prstGeom>
            <a:solidFill>
              <a:srgbClr val="00898F"/>
            </a:solidFill>
            <a:ln>
              <a:noFill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0" i="0" lang="pt-BR" sz="27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Suporte ao cliente</a:t>
              </a:r>
              <a:endParaRPr b="0" i="0" sz="27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4" name="Google Shape;194;g361a303d82c_0_189"/>
          <p:cNvSpPr/>
          <p:nvPr/>
        </p:nvSpPr>
        <p:spPr>
          <a:xfrm>
            <a:off x="17786477" y="8655632"/>
            <a:ext cx="2685600" cy="1798500"/>
          </a:xfrm>
          <a:prstGeom prst="rect">
            <a:avLst/>
          </a:prstGeom>
          <a:solidFill>
            <a:srgbClr val="00898F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pt-BR" sz="5900">
                <a:solidFill>
                  <a:schemeClr val="dk1"/>
                </a:solidFill>
              </a:rPr>
              <a:t>✅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361a303d82c_0_189"/>
          <p:cNvSpPr/>
          <p:nvPr/>
        </p:nvSpPr>
        <p:spPr>
          <a:xfrm>
            <a:off x="17786477" y="10483032"/>
            <a:ext cx="2685600" cy="1798500"/>
          </a:xfrm>
          <a:prstGeom prst="rect">
            <a:avLst/>
          </a:prstGeom>
          <a:solidFill>
            <a:srgbClr val="00898F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lang="pt-BR" sz="5900">
                <a:solidFill>
                  <a:schemeClr val="dk1"/>
                </a:solidFill>
              </a:rPr>
              <a:t>❌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361a303d82c_0_189"/>
          <p:cNvSpPr/>
          <p:nvPr/>
        </p:nvSpPr>
        <p:spPr>
          <a:xfrm>
            <a:off x="15069275" y="2343675"/>
            <a:ext cx="2685600" cy="800700"/>
          </a:xfrm>
          <a:prstGeom prst="rect">
            <a:avLst/>
          </a:prstGeom>
          <a:solidFill>
            <a:srgbClr val="00898F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lang="pt-BR" sz="2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="1" lang="pt-BR" sz="2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ercado Livre</a:t>
            </a:r>
            <a:endParaRPr b="1" i="0" sz="29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g361a303d82c_0_189"/>
          <p:cNvSpPr/>
          <p:nvPr/>
        </p:nvSpPr>
        <p:spPr>
          <a:xfrm>
            <a:off x="17786477" y="2343664"/>
            <a:ext cx="2685600" cy="800700"/>
          </a:xfrm>
          <a:prstGeom prst="rect">
            <a:avLst/>
          </a:prstGeom>
          <a:solidFill>
            <a:srgbClr val="00898F"/>
          </a:solidFill>
          <a:ln>
            <a:noFill/>
          </a:ln>
        </p:spPr>
        <p:txBody>
          <a:bodyPr anchorCtr="0" anchor="ctr" bIns="243800" lIns="243800" spcFirstLastPara="1" rIns="243800" wrap="square" tIns="2438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lang="pt-BR" sz="2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Hasbro</a:t>
            </a:r>
            <a:endParaRPr b="1" sz="2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g361a303d82c_0_189"/>
          <p:cNvSpPr txBox="1"/>
          <p:nvPr/>
        </p:nvSpPr>
        <p:spPr>
          <a:xfrm>
            <a:off x="1254867" y="676600"/>
            <a:ext cx="13814400" cy="14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00"/>
              <a:buFont typeface="Arial"/>
              <a:buNone/>
            </a:pPr>
            <a:r>
              <a:rPr b="1" i="0" lang="pt-BR" sz="6100" u="none" cap="none" strike="noStrike">
                <a:solidFill>
                  <a:srgbClr val="00898F"/>
                </a:solidFill>
                <a:latin typeface="Montserrat"/>
                <a:ea typeface="Montserrat"/>
                <a:cs typeface="Montserrat"/>
                <a:sym typeface="Montserrat"/>
              </a:rPr>
              <a:t>Análise de concorrentes</a:t>
            </a:r>
            <a:endParaRPr b="0" i="0" sz="1300" u="none" cap="none" strike="noStrike">
              <a:solidFill>
                <a:srgbClr val="00898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"/>
          <p:cNvSpPr/>
          <p:nvPr/>
        </p:nvSpPr>
        <p:spPr>
          <a:xfrm>
            <a:off x="1108440" y="4718160"/>
            <a:ext cx="23274000" cy="4601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9800" strike="noStrike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Proposta de Valor e </a:t>
            </a:r>
            <a:endParaRPr b="0" sz="9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9800" strike="noStrike">
                <a:solidFill>
                  <a:schemeClr val="lt1"/>
                </a:solidFill>
                <a:latin typeface="Sora ExtraBold"/>
                <a:ea typeface="Sora ExtraBold"/>
                <a:cs typeface="Sora ExtraBold"/>
                <a:sym typeface="Sora ExtraBold"/>
              </a:rPr>
              <a:t>Business Model Canvas</a:t>
            </a:r>
            <a:endParaRPr b="0" sz="9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2019-09-11T02:36:33Z</dcterms:created>
  <dc:creator>Usuário do Microsoft Office</dc:creator>
</cp:coreProperties>
</file>