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Nunito"/>
      <p:regular r:id="rId32"/>
      <p:bold r:id="rId33"/>
      <p:italic r:id="rId34"/>
      <p:boldItalic r:id="rId35"/>
    </p:embeddedFont>
    <p:embeddedFont>
      <p:font typeface="Nunito Medium"/>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NunitoMedium-bold.fntdata"/><Relationship Id="rId14" Type="http://schemas.openxmlformats.org/officeDocument/2006/relationships/slide" Target="slides/slide10.xml"/><Relationship Id="rId36" Type="http://schemas.openxmlformats.org/officeDocument/2006/relationships/font" Target="fonts/NunitoMedium-regular.fntdata"/><Relationship Id="rId17" Type="http://schemas.openxmlformats.org/officeDocument/2006/relationships/slide" Target="slides/slide13.xml"/><Relationship Id="rId39" Type="http://schemas.openxmlformats.org/officeDocument/2006/relationships/font" Target="fonts/NunitoMedium-boldItalic.fntdata"/><Relationship Id="rId16" Type="http://schemas.openxmlformats.org/officeDocument/2006/relationships/slide" Target="slides/slide12.xml"/><Relationship Id="rId38" Type="http://schemas.openxmlformats.org/officeDocument/2006/relationships/font" Target="fonts/NunitoMedium-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29b4203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29b4203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31ccc06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31ccc06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31ccc06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31ccc06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18dc16c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18dc16c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18dc16c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18dc16c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cd3b09d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cd3b09d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cd3b09d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cd3b09d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cd3b09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cd3b09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cd3b09d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cd3b09d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ce8c625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ce8c625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80af06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80af06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ce8c6254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ce8c6254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ce8c6254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ce8c6254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cd3c8e0e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cd3c8e0e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cd3c8e0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cd3c8e0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cd3c8e0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cd3c8e0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cd3c8e0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cd3c8e0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31ccc06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31ccc06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ce8c6254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ce8c6254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180af06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180af06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ce8c625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ce8c625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18dc16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18dc16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18dc16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18dc16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dc16c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dc16c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18dc16c6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18dc16c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29b42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29b42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9.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github.com/teamHdata606/DATA_606" TargetMode="Externa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1.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1481014"/>
            <a:ext cx="7136700" cy="102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300">
                <a:solidFill>
                  <a:srgbClr val="434343"/>
                </a:solidFill>
                <a:latin typeface="Times New Roman"/>
                <a:ea typeface="Times New Roman"/>
                <a:cs typeface="Times New Roman"/>
                <a:sym typeface="Times New Roman"/>
              </a:rPr>
              <a:t>Walmart Stores Sales Forecasting</a:t>
            </a:r>
            <a:r>
              <a:rPr lang="en" sz="3300">
                <a:solidFill>
                  <a:srgbClr val="434343"/>
                </a:solidFill>
                <a:latin typeface="Times New Roman"/>
                <a:ea typeface="Times New Roman"/>
                <a:cs typeface="Times New Roman"/>
                <a:sym typeface="Times New Roman"/>
              </a:rPr>
              <a:t> </a:t>
            </a:r>
            <a:endParaRPr sz="3300">
              <a:solidFill>
                <a:srgbClr val="434343"/>
              </a:solidFill>
              <a:latin typeface="Times New Roman"/>
              <a:ea typeface="Times New Roman"/>
              <a:cs typeface="Times New Roman"/>
              <a:sym typeface="Times New Roman"/>
            </a:endParaRPr>
          </a:p>
        </p:txBody>
      </p:sp>
      <p:sp>
        <p:nvSpPr>
          <p:cNvPr id="129" name="Google Shape;129;p13"/>
          <p:cNvSpPr txBox="1"/>
          <p:nvPr>
            <p:ph idx="1" type="subTitle"/>
          </p:nvPr>
        </p:nvSpPr>
        <p:spPr>
          <a:xfrm>
            <a:off x="971750" y="2771450"/>
            <a:ext cx="7168500" cy="7926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t/>
            </a:r>
            <a:endParaRPr sz="17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666666"/>
                </a:solidFill>
                <a:latin typeface="Times New Roman"/>
                <a:ea typeface="Times New Roman"/>
                <a:cs typeface="Times New Roman"/>
                <a:sym typeface="Times New Roman"/>
              </a:rPr>
              <a:t>Presented By </a:t>
            </a:r>
            <a:r>
              <a:rPr b="1" lang="en" sz="4300">
                <a:solidFill>
                  <a:srgbClr val="666666"/>
                </a:solidFill>
                <a:latin typeface="Times New Roman"/>
                <a:ea typeface="Times New Roman"/>
                <a:cs typeface="Times New Roman"/>
                <a:sym typeface="Times New Roman"/>
              </a:rPr>
              <a:t>TEAM- H</a:t>
            </a:r>
            <a:endParaRPr b="1" sz="43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666666"/>
                </a:solidFill>
                <a:latin typeface="Times New Roman"/>
                <a:ea typeface="Times New Roman"/>
                <a:cs typeface="Times New Roman"/>
                <a:sym typeface="Times New Roman"/>
              </a:rPr>
              <a:t>Sai Sridhar Nenavath, Deekshitha Pasupula,Viswas Kalyanam</a:t>
            </a:r>
            <a:endParaRPr sz="4300">
              <a:solidFill>
                <a:srgbClr val="666666"/>
              </a:solidFill>
              <a:latin typeface="Times New Roman"/>
              <a:ea typeface="Times New Roman"/>
              <a:cs typeface="Times New Roman"/>
              <a:sym typeface="Times New Roman"/>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2"/>
          <p:cNvPicPr preferRelativeResize="0"/>
          <p:nvPr/>
        </p:nvPicPr>
        <p:blipFill rotWithShape="1">
          <a:blip r:embed="rId3">
            <a:alphaModFix/>
          </a:blip>
          <a:srcRect b="0" l="0" r="862" t="0"/>
          <a:stretch/>
        </p:blipFill>
        <p:spPr>
          <a:xfrm>
            <a:off x="4110750" y="483075"/>
            <a:ext cx="4977101" cy="1846000"/>
          </a:xfrm>
          <a:prstGeom prst="rect">
            <a:avLst/>
          </a:prstGeom>
          <a:noFill/>
          <a:ln>
            <a:noFill/>
          </a:ln>
        </p:spPr>
      </p:pic>
      <p:pic>
        <p:nvPicPr>
          <p:cNvPr id="200" name="Google Shape;200;p22"/>
          <p:cNvPicPr preferRelativeResize="0"/>
          <p:nvPr/>
        </p:nvPicPr>
        <p:blipFill>
          <a:blip r:embed="rId4">
            <a:alphaModFix/>
          </a:blip>
          <a:stretch>
            <a:fillRect/>
          </a:stretch>
        </p:blipFill>
        <p:spPr>
          <a:xfrm>
            <a:off x="4251173" y="2603725"/>
            <a:ext cx="4892825" cy="1784849"/>
          </a:xfrm>
          <a:prstGeom prst="rect">
            <a:avLst/>
          </a:prstGeom>
          <a:noFill/>
          <a:ln>
            <a:noFill/>
          </a:ln>
        </p:spPr>
      </p:pic>
      <p:sp>
        <p:nvSpPr>
          <p:cNvPr id="201" name="Google Shape;201;p22"/>
          <p:cNvSpPr txBox="1"/>
          <p:nvPr/>
        </p:nvSpPr>
        <p:spPr>
          <a:xfrm>
            <a:off x="0" y="2771125"/>
            <a:ext cx="3737100" cy="1892100"/>
          </a:xfrm>
          <a:prstGeom prst="rect">
            <a:avLst/>
          </a:prstGeom>
          <a:noFill/>
          <a:ln>
            <a:noFill/>
          </a:ln>
        </p:spPr>
        <p:txBody>
          <a:bodyPr anchorCtr="0" anchor="t" bIns="91425" lIns="91425" spcFirstLastPara="1" rIns="91425" wrap="square" tIns="91425">
            <a:spAutoFit/>
          </a:bodyPr>
          <a:lstStyle/>
          <a:p>
            <a:pPr indent="-304800" lvl="0" marL="45720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According to the company's average weekly sales by type of the store graph, Type A stores had the highest average weekly sales, followed by Type B and Type C.</a:t>
            </a:r>
            <a:endParaRPr sz="1200">
              <a:solidFill>
                <a:srgbClr val="434343"/>
              </a:solidFill>
              <a:latin typeface="Times New Roman"/>
              <a:ea typeface="Times New Roman"/>
              <a:cs typeface="Times New Roman"/>
              <a:sym typeface="Times New Roman"/>
            </a:endParaRPr>
          </a:p>
          <a:p>
            <a:pPr indent="-304800" lvl="0" marL="45720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indicates that Type A stores are performing better than the other types, and are likely the most profitable stores in the Walmart chain. It also suggests that Walmart should focus their efforts on increasing the sales of Type A stores.</a:t>
            </a:r>
            <a:endParaRPr sz="1200">
              <a:solidFill>
                <a:srgbClr val="434343"/>
              </a:solidFill>
              <a:latin typeface="Times New Roman"/>
              <a:ea typeface="Times New Roman"/>
              <a:cs typeface="Times New Roman"/>
              <a:sym typeface="Times New Roman"/>
            </a:endParaRPr>
          </a:p>
        </p:txBody>
      </p:sp>
      <p:sp>
        <p:nvSpPr>
          <p:cNvPr id="202" name="Google Shape;202;p22"/>
          <p:cNvSpPr txBox="1"/>
          <p:nvPr/>
        </p:nvSpPr>
        <p:spPr>
          <a:xfrm>
            <a:off x="70950" y="332750"/>
            <a:ext cx="3595200" cy="20676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graph shows the average weekly sales of the company across all its stores in the given timeframe. The graph shows that the company had a steady increase in sales over the months, with a few dips here and there. </a:t>
            </a:r>
            <a:endParaRPr sz="1200">
              <a:solidFill>
                <a:srgbClr val="434343"/>
              </a:solidFill>
              <a:latin typeface="Times New Roman"/>
              <a:ea typeface="Times New Roman"/>
              <a:cs typeface="Times New Roman"/>
              <a:sym typeface="Times New Roman"/>
            </a:endParaRPr>
          </a:p>
          <a:p>
            <a:pPr indent="-304800" lvl="0" marL="457200" marR="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highest average weekly sales were seen in the month of December, while the lowest were in the months of May and June. This indicates that the company is doing well in terms of sales, as well as having a consistent customer base.</a:t>
            </a:r>
            <a:endParaRPr sz="1200">
              <a:solidFill>
                <a:srgbClr val="434343"/>
              </a:solidFill>
              <a:latin typeface="Times New Roman"/>
              <a:ea typeface="Times New Roman"/>
              <a:cs typeface="Times New Roman"/>
              <a:sym typeface="Times New Roman"/>
            </a:endParaRPr>
          </a:p>
        </p:txBody>
      </p:sp>
      <p:sp>
        <p:nvSpPr>
          <p:cNvPr id="203" name="Google Shape;20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2"/>
          <p:cNvSpPr/>
          <p:nvPr/>
        </p:nvSpPr>
        <p:spPr>
          <a:xfrm>
            <a:off x="177550" y="357750"/>
            <a:ext cx="3633000" cy="204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185500" y="2822175"/>
            <a:ext cx="3633000" cy="1892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3"/>
          <p:cNvPicPr preferRelativeResize="0"/>
          <p:nvPr/>
        </p:nvPicPr>
        <p:blipFill>
          <a:blip r:embed="rId3">
            <a:alphaModFix/>
          </a:blip>
          <a:stretch>
            <a:fillRect/>
          </a:stretch>
        </p:blipFill>
        <p:spPr>
          <a:xfrm>
            <a:off x="4479525" y="317725"/>
            <a:ext cx="4664476" cy="1634000"/>
          </a:xfrm>
          <a:prstGeom prst="rect">
            <a:avLst/>
          </a:prstGeom>
          <a:noFill/>
          <a:ln>
            <a:noFill/>
          </a:ln>
        </p:spPr>
      </p:pic>
      <p:sp>
        <p:nvSpPr>
          <p:cNvPr id="211" name="Google Shape;211;p23"/>
          <p:cNvSpPr txBox="1"/>
          <p:nvPr/>
        </p:nvSpPr>
        <p:spPr>
          <a:xfrm>
            <a:off x="16650" y="47425"/>
            <a:ext cx="4188900" cy="2955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graph shows the average weekly sales of the company by type of store. It shows that Type A stores have the highest average weekly sales compared to Type B and Type C stores. </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Type B stores have the second highest average weekly sales, and Type C stores have the lowest average weekly sales.</a:t>
            </a:r>
            <a:r>
              <a:rPr lang="en" sz="1200">
                <a:latin typeface="Times New Roman"/>
                <a:ea typeface="Times New Roman"/>
                <a:cs typeface="Times New Roman"/>
                <a:sym typeface="Times New Roman"/>
              </a:rPr>
              <a:t>This indicates that Type A stores are performing better than Type B and Type C stores in terms of weekly sales.</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It also shows that there is as significant difference in the performance between the different store types. </a:t>
            </a:r>
            <a:r>
              <a:rPr lang="en" sz="1200">
                <a:latin typeface="Times New Roman"/>
                <a:ea typeface="Times New Roman"/>
                <a:cs typeface="Times New Roman"/>
                <a:sym typeface="Times New Roman"/>
              </a:rPr>
              <a:t>This can be used to inform decisions about store management and store targeting.</a:t>
            </a:r>
            <a:endParaRPr sz="1200">
              <a:latin typeface="Times New Roman"/>
              <a:ea typeface="Times New Roman"/>
              <a:cs typeface="Times New Roman"/>
              <a:sym typeface="Times New Roman"/>
            </a:endParaRPr>
          </a:p>
        </p:txBody>
      </p:sp>
      <p:pic>
        <p:nvPicPr>
          <p:cNvPr id="212" name="Google Shape;212;p23"/>
          <p:cNvPicPr preferRelativeResize="0"/>
          <p:nvPr/>
        </p:nvPicPr>
        <p:blipFill>
          <a:blip r:embed="rId4">
            <a:alphaModFix/>
          </a:blip>
          <a:stretch>
            <a:fillRect/>
          </a:stretch>
        </p:blipFill>
        <p:spPr>
          <a:xfrm>
            <a:off x="5654950" y="2279250"/>
            <a:ext cx="2737424" cy="2464875"/>
          </a:xfrm>
          <a:prstGeom prst="rect">
            <a:avLst/>
          </a:prstGeom>
          <a:noFill/>
          <a:ln>
            <a:noFill/>
          </a:ln>
        </p:spPr>
      </p:pic>
      <p:sp>
        <p:nvSpPr>
          <p:cNvPr id="213" name="Google Shape;213;p23"/>
          <p:cNvSpPr txBox="1"/>
          <p:nvPr/>
        </p:nvSpPr>
        <p:spPr>
          <a:xfrm>
            <a:off x="0" y="3171950"/>
            <a:ext cx="4222200" cy="1293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The chart shows that the majority of the data (92.96%) is from non-holidays, while only 7.04% is from holidays.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suggests that the data is heavily biased towards non-holidays, and that the results of any analysis based on this data may not be reflective of the holiday period.</a:t>
            </a:r>
            <a:endParaRPr sz="1200">
              <a:latin typeface="Times New Roman"/>
              <a:ea typeface="Times New Roman"/>
              <a:cs typeface="Times New Roman"/>
              <a:sym typeface="Times New Roman"/>
            </a:endParaRPr>
          </a:p>
        </p:txBody>
      </p:sp>
      <p:sp>
        <p:nvSpPr>
          <p:cNvPr id="214" name="Google Shape;214;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3"/>
          <p:cNvSpPr/>
          <p:nvPr/>
        </p:nvSpPr>
        <p:spPr>
          <a:xfrm>
            <a:off x="185500" y="103350"/>
            <a:ext cx="4102200" cy="283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185500" y="3211700"/>
            <a:ext cx="4102200" cy="145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4"/>
          <p:cNvPicPr preferRelativeResize="0"/>
          <p:nvPr/>
        </p:nvPicPr>
        <p:blipFill rotWithShape="1">
          <a:blip r:embed="rId3">
            <a:alphaModFix/>
          </a:blip>
          <a:srcRect b="0" l="0" r="2095" t="0"/>
          <a:stretch/>
        </p:blipFill>
        <p:spPr>
          <a:xfrm>
            <a:off x="4685075" y="290718"/>
            <a:ext cx="4138926" cy="2348933"/>
          </a:xfrm>
          <a:prstGeom prst="rect">
            <a:avLst/>
          </a:prstGeom>
          <a:noFill/>
          <a:ln>
            <a:noFill/>
          </a:ln>
        </p:spPr>
      </p:pic>
      <p:sp>
        <p:nvSpPr>
          <p:cNvPr id="222" name="Google Shape;222;p24"/>
          <p:cNvSpPr txBox="1"/>
          <p:nvPr/>
        </p:nvSpPr>
        <p:spPr>
          <a:xfrm>
            <a:off x="0" y="2464900"/>
            <a:ext cx="4494900" cy="2586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scatter plot shows the relationship between the date and weekly sales of stores in the dataset. It is evident that the sales increased drastically in the month of December compared to the rest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 It also indicates that the sales were higher in the later months of the year, which could be attributed to the holiday season.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plot also shows that the sales were higher in the beginning of the year compared to the end, which could be due to the fact that people tend to buy more items in the beginning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p:txBody>
      </p:sp>
      <p:sp>
        <p:nvSpPr>
          <p:cNvPr id="223" name="Google Shape;223;p24"/>
          <p:cNvSpPr txBox="1"/>
          <p:nvPr/>
        </p:nvSpPr>
        <p:spPr>
          <a:xfrm>
            <a:off x="0" y="370450"/>
            <a:ext cx="4393200" cy="1662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can be seen that the highest sales usually occur in November and December. The sales drop off in the early months of the year, but steadily increase throughout the summer months, peaking in November.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bar plot helps to visualize the overall trend of sales over the course of a year and can be used to help inform marketing and sales strategies.</a:t>
            </a:r>
            <a:endParaRPr sz="1200">
              <a:solidFill>
                <a:srgbClr val="434343"/>
              </a:solidFill>
              <a:latin typeface="Times New Roman"/>
              <a:ea typeface="Times New Roman"/>
              <a:cs typeface="Times New Roman"/>
              <a:sym typeface="Times New Roman"/>
            </a:endParaRPr>
          </a:p>
        </p:txBody>
      </p:sp>
      <p:pic>
        <p:nvPicPr>
          <p:cNvPr id="224" name="Google Shape;224;p24"/>
          <p:cNvPicPr preferRelativeResize="0"/>
          <p:nvPr/>
        </p:nvPicPr>
        <p:blipFill>
          <a:blip r:embed="rId4">
            <a:alphaModFix/>
          </a:blip>
          <a:stretch>
            <a:fillRect/>
          </a:stretch>
        </p:blipFill>
        <p:spPr>
          <a:xfrm>
            <a:off x="4685075" y="2908450"/>
            <a:ext cx="4188699" cy="1828275"/>
          </a:xfrm>
          <a:prstGeom prst="rect">
            <a:avLst/>
          </a:prstGeom>
          <a:noFill/>
          <a:ln>
            <a:noFill/>
          </a:ln>
        </p:spPr>
      </p:pic>
      <p:sp>
        <p:nvSpPr>
          <p:cNvPr id="225" name="Google Shape;225;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4"/>
          <p:cNvSpPr/>
          <p:nvPr/>
        </p:nvSpPr>
        <p:spPr>
          <a:xfrm>
            <a:off x="161650" y="405450"/>
            <a:ext cx="4329000" cy="175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93450" y="2512125"/>
            <a:ext cx="4269000" cy="228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5"/>
          <p:cNvPicPr preferRelativeResize="0"/>
          <p:nvPr/>
        </p:nvPicPr>
        <p:blipFill>
          <a:blip r:embed="rId3">
            <a:alphaModFix/>
          </a:blip>
          <a:stretch>
            <a:fillRect/>
          </a:stretch>
        </p:blipFill>
        <p:spPr>
          <a:xfrm>
            <a:off x="5532950" y="322450"/>
            <a:ext cx="3235325" cy="2065950"/>
          </a:xfrm>
          <a:prstGeom prst="rect">
            <a:avLst/>
          </a:prstGeom>
          <a:noFill/>
          <a:ln>
            <a:noFill/>
          </a:ln>
        </p:spPr>
      </p:pic>
      <p:sp>
        <p:nvSpPr>
          <p:cNvPr id="233" name="Google Shape;233;p25"/>
          <p:cNvSpPr txBox="1"/>
          <p:nvPr/>
        </p:nvSpPr>
        <p:spPr>
          <a:xfrm>
            <a:off x="270275" y="616675"/>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The data indicates that the unemployment rate for each store varies, with some stores having a higher unemployment rate than others.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could be an indication of the local economy and the demand for jobs in the area, which could have an impact on the store's sales.</a:t>
            </a:r>
            <a:endParaRPr sz="1200">
              <a:latin typeface="Times New Roman"/>
              <a:ea typeface="Times New Roman"/>
              <a:cs typeface="Times New Roman"/>
              <a:sym typeface="Times New Roman"/>
            </a:endParaRPr>
          </a:p>
        </p:txBody>
      </p:sp>
      <p:pic>
        <p:nvPicPr>
          <p:cNvPr id="234" name="Google Shape;234;p25"/>
          <p:cNvPicPr preferRelativeResize="0"/>
          <p:nvPr/>
        </p:nvPicPr>
        <p:blipFill>
          <a:blip r:embed="rId4">
            <a:alphaModFix/>
          </a:blip>
          <a:stretch>
            <a:fillRect/>
          </a:stretch>
        </p:blipFill>
        <p:spPr>
          <a:xfrm>
            <a:off x="5942263" y="2645125"/>
            <a:ext cx="2416706" cy="2331075"/>
          </a:xfrm>
          <a:prstGeom prst="rect">
            <a:avLst/>
          </a:prstGeom>
          <a:noFill/>
          <a:ln>
            <a:noFill/>
          </a:ln>
        </p:spPr>
      </p:pic>
      <p:sp>
        <p:nvSpPr>
          <p:cNvPr id="235" name="Google Shape;235;p25"/>
          <p:cNvSpPr txBox="1"/>
          <p:nvPr/>
        </p:nvSpPr>
        <p:spPr>
          <a:xfrm>
            <a:off x="270275" y="3071913"/>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gives us an idea of the trends and patterns in store sales over a certain period of time. From this graph, we can observe that the sales of Type A and Type B stores have been increasing while the sales of Type C stores have been decreasing.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suggests that Type A and Type B stores are more popular and have more customers than Type C stores.</a:t>
            </a:r>
            <a:endParaRPr sz="1200">
              <a:solidFill>
                <a:srgbClr val="434343"/>
              </a:solidFill>
              <a:latin typeface="Times New Roman"/>
              <a:ea typeface="Times New Roman"/>
              <a:cs typeface="Times New Roman"/>
              <a:sym typeface="Times New Roman"/>
            </a:endParaRPr>
          </a:p>
        </p:txBody>
      </p:sp>
      <p:sp>
        <p:nvSpPr>
          <p:cNvPr id="236" name="Google Shape;236;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5"/>
          <p:cNvSpPr/>
          <p:nvPr/>
        </p:nvSpPr>
        <p:spPr>
          <a:xfrm>
            <a:off x="447825" y="651875"/>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463725" y="3132200"/>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6"/>
          <p:cNvPicPr preferRelativeResize="0"/>
          <p:nvPr/>
        </p:nvPicPr>
        <p:blipFill>
          <a:blip r:embed="rId3">
            <a:alphaModFix/>
          </a:blip>
          <a:stretch>
            <a:fillRect/>
          </a:stretch>
        </p:blipFill>
        <p:spPr>
          <a:xfrm>
            <a:off x="4202675" y="923875"/>
            <a:ext cx="4558825" cy="1496950"/>
          </a:xfrm>
          <a:prstGeom prst="rect">
            <a:avLst/>
          </a:prstGeom>
          <a:noFill/>
          <a:ln>
            <a:noFill/>
          </a:ln>
        </p:spPr>
      </p:pic>
      <p:sp>
        <p:nvSpPr>
          <p:cNvPr id="244" name="Google Shape;244;p26"/>
          <p:cNvSpPr txBox="1"/>
          <p:nvPr/>
        </p:nvSpPr>
        <p:spPr>
          <a:xfrm>
            <a:off x="0" y="616075"/>
            <a:ext cx="3987900" cy="1847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visualization helps to quickly identify which stores are the largest and smallest in terms of size. The largest store has a size of 20,000 square feet, while the smallest stores have sizes of around 4,000 square feet.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helps to provide an understanding of the relative sizes of the stores in the dataset. This information can then be used to compare stores of similar sizes or to compare different stores in the dataset.</a:t>
            </a:r>
            <a:endParaRPr sz="1200">
              <a:latin typeface="Times New Roman"/>
              <a:ea typeface="Times New Roman"/>
              <a:cs typeface="Times New Roman"/>
              <a:sym typeface="Times New Roman"/>
            </a:endParaRPr>
          </a:p>
        </p:txBody>
      </p:sp>
      <p:sp>
        <p:nvSpPr>
          <p:cNvPr id="245" name="Google Shape;24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7"/>
          <p:cNvSpPr txBox="1"/>
          <p:nvPr>
            <p:ph type="title"/>
          </p:nvPr>
        </p:nvSpPr>
        <p:spPr>
          <a:xfrm>
            <a:off x="311700" y="129950"/>
            <a:ext cx="3387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rPr>
              <a:t>Time Series Analysis</a:t>
            </a:r>
            <a:endParaRPr>
              <a:solidFill>
                <a:srgbClr val="434343"/>
              </a:solidFill>
            </a:endParaRPr>
          </a:p>
        </p:txBody>
      </p:sp>
      <p:sp>
        <p:nvSpPr>
          <p:cNvPr id="252" name="Google Shape;252;p27"/>
          <p:cNvSpPr txBox="1"/>
          <p:nvPr>
            <p:ph idx="1" type="body"/>
          </p:nvPr>
        </p:nvSpPr>
        <p:spPr>
          <a:xfrm>
            <a:off x="149825" y="775325"/>
            <a:ext cx="4293000" cy="42816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The given time-series data collection is assumed by the time series models to be stationary, which means that its mean and variance are both constant. </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To determine whether or not the series is stationary, we used the Augumented Dicky Fuller test.</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As we can see that our p-value is definitely less than (0.5) and is even less than (0.01). So, we can say with pretty good confidence that we can reject the null (unit root, non-stationary data) and can assume our data is stationary</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Additionally, our ADF is much less than our (1%) confidence value of (-3.43), so we have another confirmation that we can reject the null hypothesis.</a:t>
            </a:r>
            <a:endParaRPr sz="1500">
              <a:solidFill>
                <a:srgbClr val="434343"/>
              </a:solidFill>
              <a:highlight>
                <a:schemeClr val="dk1"/>
              </a:highlight>
              <a:latin typeface="Nunito Medium"/>
              <a:ea typeface="Nunito Medium"/>
              <a:cs typeface="Nunito Medium"/>
              <a:sym typeface="Nunito Medium"/>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253" name="Google Shape;253;p27"/>
          <p:cNvPicPr preferRelativeResize="0"/>
          <p:nvPr/>
        </p:nvPicPr>
        <p:blipFill>
          <a:blip r:embed="rId3">
            <a:alphaModFix/>
          </a:blip>
          <a:stretch>
            <a:fillRect/>
          </a:stretch>
        </p:blipFill>
        <p:spPr>
          <a:xfrm>
            <a:off x="4583900" y="474051"/>
            <a:ext cx="4245026" cy="1918700"/>
          </a:xfrm>
          <a:prstGeom prst="rect">
            <a:avLst/>
          </a:prstGeom>
          <a:noFill/>
          <a:ln>
            <a:noFill/>
          </a:ln>
        </p:spPr>
      </p:pic>
      <p:pic>
        <p:nvPicPr>
          <p:cNvPr id="254" name="Google Shape;254;p27"/>
          <p:cNvPicPr preferRelativeResize="0"/>
          <p:nvPr/>
        </p:nvPicPr>
        <p:blipFill>
          <a:blip r:embed="rId4">
            <a:alphaModFix/>
          </a:blip>
          <a:stretch>
            <a:fillRect/>
          </a:stretch>
        </p:blipFill>
        <p:spPr>
          <a:xfrm>
            <a:off x="5426835" y="2834625"/>
            <a:ext cx="2785950" cy="116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8"/>
          <p:cNvSpPr txBox="1"/>
          <p:nvPr>
            <p:ph idx="1" type="body"/>
          </p:nvPr>
        </p:nvSpPr>
        <p:spPr>
          <a:xfrm>
            <a:off x="0" y="82325"/>
            <a:ext cx="3656100" cy="4822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D3D3D"/>
              </a:buClr>
              <a:buSzPts val="1400"/>
              <a:buFont typeface="Times New Roman"/>
              <a:buChar char="●"/>
            </a:pPr>
            <a:r>
              <a:rPr lang="en" sz="1400">
                <a:solidFill>
                  <a:srgbClr val="3D3D3D"/>
                </a:solidFill>
                <a:highlight>
                  <a:schemeClr val="dk1"/>
                </a:highlight>
                <a:latin typeface="Times New Roman"/>
                <a:ea typeface="Times New Roman"/>
                <a:cs typeface="Times New Roman"/>
                <a:sym typeface="Times New Roman"/>
              </a:rPr>
              <a:t>We chose Auto-ARIMA over ARIMA because it is difficult and time-consuming to find the ideal values for the number of Auto Regressors (p), number of Moving Averages (q), and Integrated (difference, d) in an ARIMA model. In Auto-ARIMA, the triplet (p, q, d) values are displayed automatically based on the least AIC and BIC scores, which happens to be more essential because it better reflects the model.</a:t>
            </a:r>
            <a:endParaRPr sz="1400">
              <a:solidFill>
                <a:srgbClr val="3D3D3D"/>
              </a:solidFill>
              <a:highlight>
                <a:schemeClr val="dk1"/>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1400">
              <a:solidFill>
                <a:srgbClr val="3D3D3D"/>
              </a:solidFill>
              <a:highlight>
                <a:schemeClr val="dk1"/>
              </a:highlight>
              <a:latin typeface="Times New Roman"/>
              <a:ea typeface="Times New Roman"/>
              <a:cs typeface="Times New Roman"/>
              <a:sym typeface="Times New Roman"/>
            </a:endParaRPr>
          </a:p>
          <a:p>
            <a:pPr indent="-317500" lvl="0" marL="457200" rtl="0" algn="l">
              <a:spcBef>
                <a:spcPts val="1200"/>
              </a:spcBef>
              <a:spcAft>
                <a:spcPts val="0"/>
              </a:spcAft>
              <a:buClr>
                <a:srgbClr val="3D3D3D"/>
              </a:buClr>
              <a:buSzPts val="1400"/>
              <a:buFont typeface="Times New Roman"/>
              <a:buChar char="●"/>
            </a:pPr>
            <a:r>
              <a:rPr lang="en" sz="1400">
                <a:solidFill>
                  <a:srgbClr val="3D3D3D"/>
                </a:solidFill>
                <a:highlight>
                  <a:schemeClr val="dk1"/>
                </a:highlight>
                <a:latin typeface="Times New Roman"/>
                <a:ea typeface="Times New Roman"/>
                <a:cs typeface="Times New Roman"/>
                <a:sym typeface="Times New Roman"/>
              </a:rPr>
              <a:t>We see that this method has quite correctly fitted the test values. Below are the performance metrics for Holt-Winters method.</a:t>
            </a:r>
            <a:endParaRPr sz="1400">
              <a:solidFill>
                <a:srgbClr val="3D3D3D"/>
              </a:solidFill>
              <a:highlight>
                <a:schemeClr val="dk1"/>
              </a:highlight>
              <a:latin typeface="Times New Roman"/>
              <a:ea typeface="Times New Roman"/>
              <a:cs typeface="Times New Roman"/>
              <a:sym typeface="Times New Roman"/>
            </a:endParaRPr>
          </a:p>
        </p:txBody>
      </p:sp>
      <p:pic>
        <p:nvPicPr>
          <p:cNvPr id="261" name="Google Shape;261;p28"/>
          <p:cNvPicPr preferRelativeResize="0"/>
          <p:nvPr/>
        </p:nvPicPr>
        <p:blipFill rotWithShape="1">
          <a:blip r:embed="rId3">
            <a:alphaModFix/>
          </a:blip>
          <a:srcRect b="0" l="0" r="45021" t="54687"/>
          <a:stretch/>
        </p:blipFill>
        <p:spPr>
          <a:xfrm>
            <a:off x="4352325" y="1825500"/>
            <a:ext cx="3776250" cy="535775"/>
          </a:xfrm>
          <a:prstGeom prst="rect">
            <a:avLst/>
          </a:prstGeom>
          <a:noFill/>
          <a:ln>
            <a:noFill/>
          </a:ln>
        </p:spPr>
      </p:pic>
      <p:pic>
        <p:nvPicPr>
          <p:cNvPr id="262" name="Google Shape;262;p28"/>
          <p:cNvPicPr preferRelativeResize="0"/>
          <p:nvPr/>
        </p:nvPicPr>
        <p:blipFill>
          <a:blip r:embed="rId4">
            <a:alphaModFix/>
          </a:blip>
          <a:stretch>
            <a:fillRect/>
          </a:stretch>
        </p:blipFill>
        <p:spPr>
          <a:xfrm>
            <a:off x="3882840" y="2580900"/>
            <a:ext cx="5264322" cy="1688325"/>
          </a:xfrm>
          <a:prstGeom prst="rect">
            <a:avLst/>
          </a:prstGeom>
          <a:noFill/>
          <a:ln>
            <a:noFill/>
          </a:ln>
        </p:spPr>
      </p:pic>
      <p:pic>
        <p:nvPicPr>
          <p:cNvPr id="263" name="Google Shape;263;p28"/>
          <p:cNvPicPr preferRelativeResize="0"/>
          <p:nvPr/>
        </p:nvPicPr>
        <p:blipFill>
          <a:blip r:embed="rId5">
            <a:alphaModFix/>
          </a:blip>
          <a:stretch>
            <a:fillRect/>
          </a:stretch>
        </p:blipFill>
        <p:spPr>
          <a:xfrm>
            <a:off x="3879675" y="-1"/>
            <a:ext cx="5157207" cy="1688325"/>
          </a:xfrm>
          <a:prstGeom prst="rect">
            <a:avLst/>
          </a:prstGeom>
          <a:noFill/>
          <a:ln>
            <a:noFill/>
          </a:ln>
        </p:spPr>
      </p:pic>
      <p:pic>
        <p:nvPicPr>
          <p:cNvPr id="264" name="Google Shape;264;p28"/>
          <p:cNvPicPr preferRelativeResize="0"/>
          <p:nvPr/>
        </p:nvPicPr>
        <p:blipFill>
          <a:blip r:embed="rId6">
            <a:alphaModFix/>
          </a:blip>
          <a:stretch>
            <a:fillRect/>
          </a:stretch>
        </p:blipFill>
        <p:spPr>
          <a:xfrm>
            <a:off x="4352325" y="4426250"/>
            <a:ext cx="4413200" cy="47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29"/>
          <p:cNvSpPr txBox="1"/>
          <p:nvPr>
            <p:ph type="title"/>
          </p:nvPr>
        </p:nvSpPr>
        <p:spPr>
          <a:xfrm>
            <a:off x="819150" y="636250"/>
            <a:ext cx="37092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Classification	</a:t>
            </a:r>
            <a:endParaRPr/>
          </a:p>
        </p:txBody>
      </p:sp>
      <p:sp>
        <p:nvSpPr>
          <p:cNvPr id="271" name="Google Shape;271;p29"/>
          <p:cNvSpPr txBox="1"/>
          <p:nvPr>
            <p:ph idx="1" type="body"/>
          </p:nvPr>
        </p:nvSpPr>
        <p:spPr>
          <a:xfrm>
            <a:off x="819150" y="1248225"/>
            <a:ext cx="7571700" cy="19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Step 1 : We are </a:t>
            </a:r>
            <a:r>
              <a:rPr b="1" lang="en" sz="1900"/>
              <a:t>splitting the</a:t>
            </a:r>
            <a:r>
              <a:rPr b="1" lang="en" sz="1900"/>
              <a:t> 45 stores into 30 and 15</a:t>
            </a:r>
            <a:endParaRPr b="1" sz="1900"/>
          </a:p>
          <a:p>
            <a:pPr indent="0" lvl="0" marL="0" rtl="0" algn="l">
              <a:spcBef>
                <a:spcPts val="1200"/>
              </a:spcBef>
              <a:spcAft>
                <a:spcPts val="0"/>
              </a:spcAft>
              <a:buNone/>
            </a:pPr>
            <a:r>
              <a:rPr b="1" lang="en" sz="1900"/>
              <a:t>Step 2 : And then again we are splitting the 30 stores into 20 and 10 stores.</a:t>
            </a:r>
            <a:endParaRPr b="1" sz="1900"/>
          </a:p>
          <a:p>
            <a:pPr indent="0" lvl="0" marL="0" rtl="0" algn="l">
              <a:spcBef>
                <a:spcPts val="1200"/>
              </a:spcBef>
              <a:spcAft>
                <a:spcPts val="1200"/>
              </a:spcAft>
              <a:buNone/>
            </a:pPr>
            <a:r>
              <a:rPr b="1" lang="en" sz="1900"/>
              <a:t>Step 3 : Then we train and test  20 and 10 stores individually </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0"/>
          <p:cNvPicPr preferRelativeResize="0"/>
          <p:nvPr/>
        </p:nvPicPr>
        <p:blipFill rotWithShape="1">
          <a:blip r:embed="rId3">
            <a:alphaModFix/>
          </a:blip>
          <a:srcRect b="7149" l="-580" r="580" t="0"/>
          <a:stretch/>
        </p:blipFill>
        <p:spPr>
          <a:xfrm>
            <a:off x="1576388" y="284975"/>
            <a:ext cx="6132524" cy="2355400"/>
          </a:xfrm>
          <a:prstGeom prst="rect">
            <a:avLst/>
          </a:prstGeom>
          <a:noFill/>
          <a:ln>
            <a:noFill/>
          </a:ln>
        </p:spPr>
      </p:pic>
      <p:pic>
        <p:nvPicPr>
          <p:cNvPr id="278" name="Google Shape;278;p30"/>
          <p:cNvPicPr preferRelativeResize="0"/>
          <p:nvPr/>
        </p:nvPicPr>
        <p:blipFill>
          <a:blip r:embed="rId4">
            <a:alphaModFix/>
          </a:blip>
          <a:stretch>
            <a:fillRect/>
          </a:stretch>
        </p:blipFill>
        <p:spPr>
          <a:xfrm>
            <a:off x="674388" y="2815874"/>
            <a:ext cx="7936524" cy="431925"/>
          </a:xfrm>
          <a:prstGeom prst="rect">
            <a:avLst/>
          </a:prstGeom>
          <a:noFill/>
          <a:ln>
            <a:noFill/>
          </a:ln>
        </p:spPr>
      </p:pic>
      <p:pic>
        <p:nvPicPr>
          <p:cNvPr id="279" name="Google Shape;279;p30"/>
          <p:cNvPicPr preferRelativeResize="0"/>
          <p:nvPr/>
        </p:nvPicPr>
        <p:blipFill>
          <a:blip r:embed="rId5">
            <a:alphaModFix/>
          </a:blip>
          <a:stretch>
            <a:fillRect/>
          </a:stretch>
        </p:blipFill>
        <p:spPr>
          <a:xfrm>
            <a:off x="674400" y="3423300"/>
            <a:ext cx="8009776" cy="431925"/>
          </a:xfrm>
          <a:prstGeom prst="rect">
            <a:avLst/>
          </a:prstGeom>
          <a:noFill/>
          <a:ln>
            <a:noFill/>
          </a:ln>
        </p:spPr>
      </p:pic>
      <p:pic>
        <p:nvPicPr>
          <p:cNvPr id="280" name="Google Shape;280;p30"/>
          <p:cNvPicPr preferRelativeResize="0"/>
          <p:nvPr/>
        </p:nvPicPr>
        <p:blipFill>
          <a:blip r:embed="rId6">
            <a:alphaModFix/>
          </a:blip>
          <a:stretch>
            <a:fillRect/>
          </a:stretch>
        </p:blipFill>
        <p:spPr>
          <a:xfrm>
            <a:off x="637762" y="4030725"/>
            <a:ext cx="8009776" cy="42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311700" y="390600"/>
            <a:ext cx="2808000" cy="9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286" name="Google Shape;286;p31"/>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87" name="Google Shape;287;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1"/>
          <p:cNvPicPr preferRelativeResize="0"/>
          <p:nvPr/>
        </p:nvPicPr>
        <p:blipFill>
          <a:blip r:embed="rId3">
            <a:alphaModFix/>
          </a:blip>
          <a:stretch>
            <a:fillRect/>
          </a:stretch>
        </p:blipFill>
        <p:spPr>
          <a:xfrm>
            <a:off x="1212900" y="1071525"/>
            <a:ext cx="2549250" cy="3591700"/>
          </a:xfrm>
          <a:prstGeom prst="rect">
            <a:avLst/>
          </a:prstGeom>
          <a:noFill/>
          <a:ln>
            <a:noFill/>
          </a:ln>
        </p:spPr>
      </p:pic>
      <p:pic>
        <p:nvPicPr>
          <p:cNvPr id="289" name="Google Shape;289;p31"/>
          <p:cNvPicPr preferRelativeResize="0"/>
          <p:nvPr/>
        </p:nvPicPr>
        <p:blipFill rotWithShape="1">
          <a:blip r:embed="rId4">
            <a:alphaModFix/>
          </a:blip>
          <a:srcRect b="8917" l="0" r="0" t="0"/>
          <a:stretch/>
        </p:blipFill>
        <p:spPr>
          <a:xfrm>
            <a:off x="4814950" y="977300"/>
            <a:ext cx="2457450" cy="3591700"/>
          </a:xfrm>
          <a:prstGeom prst="rect">
            <a:avLst/>
          </a:prstGeom>
          <a:noFill/>
          <a:ln>
            <a:noFill/>
          </a:ln>
        </p:spPr>
      </p:pic>
      <p:sp>
        <p:nvSpPr>
          <p:cNvPr id="290" name="Google Shape;290;p31"/>
          <p:cNvSpPr txBox="1"/>
          <p:nvPr/>
        </p:nvSpPr>
        <p:spPr>
          <a:xfrm>
            <a:off x="1397925" y="577100"/>
            <a:ext cx="236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Linear regression</a:t>
            </a:r>
            <a:endParaRPr b="1">
              <a:latin typeface="Nunito"/>
              <a:ea typeface="Nunito"/>
              <a:cs typeface="Nunito"/>
              <a:sym typeface="Nunito"/>
            </a:endParaRPr>
          </a:p>
        </p:txBody>
      </p:sp>
      <p:sp>
        <p:nvSpPr>
          <p:cNvPr id="291" name="Google Shape;291;p31"/>
          <p:cNvSpPr txBox="1"/>
          <p:nvPr/>
        </p:nvSpPr>
        <p:spPr>
          <a:xfrm>
            <a:off x="4939675" y="577100"/>
            <a:ext cx="220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Decision Tree</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11175" y="433950"/>
            <a:ext cx="4314900" cy="5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Kaggle &amp; Github Details</a:t>
            </a:r>
            <a:endParaRPr sz="2500">
              <a:solidFill>
                <a:srgbClr val="666666"/>
              </a:solidFill>
              <a:latin typeface="Times New Roman"/>
              <a:ea typeface="Times New Roman"/>
              <a:cs typeface="Times New Roman"/>
              <a:sym typeface="Times New Roman"/>
            </a:endParaRPr>
          </a:p>
        </p:txBody>
      </p:sp>
      <p:sp>
        <p:nvSpPr>
          <p:cNvPr id="136" name="Google Shape;136;p14"/>
          <p:cNvSpPr txBox="1"/>
          <p:nvPr>
            <p:ph idx="1" type="body"/>
          </p:nvPr>
        </p:nvSpPr>
        <p:spPr>
          <a:xfrm>
            <a:off x="411175" y="998550"/>
            <a:ext cx="3575400" cy="321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i="1" lang="en" u="sng">
                <a:solidFill>
                  <a:srgbClr val="434343"/>
                </a:solidFill>
                <a:latin typeface="Times New Roman"/>
                <a:ea typeface="Times New Roman"/>
                <a:cs typeface="Times New Roman"/>
                <a:sym typeface="Times New Roman"/>
              </a:rPr>
              <a:t>Github repository:</a:t>
            </a:r>
            <a:endParaRPr b="1" i="1" u="sng">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solidFill>
                  <a:srgbClr val="434343"/>
                </a:solidFill>
                <a:uFill>
                  <a:noFill/>
                </a:uFill>
                <a:latin typeface="Times New Roman"/>
                <a:ea typeface="Times New Roman"/>
                <a:cs typeface="Times New Roman"/>
                <a:sym typeface="Times New Roman"/>
                <a:hlinkClick r:id="rId3">
                  <a:extLst>
                    <a:ext uri="{A12FA001-AC4F-418D-AE19-62706E023703}">
                      <ahyp:hlinkClr val="tx"/>
                    </a:ext>
                  </a:extLst>
                </a:hlinkClick>
              </a:rPr>
              <a:t>https://github.com/teamHdata606/DATA_606</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rgbClr val="000000"/>
              </a:buClr>
              <a:buSzPts val="1018"/>
              <a:buFont typeface="Arial"/>
              <a:buNone/>
            </a:pPr>
            <a:r>
              <a:rPr b="1" i="1" lang="en" u="sng">
                <a:solidFill>
                  <a:srgbClr val="434343"/>
                </a:solidFill>
                <a:latin typeface="Times New Roman"/>
                <a:ea typeface="Times New Roman"/>
                <a:cs typeface="Times New Roman"/>
                <a:sym typeface="Times New Roman"/>
              </a:rPr>
              <a:t>Kaggle Competition Details:</a:t>
            </a:r>
            <a:endParaRPr b="1" i="1" u="sng">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latin typeface="Times New Roman"/>
                <a:ea typeface="Times New Roman"/>
                <a:cs typeface="Times New Roman"/>
                <a:sym typeface="Times New Roman"/>
              </a:rPr>
              <a:t>Name of the Competition : </a:t>
            </a:r>
            <a:r>
              <a:rPr lang="en">
                <a:solidFill>
                  <a:srgbClr val="434343"/>
                </a:solidFill>
                <a:highlight>
                  <a:srgbClr val="FFFFFF"/>
                </a:highlight>
                <a:latin typeface="Times New Roman"/>
                <a:ea typeface="Times New Roman"/>
                <a:cs typeface="Times New Roman"/>
                <a:sym typeface="Times New Roman"/>
              </a:rPr>
              <a:t>Walmart Recruiting - Store Sales Forecasting</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highlight>
                  <a:srgbClr val="FFFFFF"/>
                </a:highlight>
                <a:latin typeface="Times New Roman"/>
                <a:ea typeface="Times New Roman"/>
                <a:cs typeface="Times New Roman"/>
                <a:sym typeface="Times New Roman"/>
              </a:rPr>
              <a:t>Final submission: May 5, 2014</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highlight>
                  <a:srgbClr val="FFFFFF"/>
                </a:highlight>
                <a:latin typeface="Times New Roman"/>
                <a:ea typeface="Times New Roman"/>
                <a:cs typeface="Times New Roman"/>
                <a:sym typeface="Times New Roman"/>
              </a:rPr>
              <a:t>Best-Score: need to enter the current best score of the competition.</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a:solidFill>
                <a:srgbClr val="434343"/>
              </a:solidFill>
              <a:latin typeface="Times New Roman"/>
              <a:ea typeface="Times New Roman"/>
              <a:cs typeface="Times New Roman"/>
              <a:sym typeface="Times New Roman"/>
            </a:endParaRPr>
          </a:p>
        </p:txBody>
      </p:sp>
      <p:pic>
        <p:nvPicPr>
          <p:cNvPr id="137" name="Google Shape;137;p14"/>
          <p:cNvPicPr preferRelativeResize="0"/>
          <p:nvPr/>
        </p:nvPicPr>
        <p:blipFill>
          <a:blip r:embed="rId4">
            <a:alphaModFix/>
          </a:blip>
          <a:stretch>
            <a:fillRect/>
          </a:stretch>
        </p:blipFill>
        <p:spPr>
          <a:xfrm>
            <a:off x="4153275" y="1171875"/>
            <a:ext cx="4619550" cy="2338926"/>
          </a:xfrm>
          <a:prstGeom prst="rect">
            <a:avLst/>
          </a:prstGeom>
          <a:noFill/>
          <a:ln>
            <a:noFill/>
          </a:ln>
        </p:spPr>
      </p:pic>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297" name="Google Shape;297;p3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98" name="Google Shape;29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32"/>
          <p:cNvPicPr preferRelativeResize="0"/>
          <p:nvPr/>
        </p:nvPicPr>
        <p:blipFill>
          <a:blip r:embed="rId3">
            <a:alphaModFix/>
          </a:blip>
          <a:stretch>
            <a:fillRect/>
          </a:stretch>
        </p:blipFill>
        <p:spPr>
          <a:xfrm>
            <a:off x="1421900" y="1063800"/>
            <a:ext cx="2409825" cy="3505200"/>
          </a:xfrm>
          <a:prstGeom prst="rect">
            <a:avLst/>
          </a:prstGeom>
          <a:noFill/>
          <a:ln>
            <a:noFill/>
          </a:ln>
        </p:spPr>
      </p:pic>
      <p:pic>
        <p:nvPicPr>
          <p:cNvPr id="300" name="Google Shape;300;p32"/>
          <p:cNvPicPr preferRelativeResize="0"/>
          <p:nvPr/>
        </p:nvPicPr>
        <p:blipFill rotWithShape="1">
          <a:blip r:embed="rId4">
            <a:alphaModFix/>
          </a:blip>
          <a:srcRect b="0" l="0" r="0" t="3474"/>
          <a:stretch/>
        </p:blipFill>
        <p:spPr>
          <a:xfrm>
            <a:off x="5353275" y="1063800"/>
            <a:ext cx="2524125" cy="3505200"/>
          </a:xfrm>
          <a:prstGeom prst="rect">
            <a:avLst/>
          </a:prstGeom>
          <a:noFill/>
          <a:ln>
            <a:noFill/>
          </a:ln>
        </p:spPr>
      </p:pic>
      <p:sp>
        <p:nvSpPr>
          <p:cNvPr id="301" name="Google Shape;301;p32"/>
          <p:cNvSpPr txBox="1"/>
          <p:nvPr/>
        </p:nvSpPr>
        <p:spPr>
          <a:xfrm>
            <a:off x="1471925" y="637275"/>
            <a:ext cx="218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Random Forest</a:t>
            </a:r>
            <a:endParaRPr b="1">
              <a:latin typeface="Nunito"/>
              <a:ea typeface="Nunito"/>
              <a:cs typeface="Nunito"/>
              <a:sym typeface="Nunito"/>
            </a:endParaRPr>
          </a:p>
        </p:txBody>
      </p:sp>
      <p:sp>
        <p:nvSpPr>
          <p:cNvPr id="302" name="Google Shape;302;p32"/>
          <p:cNvSpPr txBox="1"/>
          <p:nvPr/>
        </p:nvSpPr>
        <p:spPr>
          <a:xfrm>
            <a:off x="5353275" y="555600"/>
            <a:ext cx="229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XGBoost</a:t>
            </a:r>
            <a:endParaRPr b="1">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6" name="Shape 306"/>
        <p:cNvGrpSpPr/>
        <p:nvPr/>
      </p:nvGrpSpPr>
      <p:grpSpPr>
        <a:xfrm>
          <a:off x="0" y="0"/>
          <a:ext cx="0" cy="0"/>
          <a:chOff x="0" y="0"/>
          <a:chExt cx="0" cy="0"/>
        </a:xfrm>
      </p:grpSpPr>
      <p:sp>
        <p:nvSpPr>
          <p:cNvPr id="307" name="Google Shape;307;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3"/>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09" name="Google Shape;309;p33"/>
          <p:cNvPicPr preferRelativeResize="0"/>
          <p:nvPr/>
        </p:nvPicPr>
        <p:blipFill>
          <a:blip r:embed="rId3">
            <a:alphaModFix/>
          </a:blip>
          <a:stretch>
            <a:fillRect/>
          </a:stretch>
        </p:blipFill>
        <p:spPr>
          <a:xfrm>
            <a:off x="1858725" y="151050"/>
            <a:ext cx="5426551" cy="2384100"/>
          </a:xfrm>
          <a:prstGeom prst="rect">
            <a:avLst/>
          </a:prstGeom>
          <a:noFill/>
          <a:ln>
            <a:noFill/>
          </a:ln>
        </p:spPr>
      </p:pic>
      <p:pic>
        <p:nvPicPr>
          <p:cNvPr id="310" name="Google Shape;310;p33"/>
          <p:cNvPicPr preferRelativeResize="0"/>
          <p:nvPr/>
        </p:nvPicPr>
        <p:blipFill>
          <a:blip r:embed="rId4">
            <a:alphaModFix/>
          </a:blip>
          <a:stretch>
            <a:fillRect/>
          </a:stretch>
        </p:blipFill>
        <p:spPr>
          <a:xfrm>
            <a:off x="4803475" y="2763898"/>
            <a:ext cx="3587250" cy="1789389"/>
          </a:xfrm>
          <a:prstGeom prst="rect">
            <a:avLst/>
          </a:prstGeom>
          <a:noFill/>
          <a:ln>
            <a:noFill/>
          </a:ln>
        </p:spPr>
      </p:pic>
      <p:pic>
        <p:nvPicPr>
          <p:cNvPr id="311" name="Google Shape;311;p33"/>
          <p:cNvPicPr preferRelativeResize="0"/>
          <p:nvPr/>
        </p:nvPicPr>
        <p:blipFill>
          <a:blip r:embed="rId5">
            <a:alphaModFix/>
          </a:blip>
          <a:stretch>
            <a:fillRect/>
          </a:stretch>
        </p:blipFill>
        <p:spPr>
          <a:xfrm>
            <a:off x="365300" y="2633725"/>
            <a:ext cx="4355508" cy="230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5" name="Shape 315"/>
        <p:cNvGrpSpPr/>
        <p:nvPr/>
      </p:nvGrpSpPr>
      <p:grpSpPr>
        <a:xfrm>
          <a:off x="0" y="0"/>
          <a:ext cx="0" cy="0"/>
          <a:chOff x="0" y="0"/>
          <a:chExt cx="0" cy="0"/>
        </a:xfrm>
      </p:grpSpPr>
      <p:sp>
        <p:nvSpPr>
          <p:cNvPr id="316" name="Google Shape;316;p34"/>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17" name="Google Shape;317;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4"/>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19" name="Google Shape;319;p34"/>
          <p:cNvPicPr preferRelativeResize="0"/>
          <p:nvPr/>
        </p:nvPicPr>
        <p:blipFill>
          <a:blip r:embed="rId3">
            <a:alphaModFix/>
          </a:blip>
          <a:stretch>
            <a:fillRect/>
          </a:stretch>
        </p:blipFill>
        <p:spPr>
          <a:xfrm>
            <a:off x="1655900" y="110725"/>
            <a:ext cx="5350649" cy="2360225"/>
          </a:xfrm>
          <a:prstGeom prst="rect">
            <a:avLst/>
          </a:prstGeom>
          <a:noFill/>
          <a:ln>
            <a:noFill/>
          </a:ln>
        </p:spPr>
      </p:pic>
      <p:pic>
        <p:nvPicPr>
          <p:cNvPr id="320" name="Google Shape;320;p34"/>
          <p:cNvPicPr preferRelativeResize="0"/>
          <p:nvPr/>
        </p:nvPicPr>
        <p:blipFill>
          <a:blip r:embed="rId4">
            <a:alphaModFix/>
          </a:blip>
          <a:stretch>
            <a:fillRect/>
          </a:stretch>
        </p:blipFill>
        <p:spPr>
          <a:xfrm>
            <a:off x="5094725" y="2730650"/>
            <a:ext cx="3469462" cy="1813025"/>
          </a:xfrm>
          <a:prstGeom prst="rect">
            <a:avLst/>
          </a:prstGeom>
          <a:noFill/>
          <a:ln>
            <a:noFill/>
          </a:ln>
        </p:spPr>
      </p:pic>
      <p:pic>
        <p:nvPicPr>
          <p:cNvPr id="321" name="Google Shape;321;p34"/>
          <p:cNvPicPr preferRelativeResize="0"/>
          <p:nvPr/>
        </p:nvPicPr>
        <p:blipFill>
          <a:blip r:embed="rId5">
            <a:alphaModFix/>
          </a:blip>
          <a:stretch>
            <a:fillRect/>
          </a:stretch>
        </p:blipFill>
        <p:spPr>
          <a:xfrm>
            <a:off x="445675" y="2595863"/>
            <a:ext cx="4504301" cy="2401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5" name="Shape 325"/>
        <p:cNvGrpSpPr/>
        <p:nvPr/>
      </p:nvGrpSpPr>
      <p:grpSpPr>
        <a:xfrm>
          <a:off x="0" y="0"/>
          <a:ext cx="0" cy="0"/>
          <a:chOff x="0" y="0"/>
          <a:chExt cx="0" cy="0"/>
        </a:xfrm>
      </p:grpSpPr>
      <p:sp>
        <p:nvSpPr>
          <p:cNvPr id="326" name="Google Shape;326;p35"/>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27" name="Google Shape;327;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5"/>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29" name="Google Shape;329;p35"/>
          <p:cNvPicPr preferRelativeResize="0"/>
          <p:nvPr/>
        </p:nvPicPr>
        <p:blipFill>
          <a:blip r:embed="rId3">
            <a:alphaModFix/>
          </a:blip>
          <a:stretch>
            <a:fillRect/>
          </a:stretch>
        </p:blipFill>
        <p:spPr>
          <a:xfrm>
            <a:off x="1535675" y="90850"/>
            <a:ext cx="5441526" cy="2412551"/>
          </a:xfrm>
          <a:prstGeom prst="rect">
            <a:avLst/>
          </a:prstGeom>
          <a:noFill/>
          <a:ln>
            <a:noFill/>
          </a:ln>
        </p:spPr>
      </p:pic>
      <p:pic>
        <p:nvPicPr>
          <p:cNvPr id="330" name="Google Shape;330;p35"/>
          <p:cNvPicPr preferRelativeResize="0"/>
          <p:nvPr/>
        </p:nvPicPr>
        <p:blipFill>
          <a:blip r:embed="rId4">
            <a:alphaModFix/>
          </a:blip>
          <a:stretch>
            <a:fillRect/>
          </a:stretch>
        </p:blipFill>
        <p:spPr>
          <a:xfrm>
            <a:off x="4814550" y="2844237"/>
            <a:ext cx="3687617" cy="1917925"/>
          </a:xfrm>
          <a:prstGeom prst="rect">
            <a:avLst/>
          </a:prstGeom>
          <a:noFill/>
          <a:ln>
            <a:noFill/>
          </a:ln>
        </p:spPr>
      </p:pic>
      <p:pic>
        <p:nvPicPr>
          <p:cNvPr id="331" name="Google Shape;331;p35"/>
          <p:cNvPicPr preferRelativeResize="0"/>
          <p:nvPr/>
        </p:nvPicPr>
        <p:blipFill>
          <a:blip r:embed="rId5">
            <a:alphaModFix/>
          </a:blip>
          <a:stretch>
            <a:fillRect/>
          </a:stretch>
        </p:blipFill>
        <p:spPr>
          <a:xfrm>
            <a:off x="311700" y="2627900"/>
            <a:ext cx="4387624" cy="2350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5" name="Shape 335"/>
        <p:cNvGrpSpPr/>
        <p:nvPr/>
      </p:nvGrpSpPr>
      <p:grpSpPr>
        <a:xfrm>
          <a:off x="0" y="0"/>
          <a:ext cx="0" cy="0"/>
          <a:chOff x="0" y="0"/>
          <a:chExt cx="0" cy="0"/>
        </a:xfrm>
      </p:grpSpPr>
      <p:sp>
        <p:nvSpPr>
          <p:cNvPr id="336" name="Google Shape;336;p36"/>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37" name="Google Shape;337;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6"/>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39" name="Google Shape;339;p36"/>
          <p:cNvPicPr preferRelativeResize="0"/>
          <p:nvPr/>
        </p:nvPicPr>
        <p:blipFill>
          <a:blip r:embed="rId3">
            <a:alphaModFix/>
          </a:blip>
          <a:stretch>
            <a:fillRect/>
          </a:stretch>
        </p:blipFill>
        <p:spPr>
          <a:xfrm>
            <a:off x="1907850" y="76050"/>
            <a:ext cx="5344701" cy="2380300"/>
          </a:xfrm>
          <a:prstGeom prst="rect">
            <a:avLst/>
          </a:prstGeom>
          <a:noFill/>
          <a:ln>
            <a:noFill/>
          </a:ln>
        </p:spPr>
      </p:pic>
      <p:pic>
        <p:nvPicPr>
          <p:cNvPr id="340" name="Google Shape;340;p36"/>
          <p:cNvPicPr preferRelativeResize="0"/>
          <p:nvPr/>
        </p:nvPicPr>
        <p:blipFill>
          <a:blip r:embed="rId4">
            <a:alphaModFix/>
          </a:blip>
          <a:stretch>
            <a:fillRect/>
          </a:stretch>
        </p:blipFill>
        <p:spPr>
          <a:xfrm>
            <a:off x="4968950" y="2735025"/>
            <a:ext cx="3421775" cy="1808650"/>
          </a:xfrm>
          <a:prstGeom prst="rect">
            <a:avLst/>
          </a:prstGeom>
          <a:noFill/>
          <a:ln>
            <a:noFill/>
          </a:ln>
        </p:spPr>
      </p:pic>
      <p:pic>
        <p:nvPicPr>
          <p:cNvPr id="341" name="Google Shape;341;p36"/>
          <p:cNvPicPr preferRelativeResize="0"/>
          <p:nvPr/>
        </p:nvPicPr>
        <p:blipFill>
          <a:blip r:embed="rId5">
            <a:alphaModFix/>
          </a:blip>
          <a:stretch>
            <a:fillRect/>
          </a:stretch>
        </p:blipFill>
        <p:spPr>
          <a:xfrm>
            <a:off x="225994" y="2562688"/>
            <a:ext cx="4590231" cy="2417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5" name="Shape 345"/>
        <p:cNvGrpSpPr/>
        <p:nvPr/>
      </p:nvGrpSpPr>
      <p:grpSpPr>
        <a:xfrm>
          <a:off x="0" y="0"/>
          <a:ext cx="0" cy="0"/>
          <a:chOff x="0" y="0"/>
          <a:chExt cx="0" cy="0"/>
        </a:xfrm>
      </p:grpSpPr>
      <p:sp>
        <p:nvSpPr>
          <p:cNvPr id="346" name="Google Shape;346;p37"/>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47" name="Google Shape;347;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37"/>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49" name="Google Shape;349;p37"/>
          <p:cNvPicPr preferRelativeResize="0"/>
          <p:nvPr/>
        </p:nvPicPr>
        <p:blipFill>
          <a:blip r:embed="rId3">
            <a:alphaModFix/>
          </a:blip>
          <a:stretch>
            <a:fillRect/>
          </a:stretch>
        </p:blipFill>
        <p:spPr>
          <a:xfrm>
            <a:off x="738188" y="1628775"/>
            <a:ext cx="7667625" cy="188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References</a:t>
            </a:r>
            <a:endParaRPr sz="2540">
              <a:solidFill>
                <a:srgbClr val="666666"/>
              </a:solidFill>
              <a:latin typeface="Times New Roman"/>
              <a:ea typeface="Times New Roman"/>
              <a:cs typeface="Times New Roman"/>
              <a:sym typeface="Times New Roman"/>
            </a:endParaRPr>
          </a:p>
        </p:txBody>
      </p:sp>
      <p:sp>
        <p:nvSpPr>
          <p:cNvPr id="355" name="Google Shape;355;p38"/>
          <p:cNvSpPr txBox="1"/>
          <p:nvPr>
            <p:ph idx="1" type="body"/>
          </p:nvPr>
        </p:nvSpPr>
        <p:spPr>
          <a:xfrm>
            <a:off x="311700" y="1376050"/>
            <a:ext cx="8520600" cy="3344700"/>
          </a:xfrm>
          <a:prstGeom prst="rect">
            <a:avLst/>
          </a:prstGeom>
        </p:spPr>
        <p:txBody>
          <a:bodyPr anchorCtr="0" anchor="t" bIns="91425" lIns="91425" spcFirstLastPara="1" rIns="91425" wrap="square" tIns="91425">
            <a:noAutofit/>
          </a:bodyPr>
          <a:lstStyle/>
          <a:p>
            <a:pPr indent="-314960" lvl="0" marL="457200" rtl="0" algn="just">
              <a:lnSpc>
                <a:spcPct val="95000"/>
              </a:lnSpc>
              <a:spcBef>
                <a:spcPts val="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Cheema, M. A., &amp; Bhatnagar, A. (2021). Predictive analysis of sales forecasting using SARIMA models: A case of Walmart. Journal of Retailing and Consumer Services, 58, 102307.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Fildes, R., Ma, L., Kolassa, S., &amp; Huang, W. (2019). Demand forecasting with big data: A review. European Journal of Operational Research, 267(3), 1019-1033.</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 Y., Zhao, Z., Liu, C., &amp; Huang, J. (2020). A neural network-based model for sales forecasting of Walmart. IEEE Access, 8, 63127-63135.</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Liu, H., &amp; Liu, X. (2019). Store-level sales forecasting of Walmart: An application of Holt-Winters method. Journal of Retailing and Consumer Services, 48, 270-277.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Miao, X., Chen, S., Liu, S., &amp; Zhou, Y. (2020). A big data-based model for sales forecasting of Walmart. Complexity, 2020, 1-11.</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100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Yang, C., &amp; Lin, J. (2019). Sales forecasting of Walmart using support vector regression. Journal of Retailing and Consumer Services, 50, 221-226.</a:t>
            </a:r>
            <a:endParaRPr sz="1360">
              <a:solidFill>
                <a:srgbClr val="434343"/>
              </a:solidFill>
              <a:latin typeface="Times New Roman"/>
              <a:ea typeface="Times New Roman"/>
              <a:cs typeface="Times New Roman"/>
              <a:sym typeface="Times New Roman"/>
            </a:endParaRPr>
          </a:p>
        </p:txBody>
      </p:sp>
      <p:sp>
        <p:nvSpPr>
          <p:cNvPr id="356" name="Google Shape;356;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820823" y="1746100"/>
            <a:ext cx="6445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300"/>
              <a:t>  </a:t>
            </a:r>
            <a:r>
              <a:rPr b="1" lang="en" sz="5000" u="sng">
                <a:solidFill>
                  <a:srgbClr val="202124"/>
                </a:solidFill>
              </a:rPr>
              <a:t>THANK YOU</a:t>
            </a:r>
            <a:endParaRPr b="1" sz="5000" u="sng">
              <a:solidFill>
                <a:srgbClr val="202124"/>
              </a:solidFill>
            </a:endParaRPr>
          </a:p>
        </p:txBody>
      </p:sp>
      <p:sp>
        <p:nvSpPr>
          <p:cNvPr id="362" name="Google Shape;362;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40">
                <a:solidFill>
                  <a:srgbClr val="666666"/>
                </a:solidFill>
                <a:latin typeface="Times New Roman"/>
                <a:ea typeface="Times New Roman"/>
                <a:cs typeface="Times New Roman"/>
                <a:sym typeface="Times New Roman"/>
              </a:rPr>
              <a:t>Introduction</a:t>
            </a:r>
            <a:endParaRPr sz="2740">
              <a:solidFill>
                <a:srgbClr val="666666"/>
              </a:solidFill>
              <a:latin typeface="Times New Roman"/>
              <a:ea typeface="Times New Roman"/>
              <a:cs typeface="Times New Roman"/>
              <a:sym typeface="Times New Roman"/>
            </a:endParaRPr>
          </a:p>
        </p:txBody>
      </p:sp>
      <p:sp>
        <p:nvSpPr>
          <p:cNvPr id="144" name="Google Shape;144;p15"/>
          <p:cNvSpPr txBox="1"/>
          <p:nvPr>
            <p:ph idx="1" type="body"/>
          </p:nvPr>
        </p:nvSpPr>
        <p:spPr>
          <a:xfrm>
            <a:off x="311700" y="1397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45">
                <a:solidFill>
                  <a:srgbClr val="434343"/>
                </a:solidFill>
                <a:latin typeface="Times New Roman"/>
                <a:ea typeface="Times New Roman"/>
                <a:cs typeface="Times New Roman"/>
                <a:sym typeface="Times New Roman"/>
              </a:rPr>
              <a:t>This project was chosen because it provides an opportunity to use data science and machine learning to make predictions about retail store sales. The Walmart Recruiting Store Sales Forecasting competition hosted by Kaggle provides a dataset of historical sales data from Walmart stores across the United States. The goal of the competition is to predict the sales of individual stores. By using predictive models and machine learning algorithms, participants are expected to create forecasts that are more accurate than traditional methods. This competition provides a great opportunity to practice data analysis and predictive modeling skills.</a:t>
            </a:r>
            <a:endParaRPr sz="1545">
              <a:solidFill>
                <a:srgbClr val="434343"/>
              </a:solidFill>
              <a:latin typeface="Times New Roman"/>
              <a:ea typeface="Times New Roman"/>
              <a:cs typeface="Times New Roman"/>
              <a:sym typeface="Times New Roman"/>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16"/>
          <p:cNvPicPr preferRelativeResize="0"/>
          <p:nvPr/>
        </p:nvPicPr>
        <p:blipFill>
          <a:blip r:embed="rId3">
            <a:alphaModFix/>
          </a:blip>
          <a:stretch>
            <a:fillRect/>
          </a:stretch>
        </p:blipFill>
        <p:spPr>
          <a:xfrm>
            <a:off x="1640175" y="676950"/>
            <a:ext cx="5719500" cy="32814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11700" y="97600"/>
            <a:ext cx="83109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Dataset and Features</a:t>
            </a:r>
            <a:endParaRPr sz="2500">
              <a:solidFill>
                <a:srgbClr val="666666"/>
              </a:solidFill>
              <a:latin typeface="Times New Roman"/>
              <a:ea typeface="Times New Roman"/>
              <a:cs typeface="Times New Roman"/>
              <a:sym typeface="Times New Roman"/>
            </a:endParaRPr>
          </a:p>
        </p:txBody>
      </p:sp>
      <p:sp>
        <p:nvSpPr>
          <p:cNvPr id="157" name="Google Shape;157;p17"/>
          <p:cNvSpPr txBox="1"/>
          <p:nvPr>
            <p:ph idx="1" type="body"/>
          </p:nvPr>
        </p:nvSpPr>
        <p:spPr>
          <a:xfrm>
            <a:off x="311700" y="853300"/>
            <a:ext cx="8447100" cy="755700"/>
          </a:xfrm>
          <a:prstGeom prst="rect">
            <a:avLst/>
          </a:prstGeom>
        </p:spPr>
        <p:txBody>
          <a:bodyPr anchorCtr="0" anchor="t" bIns="91425" lIns="91425" spcFirstLastPara="1" rIns="91425" wrap="square" tIns="91425">
            <a:noAutofit/>
          </a:bodyPr>
          <a:lstStyle/>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This dataset includes historical sales information for 45 establishments spread across several geographies. The aim is to project the sales for each department in each store, each of which has multiple departments.In this dataset we have 3 csv files.</a:t>
            </a:r>
            <a:endParaRPr sz="1220">
              <a:solidFill>
                <a:srgbClr val="000000"/>
              </a:solidFill>
              <a:latin typeface="Times New Roman"/>
              <a:ea typeface="Times New Roman"/>
              <a:cs typeface="Times New Roman"/>
              <a:sym typeface="Times New Roman"/>
            </a:endParaRPr>
          </a:p>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Link to the dataset: </a:t>
            </a:r>
            <a:r>
              <a:rPr b="1" i="1" lang="en" sz="1220" u="sng">
                <a:solidFill>
                  <a:srgbClr val="000000"/>
                </a:solidFill>
                <a:latin typeface="Times New Roman"/>
                <a:ea typeface="Times New Roman"/>
                <a:cs typeface="Times New Roman"/>
                <a:sym typeface="Times New Roman"/>
              </a:rPr>
              <a:t>https://www.kaggle.com/c/walmart-recruiting-store-sales-forecasting/data</a:t>
            </a:r>
            <a:endParaRPr b="1" i="1" sz="1220" u="sng">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080">
              <a:latin typeface="Times New Roman"/>
              <a:ea typeface="Times New Roman"/>
              <a:cs typeface="Times New Roman"/>
              <a:sym typeface="Times New Roman"/>
            </a:endParaRPr>
          </a:p>
        </p:txBody>
      </p:sp>
      <p:sp>
        <p:nvSpPr>
          <p:cNvPr id="158" name="Google Shape;158;p17"/>
          <p:cNvSpPr txBox="1"/>
          <p:nvPr/>
        </p:nvSpPr>
        <p:spPr>
          <a:xfrm>
            <a:off x="486950" y="1725775"/>
            <a:ext cx="2424000" cy="326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Features.csv</a:t>
            </a:r>
            <a:r>
              <a:rPr lang="en" sz="1200">
                <a:latin typeface="Times New Roman"/>
                <a:ea typeface="Times New Roman"/>
                <a:cs typeface="Times New Roman"/>
                <a:sym typeface="Times New Roman"/>
              </a:rPr>
              <a:t> : Consists of 12 Columns and 8190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Temperature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Fuel_price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1</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2</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3</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4</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5</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CPI</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Unemployment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a:t>
            </a:r>
            <a:endParaRPr sz="1200">
              <a:latin typeface="Times New Roman"/>
              <a:ea typeface="Times New Roman"/>
              <a:cs typeface="Times New Roman"/>
              <a:sym typeface="Times New Roman"/>
            </a:endParaRPr>
          </a:p>
        </p:txBody>
      </p:sp>
      <p:sp>
        <p:nvSpPr>
          <p:cNvPr id="159" name="Google Shape;159;p17"/>
          <p:cNvSpPr txBox="1"/>
          <p:nvPr/>
        </p:nvSpPr>
        <p:spPr>
          <a:xfrm>
            <a:off x="3312400" y="1725775"/>
            <a:ext cx="2424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Train.csv</a:t>
            </a:r>
            <a:r>
              <a:rPr lang="en" sz="1200">
                <a:latin typeface="Times New Roman"/>
                <a:ea typeface="Times New Roman"/>
                <a:cs typeface="Times New Roman"/>
                <a:sym typeface="Times New Roman"/>
              </a:rPr>
              <a:t> : Consists of  5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421571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Dept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Weekly_Sales</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  </a:t>
            </a:r>
            <a:endParaRPr sz="1200">
              <a:solidFill>
                <a:srgbClr val="3D3D3D"/>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60" name="Google Shape;160;p17"/>
          <p:cNvSpPr txBox="1"/>
          <p:nvPr/>
        </p:nvSpPr>
        <p:spPr>
          <a:xfrm>
            <a:off x="6153125" y="1695475"/>
            <a:ext cx="2605800" cy="13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Store.csv : </a:t>
            </a:r>
            <a:r>
              <a:rPr lang="en" sz="1200">
                <a:latin typeface="Times New Roman"/>
                <a:ea typeface="Times New Roman"/>
                <a:cs typeface="Times New Roman"/>
                <a:sym typeface="Times New Roman"/>
              </a:rPr>
              <a:t>Consists of 3 columns and 45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Type</a:t>
            </a:r>
            <a:endParaRPr sz="1200">
              <a:solidFill>
                <a:srgbClr val="3D3D3D"/>
              </a:solidFill>
              <a:latin typeface="Times New Roman"/>
              <a:ea typeface="Times New Roman"/>
              <a:cs typeface="Times New Roman"/>
              <a:sym typeface="Times New Roman"/>
            </a:endParaRPr>
          </a:p>
          <a:p>
            <a:pPr indent="-304800" lvl="0" marL="457200" rtl="0" algn="l">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Size</a:t>
            </a:r>
            <a:endParaRPr sz="1200">
              <a:latin typeface="Times New Roman"/>
              <a:ea typeface="Times New Roman"/>
              <a:cs typeface="Times New Roman"/>
              <a:sym typeface="Times New Roman"/>
            </a:endParaRPr>
          </a:p>
        </p:txBody>
      </p:sp>
      <p:sp>
        <p:nvSpPr>
          <p:cNvPr id="161" name="Google Shape;161;p17"/>
          <p:cNvSpPr/>
          <p:nvPr/>
        </p:nvSpPr>
        <p:spPr>
          <a:xfrm>
            <a:off x="6160700" y="1740850"/>
            <a:ext cx="25983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96050" y="1740850"/>
            <a:ext cx="27876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183650" y="1740925"/>
            <a:ext cx="29694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7"/>
          <p:cNvCxnSpPr/>
          <p:nvPr/>
        </p:nvCxnSpPr>
        <p:spPr>
          <a:xfrm flipH="1" rot="10800000">
            <a:off x="403625" y="2218075"/>
            <a:ext cx="8355300" cy="22800"/>
          </a:xfrm>
          <a:prstGeom prst="straightConnector1">
            <a:avLst/>
          </a:prstGeom>
          <a:noFill/>
          <a:ln cap="flat" cmpd="sng" w="9525">
            <a:solidFill>
              <a:srgbClr val="000000"/>
            </a:solidFill>
            <a:prstDash val="solid"/>
            <a:round/>
            <a:headEnd len="med" w="med" type="none"/>
            <a:tailEnd len="med" w="med" type="none"/>
          </a:ln>
        </p:spPr>
      </p:cxnSp>
      <p:sp>
        <p:nvSpPr>
          <p:cNvPr id="165" name="Google Shape;165;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11700" y="142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Brief literature</a:t>
            </a:r>
            <a:endParaRPr sz="2540">
              <a:solidFill>
                <a:srgbClr val="666666"/>
              </a:solidFill>
              <a:latin typeface="Times New Roman"/>
              <a:ea typeface="Times New Roman"/>
              <a:cs typeface="Times New Roman"/>
              <a:sym typeface="Times New Roman"/>
            </a:endParaRPr>
          </a:p>
        </p:txBody>
      </p:sp>
      <p:sp>
        <p:nvSpPr>
          <p:cNvPr id="171" name="Google Shape;171;p18"/>
          <p:cNvSpPr txBox="1"/>
          <p:nvPr>
            <p:ph idx="1" type="body"/>
          </p:nvPr>
        </p:nvSpPr>
        <p:spPr>
          <a:xfrm>
            <a:off x="311700" y="849425"/>
            <a:ext cx="8520600" cy="3835800"/>
          </a:xfrm>
          <a:prstGeom prst="rect">
            <a:avLst/>
          </a:prstGeom>
        </p:spPr>
        <p:txBody>
          <a:bodyPr anchorCtr="0" anchor="t" bIns="91425" lIns="91425" spcFirstLastPara="1" rIns="91425" wrap="square" tIns="91425">
            <a:normAutofit lnSpcReduction="10000"/>
          </a:bodyPr>
          <a:lstStyle/>
          <a:p>
            <a:pPr indent="-311150" lvl="0" marL="457200" rtl="0" algn="just">
              <a:lnSpc>
                <a:spcPct val="105000"/>
              </a:lnSpc>
              <a:spcBef>
                <a:spcPts val="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Time series analysis</a:t>
            </a:r>
            <a:r>
              <a:rPr lang="en" sz="1300">
                <a:solidFill>
                  <a:srgbClr val="434343"/>
                </a:solidFill>
                <a:latin typeface="Times New Roman"/>
                <a:ea typeface="Times New Roman"/>
                <a:cs typeface="Times New Roman"/>
                <a:sym typeface="Times New Roman"/>
              </a:rPr>
              <a:t>: Several studies have used time series analysis to forecast Walmart's sales. For instance, Cheema and Bhatnagar (2021) used the seasonal autoregressive integrated moving average (SARIMA) model to predict Walmart's sales. They found that SARIMA outperforms other traditional forecasting models, such as exponential smoothing and ARIMA. Similarly, Liu and Liu (2019) applied the Holt-Winters method to forecast Walmart's sales at the store level. They found that the method outperforms other time series models in terms of accuracy.</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Machine learning</a:t>
            </a:r>
            <a:r>
              <a:rPr lang="en" sz="1300">
                <a:solidFill>
                  <a:srgbClr val="434343"/>
                </a:solidFill>
                <a:latin typeface="Times New Roman"/>
                <a:ea typeface="Times New Roman"/>
                <a:cs typeface="Times New Roman"/>
                <a:sym typeface="Times New Roman"/>
              </a:rPr>
              <a:t>: Machine learning techniques, such as neural networks and support vector machines, have also been applied to Walmart's sales forecasting. For example, Li et al. (2020) developed a neural network-based model to predict Walmart's sales. They found that the model outperforms other traditional models, such as ARIMA and exponential smoothing. Similarly, Yang and Lin (2019) applied support vector regression to forecast Walmart's sales. They found that the method outperforms other machine learning models, such as artificial neural networks and decision trees.</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SzPts val="1300"/>
              <a:buFont typeface="Times New Roman"/>
              <a:buChar char="●"/>
            </a:pPr>
            <a:r>
              <a:rPr b="1" lang="en" sz="1300" u="sng">
                <a:solidFill>
                  <a:srgbClr val="434343"/>
                </a:solidFill>
                <a:latin typeface="Times New Roman"/>
                <a:ea typeface="Times New Roman"/>
                <a:cs typeface="Times New Roman"/>
                <a:sym typeface="Times New Roman"/>
              </a:rPr>
              <a:t>Big Data analytics</a:t>
            </a:r>
            <a:r>
              <a:rPr lang="en" sz="1300">
                <a:solidFill>
                  <a:srgbClr val="434343"/>
                </a:solidFill>
                <a:latin typeface="Times New Roman"/>
                <a:ea typeface="Times New Roman"/>
                <a:cs typeface="Times New Roman"/>
                <a:sym typeface="Times New Roman"/>
              </a:rPr>
              <a:t>: Big data analytics has emerged as a powerful tool for Walmart's sales forecasting. For instance, Miao et al. (2020) developed a big data-based model to forecast Walmart's sales. They found that the model outperforms other traditional models, such as ARIMA and Holt-Winters. Similarly, Fildes et al. (2019) used a big data approach to improve the accuracy of Walmart's sales forecasts. They found that incorporating external data, such as weather and economic indicators, improves the accuracy of the forecasts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just">
              <a:lnSpc>
                <a:spcPct val="105000"/>
              </a:lnSpc>
              <a:spcBef>
                <a:spcPts val="1000"/>
              </a:spcBef>
              <a:spcAft>
                <a:spcPts val="1000"/>
              </a:spcAft>
              <a:buSzPts val="688"/>
              <a:buNone/>
            </a:pPr>
            <a:r>
              <a:t/>
            </a:r>
            <a:endParaRPr sz="1300">
              <a:solidFill>
                <a:srgbClr val="434343"/>
              </a:solidFill>
              <a:latin typeface="Times New Roman"/>
              <a:ea typeface="Times New Roman"/>
              <a:cs typeface="Times New Roman"/>
              <a:sym typeface="Times New Roman"/>
            </a:endParaRPr>
          </a:p>
        </p:txBody>
      </p:sp>
      <p:sp>
        <p:nvSpPr>
          <p:cNvPr id="172" name="Google Shape;172;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327725" y="199325"/>
            <a:ext cx="8367000" cy="461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One of the biggest differences between the outcomes of the various studies done on the Walmart Recruiting Store Sales Forecasting competition is the approach taken to forecasting sales. Some studies have focused on traditional forecasting methods such as time series analysis, while others have explored more innovative techniques such as machine learning and Big data Analytics. Another difference between the studies is the amount of data used to train the models.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Some models have used only a few months of data, while others have used years of data. Additionally, the types of features used to train the models have varied between studies, with some using only store and item level features while others have used weather and macroeconomic indicators as well. Finally, some studies have been more successful than others in terms of performance metrics such as accuracy, precision, recall, and RMSE.</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200"/>
              </a:spcBef>
              <a:spcAft>
                <a:spcPts val="1200"/>
              </a:spcAft>
              <a:buNone/>
            </a:pPr>
            <a:r>
              <a:t/>
            </a:r>
            <a:endParaRPr sz="1300">
              <a:solidFill>
                <a:srgbClr val="434343"/>
              </a:solidFill>
              <a:latin typeface="Times New Roman"/>
              <a:ea typeface="Times New Roman"/>
              <a:cs typeface="Times New Roman"/>
              <a:sym typeface="Times New Roman"/>
            </a:endParaRPr>
          </a:p>
        </p:txBody>
      </p:sp>
      <p:sp>
        <p:nvSpPr>
          <p:cNvPr id="178" name="Google Shape;178;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0"/>
          <p:cNvSpPr txBox="1"/>
          <p:nvPr>
            <p:ph type="title"/>
          </p:nvPr>
        </p:nvSpPr>
        <p:spPr>
          <a:xfrm>
            <a:off x="311700" y="421350"/>
            <a:ext cx="8520600" cy="73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500">
                <a:solidFill>
                  <a:srgbClr val="434343"/>
                </a:solidFill>
                <a:latin typeface="Times New Roman"/>
                <a:ea typeface="Times New Roman"/>
                <a:cs typeface="Times New Roman"/>
                <a:sym typeface="Times New Roman"/>
              </a:rPr>
              <a:t>Proposed Solutions:</a:t>
            </a:r>
            <a:endParaRPr sz="2500">
              <a:solidFill>
                <a:srgbClr val="434343"/>
              </a:solidFill>
              <a:latin typeface="Times New Roman"/>
              <a:ea typeface="Times New Roman"/>
              <a:cs typeface="Times New Roman"/>
              <a:sym typeface="Times New Roman"/>
            </a:endParaRPr>
          </a:p>
        </p:txBody>
      </p:sp>
      <p:sp>
        <p:nvSpPr>
          <p:cNvPr id="185" name="Google Shape;185;p20"/>
          <p:cNvSpPr txBox="1"/>
          <p:nvPr>
            <p:ph idx="1" type="body"/>
          </p:nvPr>
        </p:nvSpPr>
        <p:spPr>
          <a:xfrm>
            <a:off x="311700" y="985950"/>
            <a:ext cx="8520600" cy="38793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Other people have used a variety of methods to analyze the Walmart Store Sales Forecasting dataset. These include feature selection and extraction, as well as classification and regression. Feature selection and extraction are used to identify the important features that best describe the data. Classification and regression are used to make predictions about sales based on the data.</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Our proposed methods are to use a combination of feature engineering, exploratory data analysis, data visualization, and supervised machine learning algorithms. Specifically, we plan to use Linear regression, Random Forest, Decision Tree, and XGBoost algorithms to predict future sales and use Random Forest to identify the most important features and Gradient Boosting and XGBoost to predict the sales based on the selected features.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a:solidFill>
                  <a:srgbClr val="434343"/>
                </a:solidFill>
                <a:latin typeface="Times New Roman"/>
                <a:ea typeface="Times New Roman"/>
                <a:cs typeface="Times New Roman"/>
                <a:sym typeface="Times New Roman"/>
              </a:rPr>
              <a:t>Here we are splitting the 45 stores into 30 and 15 and then again splitting the 30 into 20 and 10 </a:t>
            </a:r>
            <a:endParaRPr>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Additionally, we will utilize data visualization to explore the data and identify trends. We believe that combining these methods will enable </a:t>
            </a:r>
            <a:r>
              <a:rPr lang="en">
                <a:solidFill>
                  <a:srgbClr val="434343"/>
                </a:solidFill>
                <a:latin typeface="Times New Roman"/>
                <a:ea typeface="Times New Roman"/>
                <a:cs typeface="Times New Roman"/>
                <a:sym typeface="Times New Roman"/>
              </a:rPr>
              <a:t>us</a:t>
            </a:r>
            <a:r>
              <a:rPr lang="en" sz="1300">
                <a:solidFill>
                  <a:srgbClr val="434343"/>
                </a:solidFill>
                <a:latin typeface="Times New Roman"/>
                <a:ea typeface="Times New Roman"/>
                <a:cs typeface="Times New Roman"/>
                <a:sym typeface="Times New Roman"/>
              </a:rPr>
              <a:t> to better understand the data and make more accurate predictions about future sales. This approach is different from what others have done with this dataset as it uses a combination of different methods to get a better understanding of the data</a:t>
            </a:r>
            <a:endParaRPr sz="13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242225"/>
            <a:ext cx="85206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Exploratory Data Analysis</a:t>
            </a:r>
            <a:endParaRPr sz="2540">
              <a:solidFill>
                <a:srgbClr val="666666"/>
              </a:solidFill>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4025225" y="871525"/>
            <a:ext cx="4807074" cy="3760900"/>
          </a:xfrm>
          <a:prstGeom prst="rect">
            <a:avLst/>
          </a:prstGeom>
          <a:noFill/>
          <a:ln>
            <a:noFill/>
          </a:ln>
        </p:spPr>
      </p:pic>
      <p:sp>
        <p:nvSpPr>
          <p:cNvPr id="192" name="Google Shape;192;p21"/>
          <p:cNvSpPr txBox="1"/>
          <p:nvPr/>
        </p:nvSpPr>
        <p:spPr>
          <a:xfrm>
            <a:off x="0" y="947275"/>
            <a:ext cx="3961500" cy="2047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i="1" lang="en" sz="1200">
                <a:solidFill>
                  <a:srgbClr val="434343"/>
                </a:solidFill>
                <a:latin typeface="Times New Roman"/>
                <a:ea typeface="Times New Roman"/>
                <a:cs typeface="Times New Roman"/>
                <a:sym typeface="Times New Roman"/>
              </a:rPr>
              <a:t>Steps taken before Performing EDA:</a:t>
            </a:r>
            <a:endParaRPr b="1" i="1" sz="12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l">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existing three datasets into one.</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Considering records which are having positive weekly_sales.</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markdown columns into one unified column.</a:t>
            </a:r>
            <a:endParaRPr sz="1200">
              <a:solidFill>
                <a:srgbClr val="434343"/>
              </a:solidFill>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p:txBody>
      </p:sp>
      <p:sp>
        <p:nvSpPr>
          <p:cNvPr id="193" name="Google Shape;193;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1"/>
          <p:cNvSpPr txBox="1"/>
          <p:nvPr/>
        </p:nvSpPr>
        <p:spPr>
          <a:xfrm>
            <a:off x="956600" y="61030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