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8" r:id="rId2"/>
    <p:sldId id="256" r:id="rId3"/>
    <p:sldId id="257" r:id="rId4"/>
    <p:sldId id="259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57"/>
    <p:restoredTop sz="93465"/>
  </p:normalViewPr>
  <p:slideViewPr>
    <p:cSldViewPr snapToGrid="0" snapToObjects="1">
      <p:cViewPr varScale="1">
        <p:scale>
          <a:sx n="132" d="100"/>
          <a:sy n="132" d="100"/>
        </p:scale>
        <p:origin x="1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9980-EA65-EC47-98B8-37CF624854BE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E5B3-A017-CB49-8AC1-DFD76C30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3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9980-EA65-EC47-98B8-37CF624854BE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E5B3-A017-CB49-8AC1-DFD76C30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4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9980-EA65-EC47-98B8-37CF624854BE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E5B3-A017-CB49-8AC1-DFD76C30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9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9980-EA65-EC47-98B8-37CF624854BE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E5B3-A017-CB49-8AC1-DFD76C30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3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9980-EA65-EC47-98B8-37CF624854BE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E5B3-A017-CB49-8AC1-DFD76C30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1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9980-EA65-EC47-98B8-37CF624854BE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E5B3-A017-CB49-8AC1-DFD76C30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8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9980-EA65-EC47-98B8-37CF624854BE}" type="datetimeFigureOut">
              <a:rPr lang="en-US" smtClean="0"/>
              <a:t>7/13/21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E5B3-A017-CB49-8AC1-DFD76C30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6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9980-EA65-EC47-98B8-37CF624854BE}" type="datetimeFigureOut">
              <a:rPr lang="en-US" smtClean="0"/>
              <a:t>7/13/21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E5B3-A017-CB49-8AC1-DFD76C30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9980-EA65-EC47-98B8-37CF624854BE}" type="datetimeFigureOut">
              <a:rPr lang="en-US" smtClean="0"/>
              <a:t>7/13/21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E5B3-A017-CB49-8AC1-DFD76C30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0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9980-EA65-EC47-98B8-37CF624854BE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E5B3-A017-CB49-8AC1-DFD76C30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5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9980-EA65-EC47-98B8-37CF624854BE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E5B3-A017-CB49-8AC1-DFD76C30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0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89980-EA65-EC47-98B8-37CF624854BE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FE5B3-A017-CB49-8AC1-DFD76C30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9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opensourceTAP@gmail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D69F-76DA-3840-B4DF-2A61326A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Helvetica" pitchFamily="2" charset="0"/>
              </a:rPr>
              <a:t>Instructions for using custom visual stimuli in OSARI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078FC-A3A7-074E-910E-F5CFCC8E1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Helvetica" pitchFamily="2" charset="0"/>
              </a:rPr>
              <a:t>The visual stimuli presented in OSARI are .jpeg image files. We have provided a PowerPoint version of these stimuli so that users can edit the instructions to their liking (e.g., you may wish to change the language the task is presented in)</a:t>
            </a:r>
          </a:p>
          <a:p>
            <a:endParaRPr lang="en-US" sz="1600" dirty="0">
              <a:latin typeface="Helvetica" pitchFamily="2" charset="0"/>
            </a:endParaRPr>
          </a:p>
          <a:p>
            <a:r>
              <a:rPr lang="en-US" sz="1600" dirty="0">
                <a:latin typeface="Helvetica" pitchFamily="2" charset="0"/>
              </a:rPr>
              <a:t>To use your adjusted PowerPoint slides in OSARI, simply save the slides as .jpeg files and name them using the same name as the original files (‘</a:t>
            </a:r>
            <a:r>
              <a:rPr lang="en-US" sz="1600" dirty="0" err="1">
                <a:latin typeface="Helvetica" pitchFamily="2" charset="0"/>
              </a:rPr>
              <a:t>welcome_image.jpeg</a:t>
            </a:r>
            <a:r>
              <a:rPr lang="en-US" sz="1600" dirty="0">
                <a:latin typeface="Helvetica" pitchFamily="2" charset="0"/>
              </a:rPr>
              <a:t>’, ‘</a:t>
            </a:r>
            <a:r>
              <a:rPr lang="en-US" sz="1600" dirty="0" err="1">
                <a:latin typeface="Helvetica" pitchFamily="2" charset="0"/>
              </a:rPr>
              <a:t>go_instr_image.jpeg</a:t>
            </a:r>
            <a:r>
              <a:rPr lang="en-US" sz="1600" dirty="0">
                <a:latin typeface="Helvetica" pitchFamily="2" charset="0"/>
              </a:rPr>
              <a:t>’ and ‘</a:t>
            </a:r>
            <a:r>
              <a:rPr lang="en-US" sz="1600" dirty="0" err="1">
                <a:latin typeface="Helvetica" pitchFamily="2" charset="0"/>
              </a:rPr>
              <a:t>stop_instr_image.jpeg</a:t>
            </a:r>
            <a:r>
              <a:rPr lang="en-US" sz="1600" dirty="0">
                <a:latin typeface="Helvetica" pitchFamily="2" charset="0"/>
              </a:rPr>
              <a:t>’) and replace the original files in the Stimuli folder</a:t>
            </a:r>
          </a:p>
          <a:p>
            <a:endParaRPr lang="en-US" sz="1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56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995E-153B-2149-919C-526D54CB4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74057"/>
            <a:ext cx="9905999" cy="1454944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Helvetica" pitchFamily="2" charset="0"/>
              </a:rPr>
              <a:t>Welcome to OSARI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7DBB0-4840-2B4D-9F99-8B27FA03B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6939" y="3485111"/>
            <a:ext cx="5572125" cy="1008980"/>
          </a:xfrm>
        </p:spPr>
        <p:txBody>
          <a:bodyPr>
            <a:normAutofit/>
          </a:bodyPr>
          <a:lstStyle/>
          <a:p>
            <a:r>
              <a:rPr lang="en-US" sz="1705" dirty="0">
                <a:latin typeface="Helvetica" pitchFamily="2" charset="0"/>
              </a:rPr>
              <a:t>An open-source anticipated response inhibition task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87D7707-1CFE-094A-923D-6374F7BE7369}"/>
              </a:ext>
            </a:extLst>
          </p:cNvPr>
          <p:cNvSpPr txBox="1">
            <a:spLocks/>
          </p:cNvSpPr>
          <p:nvPr/>
        </p:nvSpPr>
        <p:spPr>
          <a:xfrm>
            <a:off x="2166939" y="5518548"/>
            <a:ext cx="5572125" cy="1008980"/>
          </a:xfrm>
          <a:prstGeom prst="rect">
            <a:avLst/>
          </a:prstGeom>
        </p:spPr>
        <p:txBody>
          <a:bodyPr vert="horz" lIns="55721" tIns="27861" rIns="55721" bIns="27861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63" dirty="0">
                <a:latin typeface="Helvetica" pitchFamily="2" charset="0"/>
              </a:rPr>
              <a:t>Press SPACE to continue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E36D540-A867-534A-98AC-464CCBE6CCDE}"/>
              </a:ext>
            </a:extLst>
          </p:cNvPr>
          <p:cNvSpPr txBox="1">
            <a:spLocks/>
          </p:cNvSpPr>
          <p:nvPr/>
        </p:nvSpPr>
        <p:spPr>
          <a:xfrm>
            <a:off x="2166939" y="5849020"/>
            <a:ext cx="5572125" cy="1008980"/>
          </a:xfrm>
          <a:prstGeom prst="rect">
            <a:avLst/>
          </a:prstGeom>
        </p:spPr>
        <p:txBody>
          <a:bodyPr vert="horz" lIns="55721" tIns="27861" rIns="55721" bIns="27861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97" dirty="0">
                <a:latin typeface="Helvetica" pitchFamily="2" charset="0"/>
              </a:rPr>
              <a:t>If you need any help with using the task, please contact the team at either </a:t>
            </a:r>
            <a:r>
              <a:rPr lang="en-US" sz="1097" dirty="0">
                <a:latin typeface="Helvetica" pitchFamily="2" charset="0"/>
                <a:hlinkClick r:id="rId2"/>
              </a:rPr>
              <a:t>opensourceTAP@gmail.com</a:t>
            </a:r>
            <a:r>
              <a:rPr lang="en-US" sz="1097" dirty="0">
                <a:latin typeface="Helvetica" pitchFamily="2" charset="0"/>
              </a:rPr>
              <a:t> OR </a:t>
            </a:r>
            <a:r>
              <a:rPr lang="en-US" sz="1097" dirty="0" err="1">
                <a:latin typeface="Helvetica" pitchFamily="2" charset="0"/>
              </a:rPr>
              <a:t>www.github.com</a:t>
            </a:r>
            <a:r>
              <a:rPr lang="en-US" sz="1097" dirty="0">
                <a:latin typeface="Helvetica" pitchFamily="2" charset="0"/>
              </a:rPr>
              <a:t>/</a:t>
            </a:r>
            <a:r>
              <a:rPr lang="en-US" sz="1097" dirty="0" err="1">
                <a:latin typeface="Helvetica" pitchFamily="2" charset="0"/>
              </a:rPr>
              <a:t>teamOSTAP</a:t>
            </a:r>
            <a:r>
              <a:rPr lang="en-US" sz="1097" dirty="0">
                <a:latin typeface="Helvetica" pitchFamily="2" charset="0"/>
              </a:rPr>
              <a:t>/OSARI/issues</a:t>
            </a:r>
          </a:p>
        </p:txBody>
      </p:sp>
    </p:spTree>
    <p:extLst>
      <p:ext uri="{BB962C8B-B14F-4D97-AF65-F5344CB8AC3E}">
        <p14:creationId xmlns:p14="http://schemas.microsoft.com/office/powerpoint/2010/main" val="164727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BE4D1A9-E4C2-8540-B4B1-D4F9C1483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881" b="27758"/>
          <a:stretch/>
        </p:blipFill>
        <p:spPr>
          <a:xfrm>
            <a:off x="0" y="2896358"/>
            <a:ext cx="9906000" cy="27440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AB4642-99B6-3C43-B11E-FD1AD099FCDE}"/>
              </a:ext>
            </a:extLst>
          </p:cNvPr>
          <p:cNvSpPr txBox="1"/>
          <p:nvPr/>
        </p:nvSpPr>
        <p:spPr>
          <a:xfrm>
            <a:off x="0" y="409074"/>
            <a:ext cx="9906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Before we begin, here are some instructions!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68289-BC13-8B48-9173-D12DF65727EB}"/>
              </a:ext>
            </a:extLst>
          </p:cNvPr>
          <p:cNvSpPr txBox="1"/>
          <p:nvPr/>
        </p:nvSpPr>
        <p:spPr>
          <a:xfrm>
            <a:off x="375385" y="1732479"/>
            <a:ext cx="201167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STEP 1:</a:t>
            </a:r>
          </a:p>
          <a:p>
            <a:pPr algn="ctr"/>
            <a:r>
              <a:rPr lang="en-US" sz="1400" i="1" dirty="0">
                <a:latin typeface="Helvetica" pitchFamily="2" charset="0"/>
              </a:rPr>
              <a:t>In each trial, try to keep your eyes on the target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698055-B645-F147-A757-663D39EEB409}"/>
              </a:ext>
            </a:extLst>
          </p:cNvPr>
          <p:cNvSpPr txBox="1"/>
          <p:nvPr/>
        </p:nvSpPr>
        <p:spPr>
          <a:xfrm>
            <a:off x="2759244" y="1732479"/>
            <a:ext cx="18689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STEP 2:</a:t>
            </a:r>
          </a:p>
          <a:p>
            <a:pPr algn="ctr"/>
            <a:r>
              <a:rPr lang="en-US" sz="1400" i="1" dirty="0">
                <a:latin typeface="Helvetica" pitchFamily="2" charset="0"/>
              </a:rPr>
              <a:t>To begin, hold down the button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8CE1B-D6C2-4B4D-91BB-C6F4E049A84D}"/>
              </a:ext>
            </a:extLst>
          </p:cNvPr>
          <p:cNvSpPr txBox="1"/>
          <p:nvPr/>
        </p:nvSpPr>
        <p:spPr>
          <a:xfrm>
            <a:off x="4761296" y="1732479"/>
            <a:ext cx="499230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STEP 3:</a:t>
            </a:r>
          </a:p>
          <a:p>
            <a:pPr algn="ctr"/>
            <a:r>
              <a:rPr lang="en-US" sz="1400" i="1" dirty="0">
                <a:latin typeface="Helvetica" pitchFamily="2" charset="0"/>
              </a:rPr>
              <a:t>The bar will begin to fill from bottom to top. Your task is to release the button to stop the bar as close to the target line as possible.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2ABBD6-541F-674B-9AF3-B42A91D1F50B}"/>
              </a:ext>
            </a:extLst>
          </p:cNvPr>
          <p:cNvSpPr txBox="1"/>
          <p:nvPr/>
        </p:nvSpPr>
        <p:spPr>
          <a:xfrm>
            <a:off x="5062888" y="5819398"/>
            <a:ext cx="4321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Helvetica" pitchFamily="2" charset="0"/>
              </a:rPr>
              <a:t>Feedback is provided by the target arrows filling with a certain color depending on how close you are to the target. Try to aim for the green arrows. </a:t>
            </a:r>
          </a:p>
        </p:txBody>
      </p:sp>
    </p:spTree>
    <p:extLst>
      <p:ext uri="{BB962C8B-B14F-4D97-AF65-F5344CB8AC3E}">
        <p14:creationId xmlns:p14="http://schemas.microsoft.com/office/powerpoint/2010/main" val="134786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B74EFB4-39F4-D047-BE34-1FF5CF329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811" b="27530"/>
          <a:stretch/>
        </p:blipFill>
        <p:spPr>
          <a:xfrm>
            <a:off x="0" y="2858703"/>
            <a:ext cx="9906000" cy="28394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481EDC-E7D8-2045-A521-FEC4488447F3}"/>
              </a:ext>
            </a:extLst>
          </p:cNvPr>
          <p:cNvSpPr txBox="1"/>
          <p:nvPr/>
        </p:nvSpPr>
        <p:spPr>
          <a:xfrm>
            <a:off x="0" y="409074"/>
            <a:ext cx="99060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Trials where you lift your finger are called </a:t>
            </a:r>
            <a:r>
              <a:rPr lang="en-US" sz="3200" i="1" dirty="0">
                <a:latin typeface="Helvetica" pitchFamily="2" charset="0"/>
              </a:rPr>
              <a:t>go</a:t>
            </a:r>
            <a:r>
              <a:rPr lang="en-US" sz="3200" dirty="0">
                <a:latin typeface="Helvetica" pitchFamily="2" charset="0"/>
              </a:rPr>
              <a:t> trials.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Now lets talk about </a:t>
            </a:r>
            <a:r>
              <a:rPr lang="en-US" sz="3200" b="1" i="1" dirty="0">
                <a:latin typeface="Helvetica" pitchFamily="2" charset="0"/>
              </a:rPr>
              <a:t>stop</a:t>
            </a:r>
            <a:r>
              <a:rPr lang="en-US" sz="3200" dirty="0">
                <a:latin typeface="Helvetica" pitchFamily="2" charset="0"/>
              </a:rPr>
              <a:t> trials.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C0C4BA-18F4-6A4C-A755-8D11E64FDD36}"/>
              </a:ext>
            </a:extLst>
          </p:cNvPr>
          <p:cNvSpPr txBox="1"/>
          <p:nvPr/>
        </p:nvSpPr>
        <p:spPr>
          <a:xfrm>
            <a:off x="375385" y="1732479"/>
            <a:ext cx="201167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STEP 1:</a:t>
            </a:r>
          </a:p>
          <a:p>
            <a:pPr algn="ctr"/>
            <a:r>
              <a:rPr lang="en-US" sz="1400" i="1" dirty="0">
                <a:latin typeface="Helvetica" pitchFamily="2" charset="0"/>
              </a:rPr>
              <a:t>Stop trials will begin like go trials. Keep your eyes on the target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FD5D8A-2459-7645-B887-6070BDB902B6}"/>
              </a:ext>
            </a:extLst>
          </p:cNvPr>
          <p:cNvSpPr txBox="1"/>
          <p:nvPr/>
        </p:nvSpPr>
        <p:spPr>
          <a:xfrm>
            <a:off x="2759244" y="1732479"/>
            <a:ext cx="1868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STEP 2:</a:t>
            </a:r>
          </a:p>
          <a:p>
            <a:pPr algn="ctr"/>
            <a:r>
              <a:rPr lang="en-US" sz="1400" i="1" dirty="0">
                <a:latin typeface="Helvetica" pitchFamily="2" charset="0"/>
              </a:rPr>
              <a:t>Just like in go trials, begin a trial by holding down the button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5BFE0-136F-AF4B-B640-968905802A63}"/>
              </a:ext>
            </a:extLst>
          </p:cNvPr>
          <p:cNvSpPr txBox="1"/>
          <p:nvPr/>
        </p:nvSpPr>
        <p:spPr>
          <a:xfrm>
            <a:off x="4761296" y="1732479"/>
            <a:ext cx="499230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STEP 3:</a:t>
            </a:r>
          </a:p>
          <a:p>
            <a:pPr algn="ctr"/>
            <a:r>
              <a:rPr lang="en-US" sz="1400" i="1" dirty="0">
                <a:latin typeface="Helvetica" pitchFamily="2" charset="0"/>
              </a:rPr>
              <a:t>Unlike go trials, in stop trials, the bar will stop rising before reaching the target. Your task is to continue holding down the button until the arrows turn green.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03662-C72E-0942-A5E4-FA8C470266B0}"/>
              </a:ext>
            </a:extLst>
          </p:cNvPr>
          <p:cNvSpPr txBox="1"/>
          <p:nvPr/>
        </p:nvSpPr>
        <p:spPr>
          <a:xfrm>
            <a:off x="5062888" y="5819398"/>
            <a:ext cx="1944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Helvetica" pitchFamily="2" charset="0"/>
              </a:rPr>
              <a:t>The arrows will turn red if you fail to keep the button down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0CE5B-5011-9846-9EA0-4010E491A05E}"/>
              </a:ext>
            </a:extLst>
          </p:cNvPr>
          <p:cNvSpPr txBox="1"/>
          <p:nvPr/>
        </p:nvSpPr>
        <p:spPr>
          <a:xfrm>
            <a:off x="7390598" y="5819398"/>
            <a:ext cx="1944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Helvetica" pitchFamily="2" charset="0"/>
              </a:rPr>
              <a:t>The arrows will turn green if you were able to keep the button down</a:t>
            </a:r>
          </a:p>
        </p:txBody>
      </p:sp>
    </p:spTree>
    <p:extLst>
      <p:ext uri="{BB962C8B-B14F-4D97-AF65-F5344CB8AC3E}">
        <p14:creationId xmlns:p14="http://schemas.microsoft.com/office/powerpoint/2010/main" val="291101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379</Words>
  <Application>Microsoft Macintosh PowerPoint</Application>
  <PresentationFormat>A4 Paper (210x297 mm)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 Theme</vt:lpstr>
      <vt:lpstr>Instructions for using custom visual stimuli in OSARI</vt:lpstr>
      <vt:lpstr>Welcome to OSARI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OSARI</dc:title>
  <dc:creator>He, Jason</dc:creator>
  <cp:lastModifiedBy>He, Jason</cp:lastModifiedBy>
  <cp:revision>4</cp:revision>
  <dcterms:created xsi:type="dcterms:W3CDTF">2021-07-13T13:58:43Z</dcterms:created>
  <dcterms:modified xsi:type="dcterms:W3CDTF">2021-07-13T14:29:09Z</dcterms:modified>
</cp:coreProperties>
</file>