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22477413" cy="30481588"/>
  <p:notesSz cx="6797675" cy="9926638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1">
          <p15:clr>
            <a:srgbClr val="A4A3A4"/>
          </p15:clr>
        </p15:guide>
        <p15:guide id="2" pos="7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508"/>
    <a:srgbClr val="00FF00"/>
    <a:srgbClr val="3366FF"/>
    <a:srgbClr val="FF9900"/>
    <a:srgbClr val="0071BB"/>
    <a:srgbClr val="FF71B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8" autoAdjust="0"/>
    <p:restoredTop sz="94231" autoAdjust="0"/>
  </p:normalViewPr>
  <p:slideViewPr>
    <p:cSldViewPr showGuides="1">
      <p:cViewPr>
        <p:scale>
          <a:sx n="25" d="100"/>
          <a:sy n="25" d="100"/>
        </p:scale>
        <p:origin x="1420" y="-276"/>
      </p:cViewPr>
      <p:guideLst>
        <p:guide orient="horz" pos="9601"/>
        <p:guide pos="70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7233" cy="4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37" tIns="45969" rIns="91937" bIns="45969" numCol="1" anchor="t" anchorCtr="0" compatLnSpc="1">
            <a:prstTxWarp prst="textNoShape">
              <a:avLst/>
            </a:prstTxWarp>
          </a:bodyPr>
          <a:lstStyle>
            <a:lvl1pPr defTabSz="920329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4" y="1"/>
            <a:ext cx="2947232" cy="4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37" tIns="45969" rIns="91937" bIns="45969" numCol="1" anchor="t" anchorCtr="0" compatLnSpc="1">
            <a:prstTxWarp prst="textNoShape">
              <a:avLst/>
            </a:prstTxWarp>
          </a:bodyPr>
          <a:lstStyle>
            <a:lvl1pPr algn="r" defTabSz="920329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0936"/>
            <a:ext cx="2947233" cy="49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37" tIns="45969" rIns="91937" bIns="45969" numCol="1" anchor="b" anchorCtr="0" compatLnSpc="1">
            <a:prstTxWarp prst="textNoShape">
              <a:avLst/>
            </a:prstTxWarp>
          </a:bodyPr>
          <a:lstStyle>
            <a:lvl1pPr defTabSz="920329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4" y="9430936"/>
            <a:ext cx="2947232" cy="49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37" tIns="45969" rIns="91937" bIns="45969" numCol="1" anchor="b" anchorCtr="0" compatLnSpc="1">
            <a:prstTxWarp prst="textNoShape">
              <a:avLst/>
            </a:prstTxWarp>
          </a:bodyPr>
          <a:lstStyle>
            <a:lvl1pPr algn="r" defTabSz="920329">
              <a:defRPr sz="1200"/>
            </a:lvl1pPr>
          </a:lstStyle>
          <a:p>
            <a:pPr>
              <a:defRPr/>
            </a:pPr>
            <a:fld id="{294B51C8-117A-448E-ACBD-066C5EB59E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2857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59" cy="4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7" tIns="45464" rIns="90927" bIns="4546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1"/>
            <a:ext cx="2945659" cy="4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7" tIns="45464" rIns="90927" bIns="4546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744538"/>
            <a:ext cx="27432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4682"/>
            <a:ext cx="5438140" cy="446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7" tIns="45464" rIns="90927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63"/>
            <a:ext cx="2945659" cy="4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7" tIns="45464" rIns="90927" bIns="4546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9363"/>
            <a:ext cx="2945659" cy="4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7" tIns="45464" rIns="90927" bIns="4546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2674B7A1-EC4A-4D4A-962D-1A3614115E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464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E124B6-6F94-41AF-9F4A-B87602B0AD1D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409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28825" y="744538"/>
            <a:ext cx="2743200" cy="3722687"/>
          </a:xfrm>
          <a:ln/>
        </p:spPr>
      </p:sp>
      <p:sp>
        <p:nvSpPr>
          <p:cNvPr id="4100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5828" tIns="47914" rIns="95828" bIns="47914"/>
          <a:lstStyle/>
          <a:p>
            <a:pPr defTabSz="914418" eaLnBrk="1" hangingPunct="1">
              <a:spcBef>
                <a:spcPct val="0"/>
              </a:spcBef>
            </a:pPr>
            <a:endParaRPr lang="ko-KR" altLang="ko-KR" dirty="0"/>
          </a:p>
        </p:txBody>
      </p:sp>
      <p:sp>
        <p:nvSpPr>
          <p:cNvPr id="4101" name="슬라이드 번호 개체 틀 3"/>
          <p:cNvSpPr txBox="1">
            <a:spLocks noGrp="1"/>
          </p:cNvSpPr>
          <p:nvPr/>
        </p:nvSpPr>
        <p:spPr bwMode="auto">
          <a:xfrm>
            <a:off x="3850645" y="9427216"/>
            <a:ext cx="2945448" cy="49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828" tIns="47914" rIns="95828" bIns="47914" anchor="b"/>
          <a:lstStyle/>
          <a:p>
            <a:pPr algn="r" defTabSz="955764">
              <a:spcBef>
                <a:spcPct val="0"/>
              </a:spcBef>
            </a:pPr>
            <a:fld id="{EC2C771F-425E-429C-A12F-B98D7FD52A95}" type="slidenum"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pPr algn="r" defTabSz="955764">
                <a:spcBef>
                  <a:spcPct val="0"/>
                </a:spcBef>
              </a:pPr>
              <a:t>1</a:t>
            </a:fld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81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5925" y="9469438"/>
            <a:ext cx="19105563" cy="65341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71850" y="17273588"/>
            <a:ext cx="15733713" cy="7788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2E073-2EFF-48C3-811F-48B46FFD89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8BE20-C9D3-4943-AC93-CE67BD78D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016288" y="2711450"/>
            <a:ext cx="4775200" cy="243855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85925" y="2711450"/>
            <a:ext cx="14177963" cy="243855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BA6C-CC97-431A-BB98-B2033DEF04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861D1-2FF7-4747-8DAC-0B68121D9A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4825" y="19586575"/>
            <a:ext cx="19107150" cy="60547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4825" y="12919075"/>
            <a:ext cx="19107150" cy="6667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659A2-07FD-4B04-9F55-8FB491764B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85925" y="8807450"/>
            <a:ext cx="9475788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314113" y="8807450"/>
            <a:ext cx="9477375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18783-2E2B-4C26-9BEE-FF6B83601E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3950" y="1220788"/>
            <a:ext cx="20229513" cy="508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23950" y="6823075"/>
            <a:ext cx="9931400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23950" y="9666288"/>
            <a:ext cx="9931400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418888" y="6823075"/>
            <a:ext cx="9934575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418888" y="9666288"/>
            <a:ext cx="9934575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147B2-1E50-45D0-AF26-75BB1F3C8C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8B093-9956-4C74-B388-F7994B50FB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79C7E-64AD-47B9-83E7-9191144075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3950" y="1212850"/>
            <a:ext cx="7394575" cy="516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8400" y="1212850"/>
            <a:ext cx="12565063" cy="26015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3950" y="6378575"/>
            <a:ext cx="7394575" cy="20850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92431-D917-4AA3-9075-AE9B3ABE98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5313" y="21337588"/>
            <a:ext cx="13487400" cy="25177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05313" y="2724150"/>
            <a:ext cx="13487400" cy="1828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405313" y="23855363"/>
            <a:ext cx="13487400" cy="3578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BFA45-5CCB-4B0A-8422-A70056A10C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85925" y="2711450"/>
            <a:ext cx="19105563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2588" tIns="151294" rIns="302588" bIns="1512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85925" y="8807450"/>
            <a:ext cx="19105563" cy="1828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5925" y="27770138"/>
            <a:ext cx="46831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7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80325" y="27770138"/>
            <a:ext cx="7116763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47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108363" y="27770138"/>
            <a:ext cx="46831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700"/>
            </a:lvl1pPr>
          </a:lstStyle>
          <a:p>
            <a:pPr>
              <a:defRPr/>
            </a:pPr>
            <a:fld id="{A1660E59-2989-4AEA-9503-A525167061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133475" indent="-1133475" algn="l" defTabSz="30241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400">
          <a:solidFill>
            <a:schemeClr val="tx1"/>
          </a:solidFill>
          <a:latin typeface="+mn-lt"/>
          <a:ea typeface="+mn-ea"/>
          <a:cs typeface="+mn-cs"/>
        </a:defRPr>
      </a:lvl1pPr>
      <a:lvl2pPr marL="2457450" indent="-942975" algn="l" defTabSz="30241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200">
          <a:solidFill>
            <a:schemeClr val="tx1"/>
          </a:solidFill>
          <a:latin typeface="+mn-lt"/>
          <a:ea typeface="+mn-ea"/>
        </a:defRPr>
      </a:lvl2pPr>
      <a:lvl3pPr marL="3781425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7900">
          <a:solidFill>
            <a:schemeClr val="tx1"/>
          </a:solidFill>
          <a:latin typeface="+mn-lt"/>
          <a:ea typeface="+mn-ea"/>
        </a:defRPr>
      </a:lvl3pPr>
      <a:lvl4pPr marL="5295900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6600">
          <a:solidFill>
            <a:schemeClr val="tx1"/>
          </a:solidFill>
          <a:latin typeface="+mn-lt"/>
          <a:ea typeface="+mn-ea"/>
        </a:defRPr>
      </a:lvl4pPr>
      <a:lvl5pPr marL="6810375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5pPr>
      <a:lvl6pPr marL="72675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6pPr>
      <a:lvl7pPr marL="77247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7pPr>
      <a:lvl8pPr marL="81819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8pPr>
      <a:lvl9pPr marL="86391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Rectangle 185"/>
          <p:cNvSpPr>
            <a:spLocks noChangeArrowheads="1"/>
          </p:cNvSpPr>
          <p:nvPr/>
        </p:nvSpPr>
        <p:spPr bwMode="auto">
          <a:xfrm>
            <a:off x="1808163" y="3575498"/>
            <a:ext cx="195040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2882900">
              <a:spcBef>
                <a:spcPct val="0"/>
              </a:spcBef>
            </a:pPr>
            <a:r>
              <a:rPr lang="en-US" altLang="ko-KR" sz="6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Lora</a:t>
            </a:r>
            <a:r>
              <a:rPr lang="ko-KR" altLang="en-US" sz="6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모듈을 이용한 반려동물 디바이스 </a:t>
            </a:r>
            <a:r>
              <a:rPr lang="en-US" altLang="ko-KR" sz="6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찾아줄</a:t>
            </a:r>
            <a:r>
              <a:rPr lang="ko-KR" altLang="en-US" sz="6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6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6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2" name="Freeform 216"/>
          <p:cNvSpPr>
            <a:spLocks/>
          </p:cNvSpPr>
          <p:nvPr/>
        </p:nvSpPr>
        <p:spPr bwMode="auto">
          <a:xfrm>
            <a:off x="1654175" y="9318625"/>
            <a:ext cx="6350" cy="3556000"/>
          </a:xfrm>
          <a:custGeom>
            <a:avLst/>
            <a:gdLst>
              <a:gd name="T0" fmla="*/ 0 w 1588"/>
              <a:gd name="T1" fmla="*/ 0 h 728"/>
              <a:gd name="T2" fmla="*/ 0 w 1588"/>
              <a:gd name="T3" fmla="*/ 2147483647 h 728"/>
              <a:gd name="T4" fmla="*/ 0 w 1588"/>
              <a:gd name="T5" fmla="*/ 0 h 728"/>
              <a:gd name="T6" fmla="*/ 0 60000 65536"/>
              <a:gd name="T7" fmla="*/ 0 60000 65536"/>
              <a:gd name="T8" fmla="*/ 0 60000 65536"/>
              <a:gd name="T9" fmla="*/ 0 w 1588"/>
              <a:gd name="T10" fmla="*/ 0 h 728"/>
              <a:gd name="T11" fmla="*/ 1588 w 1588"/>
              <a:gd name="T12" fmla="*/ 728 h 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728">
                <a:moveTo>
                  <a:pt x="0" y="0"/>
                </a:moveTo>
                <a:lnTo>
                  <a:pt x="0" y="728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 w="9525">
            <a:noFill/>
            <a:round/>
            <a:headEnd/>
            <a:tailEnd/>
          </a:ln>
        </p:spPr>
        <p:txBody>
          <a:bodyPr lIns="288808" tIns="144404" rIns="288808" bIns="144404"/>
          <a:lstStyle/>
          <a:p>
            <a:pPr defTabSz="2882900">
              <a:lnSpc>
                <a:spcPct val="110000"/>
              </a:lnSpc>
              <a:spcBef>
                <a:spcPct val="0"/>
              </a:spcBef>
            </a:pPr>
            <a:endParaRPr kumimoji="0" lang="ko-KR" altLang="ko-KR" sz="57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3" name="Line 217"/>
          <p:cNvSpPr>
            <a:spLocks noChangeShapeType="1"/>
          </p:cNvSpPr>
          <p:nvPr/>
        </p:nvSpPr>
        <p:spPr bwMode="auto">
          <a:xfrm>
            <a:off x="1654175" y="9318625"/>
            <a:ext cx="6350" cy="3556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86" name="Freeform 236"/>
          <p:cNvSpPr>
            <a:spLocks/>
          </p:cNvSpPr>
          <p:nvPr/>
        </p:nvSpPr>
        <p:spPr bwMode="auto">
          <a:xfrm>
            <a:off x="12761913" y="18599150"/>
            <a:ext cx="4762" cy="2700338"/>
          </a:xfrm>
          <a:custGeom>
            <a:avLst/>
            <a:gdLst>
              <a:gd name="T0" fmla="*/ 0 w 1588"/>
              <a:gd name="T1" fmla="*/ 0 h 553"/>
              <a:gd name="T2" fmla="*/ 0 w 1588"/>
              <a:gd name="T3" fmla="*/ 2147483647 h 553"/>
              <a:gd name="T4" fmla="*/ 0 w 1588"/>
              <a:gd name="T5" fmla="*/ 0 h 553"/>
              <a:gd name="T6" fmla="*/ 0 60000 65536"/>
              <a:gd name="T7" fmla="*/ 0 60000 65536"/>
              <a:gd name="T8" fmla="*/ 0 60000 65536"/>
              <a:gd name="T9" fmla="*/ 0 w 1588"/>
              <a:gd name="T10" fmla="*/ 0 h 553"/>
              <a:gd name="T11" fmla="*/ 1588 w 1588"/>
              <a:gd name="T12" fmla="*/ 553 h 5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3">
                <a:moveTo>
                  <a:pt x="0" y="0"/>
                </a:moveTo>
                <a:lnTo>
                  <a:pt x="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 w="9525">
            <a:noFill/>
            <a:round/>
            <a:headEnd/>
            <a:tailEnd/>
          </a:ln>
        </p:spPr>
        <p:txBody>
          <a:bodyPr lIns="288808" tIns="144404" rIns="288808" bIns="144404"/>
          <a:lstStyle/>
          <a:p>
            <a:pPr defTabSz="2882900">
              <a:spcBef>
                <a:spcPct val="0"/>
              </a:spcBef>
            </a:pPr>
            <a:endParaRPr kumimoji="0" lang="ko-KR" altLang="ko-KR" sz="57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7" name="Line 237"/>
          <p:cNvSpPr>
            <a:spLocks noChangeShapeType="1"/>
          </p:cNvSpPr>
          <p:nvPr/>
        </p:nvSpPr>
        <p:spPr bwMode="auto">
          <a:xfrm>
            <a:off x="12761913" y="18599150"/>
            <a:ext cx="4762" cy="270033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93" name="Rectangle 291"/>
          <p:cNvSpPr>
            <a:spLocks noChangeArrowheads="1"/>
          </p:cNvSpPr>
          <p:nvPr/>
        </p:nvSpPr>
        <p:spPr bwMode="auto">
          <a:xfrm>
            <a:off x="1805658" y="5951762"/>
            <a:ext cx="26289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2882900">
              <a:spcBef>
                <a:spcPct val="0"/>
              </a:spcBef>
              <a:defRPr/>
            </a:pPr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팀명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</a:t>
            </a:r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세모익준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5" name="Rectangle 293"/>
          <p:cNvSpPr>
            <a:spLocks noChangeArrowheads="1"/>
          </p:cNvSpPr>
          <p:nvPr/>
        </p:nvSpPr>
        <p:spPr bwMode="auto">
          <a:xfrm>
            <a:off x="1805658" y="6523262"/>
            <a:ext cx="2031165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2882900">
              <a:spcBef>
                <a:spcPct val="0"/>
              </a:spcBef>
              <a:defRPr/>
            </a:pP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팀원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한국산업기술대학교 컴퓨터공학부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2013150014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박세준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2013150039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최익현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2015154012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모지수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201515005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유태준</a:t>
            </a:r>
          </a:p>
        </p:txBody>
      </p:sp>
      <p:sp>
        <p:nvSpPr>
          <p:cNvPr id="2090" name="TextBox 298"/>
          <p:cNvSpPr txBox="1">
            <a:spLocks noChangeArrowheads="1"/>
          </p:cNvSpPr>
          <p:nvPr/>
        </p:nvSpPr>
        <p:spPr bwMode="auto">
          <a:xfrm>
            <a:off x="1157586" y="8904090"/>
            <a:ext cx="10572824" cy="697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88808" tIns="144404" rIns="288808" bIns="144404">
            <a:spAutoFit/>
          </a:bodyPr>
          <a:lstStyle/>
          <a:p>
            <a:pPr marL="436563" indent="-615950" defTabSz="288290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◈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국내 반려동물 시장 성장 증가와 사육가구수 비율 증가와 함께 언제 어디서든 반려동물을 쉽게 케어 할 수 있도록 함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36563" indent="-615950" defTabSz="2882900">
              <a:spcBef>
                <a:spcPct val="0"/>
              </a:spcBef>
            </a:pPr>
            <a:endParaRPr kumimoji="0"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marL="436563" indent="-615950" defTabSz="2882900">
              <a:lnSpc>
                <a:spcPct val="150000"/>
              </a:lnSpc>
              <a:spcBef>
                <a:spcPct val="0"/>
              </a:spcBef>
            </a:pP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◈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기존 반려동물 위치 추적기의 짧은 통신거리와 짧은 배터리수명 등을 개선하기 위하여 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SKT IOT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전용 모듈인 로라 모듈을 사용하여 통신거리와 디바이스의 배터리 소모량을 줄 일수 있도록 함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436563" indent="-615950" defTabSz="2882900">
              <a:spcBef>
                <a:spcPct val="0"/>
              </a:spcBef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436563" indent="-615950" defTabSz="2882900">
              <a:lnSpc>
                <a:spcPct val="150000"/>
              </a:lnSpc>
              <a:spcBef>
                <a:spcPct val="0"/>
              </a:spcBef>
            </a:pP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◈ </a:t>
            </a:r>
            <a:r>
              <a:rPr kumimoji="0" lang="en-US" altLang="ko-KR" sz="2800" b="1" dirty="0" err="1">
                <a:latin typeface="맑은 고딕" pitchFamily="50" charset="-127"/>
                <a:ea typeface="맑은 고딕" pitchFamily="50" charset="-127"/>
              </a:rPr>
              <a:t>ThingPlug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kumimoji="0" lang="en-US" altLang="ko-KR" sz="2800" b="1" dirty="0" err="1"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개발 플랫폼을 사용하여 실시간으로 데이터를 로라 모듈로부터 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uplink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와 웹 서버로 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downlink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를 가능하게 함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312" name="직선 연결선 311"/>
          <p:cNvCxnSpPr/>
          <p:nvPr/>
        </p:nvCxnSpPr>
        <p:spPr>
          <a:xfrm>
            <a:off x="-11113" y="28994322"/>
            <a:ext cx="22477413" cy="0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/>
          <p:cNvCxnSpPr/>
          <p:nvPr/>
        </p:nvCxnSpPr>
        <p:spPr>
          <a:xfrm>
            <a:off x="0" y="7175898"/>
            <a:ext cx="22477413" cy="0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/>
          <p:nvPr/>
        </p:nvCxnSpPr>
        <p:spPr>
          <a:xfrm>
            <a:off x="951635" y="9264130"/>
            <a:ext cx="0" cy="647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/>
          <p:nvPr/>
        </p:nvCxnSpPr>
        <p:spPr bwMode="auto">
          <a:xfrm>
            <a:off x="12238840" y="9030450"/>
            <a:ext cx="17102" cy="11984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/>
          <p:cNvCxnSpPr/>
          <p:nvPr/>
        </p:nvCxnSpPr>
        <p:spPr bwMode="auto">
          <a:xfrm rot="5400000">
            <a:off x="9361846" y="25129842"/>
            <a:ext cx="5779068" cy="9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1" name="Rectangle 154"/>
          <p:cNvSpPr>
            <a:spLocks noChangeArrowheads="1"/>
          </p:cNvSpPr>
          <p:nvPr/>
        </p:nvSpPr>
        <p:spPr bwMode="auto">
          <a:xfrm>
            <a:off x="-11113" y="2063750"/>
            <a:ext cx="22488526" cy="1025525"/>
          </a:xfrm>
          <a:prstGeom prst="rect">
            <a:avLst/>
          </a:prstGeom>
          <a:solidFill>
            <a:srgbClr val="0071BB"/>
          </a:solidFill>
          <a:ln w="9525">
            <a:noFill/>
            <a:miter lim="800000"/>
            <a:headEnd/>
            <a:tailEnd/>
          </a:ln>
        </p:spPr>
        <p:txBody>
          <a:bodyPr lIns="288808" tIns="144404" rIns="288808" bIns="144404"/>
          <a:lstStyle/>
          <a:p>
            <a:pPr defTabSz="2882900">
              <a:spcBef>
                <a:spcPct val="0"/>
              </a:spcBef>
            </a:pPr>
            <a:endParaRPr kumimoji="0" lang="ko-KR" altLang="ko-KR" sz="57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2" name="Rectangle 209"/>
          <p:cNvSpPr>
            <a:spLocks noChangeArrowheads="1"/>
          </p:cNvSpPr>
          <p:nvPr/>
        </p:nvSpPr>
        <p:spPr bwMode="auto">
          <a:xfrm>
            <a:off x="1594592" y="15899780"/>
            <a:ext cx="2214562" cy="5651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72000">
            <a:spAutoFit/>
          </a:bodyPr>
          <a:lstStyle/>
          <a:p>
            <a:pPr algn="ctr" defTabSz="2882900">
              <a:spcBef>
                <a:spcPct val="0"/>
              </a:spcBef>
            </a:pPr>
            <a:r>
              <a:rPr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개발결과</a:t>
            </a:r>
          </a:p>
        </p:txBody>
      </p:sp>
      <p:sp>
        <p:nvSpPr>
          <p:cNvPr id="2105" name="Rectangle 93"/>
          <p:cNvSpPr>
            <a:spLocks noChangeArrowheads="1"/>
          </p:cNvSpPr>
          <p:nvPr/>
        </p:nvSpPr>
        <p:spPr bwMode="auto">
          <a:xfrm>
            <a:off x="0" y="0"/>
            <a:ext cx="22477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06" name="Rectangle 95"/>
          <p:cNvSpPr>
            <a:spLocks noChangeArrowheads="1"/>
          </p:cNvSpPr>
          <p:nvPr/>
        </p:nvSpPr>
        <p:spPr bwMode="auto">
          <a:xfrm>
            <a:off x="0" y="0"/>
            <a:ext cx="22477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09" name="Rectangle 97"/>
          <p:cNvSpPr>
            <a:spLocks noChangeArrowheads="1"/>
          </p:cNvSpPr>
          <p:nvPr/>
        </p:nvSpPr>
        <p:spPr bwMode="auto">
          <a:xfrm>
            <a:off x="0" y="0"/>
            <a:ext cx="22477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12" name="Rectangle 209"/>
          <p:cNvSpPr>
            <a:spLocks noChangeArrowheads="1"/>
          </p:cNvSpPr>
          <p:nvPr/>
        </p:nvSpPr>
        <p:spPr bwMode="auto">
          <a:xfrm>
            <a:off x="1665834" y="7781411"/>
            <a:ext cx="2214562" cy="5651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72000">
            <a:spAutoFit/>
          </a:bodyPr>
          <a:lstStyle/>
          <a:p>
            <a:pPr algn="ctr" defTabSz="2882900">
              <a:spcBef>
                <a:spcPct val="0"/>
              </a:spcBef>
            </a:pPr>
            <a:r>
              <a:rPr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개발배경</a:t>
            </a:r>
          </a:p>
        </p:txBody>
      </p:sp>
      <p:sp>
        <p:nvSpPr>
          <p:cNvPr id="2114" name="Rectangle 99"/>
          <p:cNvSpPr>
            <a:spLocks noChangeArrowheads="1"/>
          </p:cNvSpPr>
          <p:nvPr/>
        </p:nvSpPr>
        <p:spPr bwMode="auto">
          <a:xfrm>
            <a:off x="0" y="0"/>
            <a:ext cx="22477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26" name="Rectangle 82"/>
          <p:cNvSpPr>
            <a:spLocks noChangeArrowheads="1"/>
          </p:cNvSpPr>
          <p:nvPr/>
        </p:nvSpPr>
        <p:spPr bwMode="auto">
          <a:xfrm>
            <a:off x="0" y="0"/>
            <a:ext cx="22477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31" name="Rectangle 88"/>
          <p:cNvSpPr>
            <a:spLocks noChangeArrowheads="1"/>
          </p:cNvSpPr>
          <p:nvPr/>
        </p:nvSpPr>
        <p:spPr bwMode="auto">
          <a:xfrm>
            <a:off x="0" y="0"/>
            <a:ext cx="22477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0" name="TextBox 298"/>
          <p:cNvSpPr txBox="1">
            <a:spLocks noChangeArrowheads="1"/>
          </p:cNvSpPr>
          <p:nvPr/>
        </p:nvSpPr>
        <p:spPr bwMode="auto">
          <a:xfrm>
            <a:off x="12511099" y="8597060"/>
            <a:ext cx="9863126" cy="158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88808" tIns="144404" rIns="288808" bIns="144404">
            <a:spAutoFit/>
          </a:bodyPr>
          <a:lstStyle/>
          <a:p>
            <a:pPr marL="539750" indent="-719138" defTabSz="288290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◈ IDE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로 개발하기 위해 로라 모듈과의 </a:t>
            </a:r>
            <a:r>
              <a:rPr kumimoji="0" lang="en-US" altLang="ko-KR" sz="2800" b="1" dirty="0" err="1">
                <a:latin typeface="맑은 고딕" pitchFamily="50" charset="-127"/>
                <a:ea typeface="맑은 고딕" pitchFamily="50" charset="-127"/>
              </a:rPr>
              <a:t>Uart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통신을 사용함</a:t>
            </a: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rot="5400000">
            <a:off x="-4157974" y="22300539"/>
            <a:ext cx="10215635" cy="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209"/>
          <p:cNvSpPr>
            <a:spLocks noChangeArrowheads="1"/>
          </p:cNvSpPr>
          <p:nvPr/>
        </p:nvSpPr>
        <p:spPr bwMode="auto">
          <a:xfrm>
            <a:off x="12511099" y="21341932"/>
            <a:ext cx="3888432" cy="56514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72000">
            <a:spAutoFit/>
          </a:bodyPr>
          <a:lstStyle/>
          <a:p>
            <a:pPr algn="ctr" defTabSz="2882900">
              <a:spcBef>
                <a:spcPct val="0"/>
              </a:spcBef>
            </a:pPr>
            <a:r>
              <a:rPr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기대효과 및 시장성</a:t>
            </a:r>
          </a:p>
        </p:txBody>
      </p:sp>
      <p:sp>
        <p:nvSpPr>
          <p:cNvPr id="103" name="Rectangle 209"/>
          <p:cNvSpPr>
            <a:spLocks noChangeArrowheads="1"/>
          </p:cNvSpPr>
          <p:nvPr/>
        </p:nvSpPr>
        <p:spPr bwMode="auto">
          <a:xfrm>
            <a:off x="12750874" y="7811242"/>
            <a:ext cx="3600400" cy="56514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72000">
            <a:spAutoFit/>
          </a:bodyPr>
          <a:lstStyle/>
          <a:p>
            <a:pPr algn="ctr" defTabSz="2882900">
              <a:spcBef>
                <a:spcPct val="0"/>
              </a:spcBef>
            </a:pPr>
            <a:r>
              <a:rPr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 목표 및 내용</a:t>
            </a:r>
          </a:p>
        </p:txBody>
      </p:sp>
      <p:pic>
        <p:nvPicPr>
          <p:cNvPr id="3074" name="Picture 2" descr="국문조합, 영문조합, 국·영문조합, Signature 활용의 예"/>
          <p:cNvPicPr>
            <a:picLocks noChangeAspect="1" noChangeArrowheads="1"/>
          </p:cNvPicPr>
          <p:nvPr/>
        </p:nvPicPr>
        <p:blipFill>
          <a:blip r:embed="rId3"/>
          <a:srcRect l="24913" t="36982" r="34440" b="54142"/>
          <a:stretch>
            <a:fillRect/>
          </a:stretch>
        </p:blipFill>
        <p:spPr bwMode="auto">
          <a:xfrm>
            <a:off x="293490" y="514193"/>
            <a:ext cx="6143668" cy="1189097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2477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22477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_x141196088" descr="EMB00000bd055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258" y="341673"/>
            <a:ext cx="6145200" cy="172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903" y="9511325"/>
            <a:ext cx="7008867" cy="218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5BE920C-0532-479E-9D8C-0AD3E4D24829}"/>
              </a:ext>
            </a:extLst>
          </p:cNvPr>
          <p:cNvSpPr txBox="1"/>
          <p:nvPr/>
        </p:nvSpPr>
        <p:spPr>
          <a:xfrm>
            <a:off x="19857125" y="9819103"/>
            <a:ext cx="16320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WKUP1</a:t>
            </a:r>
            <a:endParaRPr lang="ko-KR" altLang="en-US" sz="15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3A69770-6894-4693-93C4-8BC1A36381CD}"/>
              </a:ext>
            </a:extLst>
          </p:cNvPr>
          <p:cNvSpPr txBox="1"/>
          <p:nvPr/>
        </p:nvSpPr>
        <p:spPr>
          <a:xfrm>
            <a:off x="19857125" y="10296314"/>
            <a:ext cx="255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모듈 </a:t>
            </a:r>
            <a:r>
              <a:rPr lang="en-US" altLang="ko-KR" sz="1400" dirty="0"/>
              <a:t>Wake-up</a:t>
            </a:r>
            <a:r>
              <a:rPr lang="ko-KR" altLang="en-US" sz="1400" dirty="0"/>
              <a:t>을 위한 </a:t>
            </a:r>
            <a:r>
              <a:rPr lang="ko-KR" altLang="en-US" sz="1400" dirty="0" err="1"/>
              <a:t>상승단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C4409C-2FD9-49F0-99B4-C5BC9A4C9A80}"/>
              </a:ext>
            </a:extLst>
          </p:cNvPr>
          <p:cNvSpPr txBox="1"/>
          <p:nvPr/>
        </p:nvSpPr>
        <p:spPr>
          <a:xfrm>
            <a:off x="19809321" y="10808327"/>
            <a:ext cx="25504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UART1 TX, RX</a:t>
            </a:r>
            <a:endParaRPr lang="ko-KR" altLang="en-US" sz="15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E62DE27-87DB-4ABC-A54E-ACD8E2A2E05A}"/>
              </a:ext>
            </a:extLst>
          </p:cNvPr>
          <p:cNvSpPr txBox="1"/>
          <p:nvPr/>
        </p:nvSpPr>
        <p:spPr>
          <a:xfrm>
            <a:off x="19857125" y="11331597"/>
            <a:ext cx="266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CLI</a:t>
            </a:r>
            <a:r>
              <a:rPr lang="ko-KR" altLang="en-US" sz="1400" dirty="0"/>
              <a:t> 커맨드 송수신을 위한 통신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EA756E-326E-43F6-8E34-1CCA47535340}"/>
              </a:ext>
            </a:extLst>
          </p:cNvPr>
          <p:cNvSpPr txBox="1"/>
          <p:nvPr/>
        </p:nvSpPr>
        <p:spPr>
          <a:xfrm>
            <a:off x="17881883" y="11757724"/>
            <a:ext cx="242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Host PC(</a:t>
            </a:r>
            <a:r>
              <a:rPr lang="ko-KR" altLang="en-US" sz="1600" b="1" dirty="0" err="1"/>
              <a:t>아두이노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77" name="TextBox 298"/>
          <p:cNvSpPr txBox="1">
            <a:spLocks noChangeArrowheads="1"/>
          </p:cNvSpPr>
          <p:nvPr/>
        </p:nvSpPr>
        <p:spPr bwMode="auto">
          <a:xfrm>
            <a:off x="12449611" y="12405645"/>
            <a:ext cx="9863126" cy="86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88808" tIns="144404" rIns="288808" bIns="144404">
            <a:spAutoFit/>
          </a:bodyPr>
          <a:lstStyle/>
          <a:p>
            <a:pPr marL="539750" indent="-719138" defTabSz="288290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◈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Uplink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Downlink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를 구현함</a:t>
            </a: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229" y="13248003"/>
            <a:ext cx="8682327" cy="254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7EA756E-326E-43F6-8E34-1CCA47535340}"/>
              </a:ext>
            </a:extLst>
          </p:cNvPr>
          <p:cNvSpPr txBox="1"/>
          <p:nvPr/>
        </p:nvSpPr>
        <p:spPr>
          <a:xfrm>
            <a:off x="13542962" y="11757724"/>
            <a:ext cx="242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로라</a:t>
            </a:r>
            <a:r>
              <a:rPr lang="ko-KR" altLang="en-US" sz="1600" b="1" dirty="0"/>
              <a:t> 모듈 </a:t>
            </a:r>
            <a:r>
              <a:rPr lang="en-US" altLang="ko-KR" sz="1600" b="1" dirty="0"/>
              <a:t>LOM102A</a:t>
            </a:r>
            <a:endParaRPr lang="ko-KR" altLang="en-US" sz="1600" b="1" dirty="0"/>
          </a:p>
        </p:txBody>
      </p:sp>
      <p:sp>
        <p:nvSpPr>
          <p:cNvPr id="82" name="TextBox 298"/>
          <p:cNvSpPr txBox="1">
            <a:spLocks noChangeArrowheads="1"/>
          </p:cNvSpPr>
          <p:nvPr/>
        </p:nvSpPr>
        <p:spPr bwMode="auto">
          <a:xfrm>
            <a:off x="12422829" y="15886559"/>
            <a:ext cx="9863126" cy="854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88808" tIns="144404" rIns="288808" bIns="144404">
            <a:spAutoFit/>
          </a:bodyPr>
          <a:lstStyle/>
          <a:p>
            <a:pPr marL="539750" indent="-719138" defTabSz="288290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◈ </a:t>
            </a:r>
            <a:r>
              <a:rPr kumimoji="0" lang="en-US" altLang="ko-KR" sz="2800" b="1" dirty="0" err="1">
                <a:latin typeface="맑은 고딕" pitchFamily="50" charset="-127"/>
                <a:ea typeface="맑은 고딕" pitchFamily="50" charset="-127"/>
              </a:rPr>
              <a:t>ThingPlug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활용을 위해 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OneM2M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프로토콜을 사용함</a:t>
            </a: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3892" y="17086560"/>
            <a:ext cx="6160675" cy="3928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9E62DE27-87DB-4ABC-A54E-ACD8E2A2E05A}"/>
              </a:ext>
            </a:extLst>
          </p:cNvPr>
          <p:cNvSpPr txBox="1"/>
          <p:nvPr/>
        </p:nvSpPr>
        <p:spPr>
          <a:xfrm>
            <a:off x="13062495" y="17473042"/>
            <a:ext cx="156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Service</a:t>
            </a:r>
            <a:endParaRPr lang="ko-KR" altLang="en-US" sz="1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62DE27-87DB-4ABC-A54E-ACD8E2A2E05A}"/>
              </a:ext>
            </a:extLst>
          </p:cNvPr>
          <p:cNvSpPr txBox="1"/>
          <p:nvPr/>
        </p:nvSpPr>
        <p:spPr>
          <a:xfrm>
            <a:off x="13062495" y="18841194"/>
            <a:ext cx="156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IoT</a:t>
            </a:r>
            <a:r>
              <a:rPr lang="en-US" altLang="ko-KR" sz="1400" b="1" dirty="0"/>
              <a:t> Platform</a:t>
            </a:r>
            <a:endParaRPr lang="ko-KR" altLang="en-US" sz="14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62DE27-87DB-4ABC-A54E-ACD8E2A2E05A}"/>
              </a:ext>
            </a:extLst>
          </p:cNvPr>
          <p:cNvSpPr txBox="1"/>
          <p:nvPr/>
        </p:nvSpPr>
        <p:spPr>
          <a:xfrm>
            <a:off x="13062495" y="20281354"/>
            <a:ext cx="156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Device</a:t>
            </a:r>
            <a:endParaRPr lang="ko-KR" altLang="en-US" sz="1400" b="1" dirty="0"/>
          </a:p>
        </p:txBody>
      </p:sp>
      <p:sp>
        <p:nvSpPr>
          <p:cNvPr id="92" name="TextBox 299"/>
          <p:cNvSpPr txBox="1">
            <a:spLocks noChangeArrowheads="1"/>
          </p:cNvSpPr>
          <p:nvPr/>
        </p:nvSpPr>
        <p:spPr bwMode="auto">
          <a:xfrm>
            <a:off x="12454292" y="22358077"/>
            <a:ext cx="9801638" cy="611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88808" tIns="144404" rIns="288808" bIns="144404">
            <a:spAutoFit/>
          </a:bodyPr>
          <a:lstStyle/>
          <a:p>
            <a:pPr marL="432000" indent="-457200" defTabSz="2882900">
              <a:lnSpc>
                <a:spcPct val="11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◈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지속적으로 성장 중인 반려동물 시장</a:t>
            </a: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432000" indent="-457200" defTabSz="2882900">
              <a:lnSpc>
                <a:spcPct val="11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▷</a:t>
            </a: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 2018</a:t>
            </a: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년 반려동물 시장 규모 </a:t>
            </a: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6500</a:t>
            </a:r>
            <a:r>
              <a:rPr kumimoji="0" lang="ko-KR" altLang="en-US" sz="2800" dirty="0" err="1">
                <a:latin typeface="맑은 고딕" pitchFamily="50" charset="-127"/>
                <a:ea typeface="맑은 고딕" pitchFamily="50" charset="-127"/>
              </a:rPr>
              <a:t>억원</a:t>
            </a:r>
            <a:endParaRPr kumimoji="0"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marL="432000" indent="-457200" defTabSz="2882900"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◈</a:t>
            </a: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폭발적으로 성장 중인 반려동물 사유가구수 비율</a:t>
            </a: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432000" indent="-457200" defTabSz="2882900"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 ▷</a:t>
            </a: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 2012</a:t>
            </a: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17.8</a:t>
            </a: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% </a:t>
            </a: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였던 반려동물 사육가구수 비율이 </a:t>
            </a: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2013</a:t>
            </a: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년에는 </a:t>
            </a: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21.8%</a:t>
            </a: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로 증가</a:t>
            </a:r>
            <a:endParaRPr kumimoji="0"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marL="432000" indent="-457200" defTabSz="2882900"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◈</a:t>
            </a: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800" b="1" dirty="0" err="1">
                <a:latin typeface="맑은 고딕" pitchFamily="50" charset="-127"/>
                <a:ea typeface="맑은 고딕" pitchFamily="50" charset="-127"/>
              </a:rPr>
              <a:t>ThingPlug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를 이용한 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서비스 개발이 증가  </a:t>
            </a: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432000" indent="-457200" defTabSz="2882900"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▷</a:t>
            </a: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사물의 연결 및 관리</a:t>
            </a: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데이터 분석을 쉽게 할 수 있음</a:t>
            </a:r>
            <a:endParaRPr kumimoji="0"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marL="432000" indent="-457200" defTabSz="2882900">
              <a:lnSpc>
                <a:spcPct val="11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kumimoji="0" lang="ko-KR" altLang="en-US" sz="2800" dirty="0">
                <a:latin typeface="맑은 고딕" pitchFamily="50" charset="-127"/>
                <a:ea typeface="맑은 고딕" pitchFamily="50" charset="-127"/>
              </a:rPr>
              <a:t>◈</a:t>
            </a:r>
            <a:r>
              <a:rPr kumimoji="0"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800" b="1" dirty="0" err="1">
                <a:latin typeface="맑은 고딕" pitchFamily="50" charset="-127"/>
                <a:ea typeface="맑은 고딕" pitchFamily="50" charset="-127"/>
              </a:rPr>
              <a:t>hingPlug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뿐만 아니라 국내 통신사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중소형 </a:t>
            </a:r>
            <a:r>
              <a:rPr kumimoji="0" lang="en-US" altLang="ko-KR" sz="2800" b="1" dirty="0" err="1"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플랫폼들도 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OneM2M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프로토콜을 기반으로 개발되고 있음</a:t>
            </a: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298"/>
          <p:cNvSpPr txBox="1">
            <a:spLocks noChangeArrowheads="1"/>
          </p:cNvSpPr>
          <p:nvPr/>
        </p:nvSpPr>
        <p:spPr bwMode="auto">
          <a:xfrm>
            <a:off x="1231564" y="16464930"/>
            <a:ext cx="4931563" cy="93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88808" tIns="144404" rIns="288808" bIns="144404">
            <a:spAutoFit/>
          </a:bodyPr>
          <a:lstStyle/>
          <a:p>
            <a:pPr marL="539750" indent="-719138" defTabSz="288290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◈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초기화면</a:t>
            </a: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298"/>
          <p:cNvSpPr txBox="1">
            <a:spLocks noChangeArrowheads="1"/>
          </p:cNvSpPr>
          <p:nvPr/>
        </p:nvSpPr>
        <p:spPr bwMode="auto">
          <a:xfrm>
            <a:off x="6628612" y="16542964"/>
            <a:ext cx="4931563" cy="854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88808" tIns="144404" rIns="288808" bIns="144404">
            <a:spAutoFit/>
          </a:bodyPr>
          <a:lstStyle/>
          <a:p>
            <a:pPr marL="539750" indent="-719138" defTabSz="288290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◈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회원가입</a:t>
            </a: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298"/>
          <p:cNvSpPr txBox="1">
            <a:spLocks noChangeArrowheads="1"/>
          </p:cNvSpPr>
          <p:nvPr/>
        </p:nvSpPr>
        <p:spPr bwMode="auto">
          <a:xfrm>
            <a:off x="1157586" y="22007691"/>
            <a:ext cx="4931563" cy="93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88808" tIns="144404" rIns="288808" bIns="144404">
            <a:spAutoFit/>
          </a:bodyPr>
          <a:lstStyle/>
          <a:p>
            <a:pPr marL="539750" indent="-719138" defTabSz="288290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◈ 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블루투스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페어링</a:t>
            </a: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298"/>
          <p:cNvSpPr txBox="1">
            <a:spLocks noChangeArrowheads="1"/>
          </p:cNvSpPr>
          <p:nvPr/>
        </p:nvSpPr>
        <p:spPr bwMode="auto">
          <a:xfrm>
            <a:off x="6628611" y="22007691"/>
            <a:ext cx="4931563" cy="93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88808" tIns="144404" rIns="288808" bIns="144404">
            <a:spAutoFit/>
          </a:bodyPr>
          <a:lstStyle/>
          <a:p>
            <a:pPr marL="539750" indent="-719138" defTabSz="288290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◈ 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안심존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 기능</a:t>
            </a: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74" y="22996326"/>
            <a:ext cx="4320000" cy="46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3" name="Picture 9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545" y="22996326"/>
            <a:ext cx="4320000" cy="46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4" name="Picture 10"/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45" y="17466146"/>
            <a:ext cx="4320000" cy="46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5" name="Picture 11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545" y="17466146"/>
            <a:ext cx="4320000" cy="46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88741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88741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244</Words>
  <Application>Microsoft Office PowerPoint</Application>
  <PresentationFormat>사용자 지정</PresentationFormat>
  <Paragraphs>37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Wingdings</vt:lpstr>
      <vt:lpstr>기본 디자인</vt:lpstr>
      <vt:lpstr>PowerPoint 프레젠테이션</vt:lpstr>
    </vt:vector>
  </TitlesOfParts>
  <Company>제어계측 공학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찾아줄개</dc:title>
  <dc:creator>Winxp</dc:creator>
  <cp:lastModifiedBy>박세준</cp:lastModifiedBy>
  <cp:revision>167</cp:revision>
  <dcterms:created xsi:type="dcterms:W3CDTF">2005-08-11T07:20:44Z</dcterms:created>
  <dcterms:modified xsi:type="dcterms:W3CDTF">2018-02-19T07:43:15Z</dcterms:modified>
</cp:coreProperties>
</file>