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0" r:id="rId4"/>
    <p:sldId id="311" r:id="rId5"/>
    <p:sldId id="258" r:id="rId6"/>
    <p:sldId id="260" r:id="rId7"/>
    <p:sldId id="261" r:id="rId8"/>
    <p:sldId id="274" r:id="rId9"/>
    <p:sldId id="277" r:id="rId10"/>
    <p:sldId id="275" r:id="rId11"/>
    <p:sldId id="278" r:id="rId12"/>
    <p:sldId id="280" r:id="rId13"/>
    <p:sldId id="302" r:id="rId14"/>
    <p:sldId id="303" r:id="rId15"/>
    <p:sldId id="304" r:id="rId16"/>
    <p:sldId id="305" r:id="rId17"/>
    <p:sldId id="308" r:id="rId18"/>
    <p:sldId id="288" r:id="rId19"/>
    <p:sldId id="291" r:id="rId20"/>
    <p:sldId id="292" r:id="rId21"/>
    <p:sldId id="293" r:id="rId22"/>
    <p:sldId id="287" r:id="rId23"/>
    <p:sldId id="285" r:id="rId24"/>
    <p:sldId id="294" r:id="rId25"/>
    <p:sldId id="289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266" r:id="rId34"/>
    <p:sldId id="267" r:id="rId35"/>
    <p:sldId id="269" r:id="rId36"/>
    <p:sldId id="270" r:id="rId37"/>
    <p:sldId id="306" r:id="rId38"/>
    <p:sldId id="307" r:id="rId39"/>
    <p:sldId id="271" r:id="rId40"/>
    <p:sldId id="272" r:id="rId41"/>
    <p:sldId id="273" r:id="rId42"/>
    <p:sldId id="28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익현" initials="최" lastIdx="4" clrIdx="0">
    <p:extLst>
      <p:ext uri="{19B8F6BF-5375-455C-9EA6-DF929625EA0E}">
        <p15:presenceInfo xmlns:p15="http://schemas.microsoft.com/office/powerpoint/2012/main" userId="e61717013aee1b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67" autoAdjust="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4CED-EDC6-4532-97CF-9CEF2ABBE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2E170-6C28-40D5-B985-41F8F6E82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11CB8-10A2-4F7F-9E82-D8BFC2DD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E2C7E-8508-4D3F-A2CC-DF6AB274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BF96B-5221-44B9-A59A-1B354E9E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6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B8508-9790-4031-8E56-EEE552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CF706C-89DB-42D4-B819-C5AFFA8A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9185-61F5-4B8C-B54E-42A70F0D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0E442-3B16-40C3-9745-00374F10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EC010-77AF-482E-94D2-1254F64A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2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7B030-098A-4001-80D9-CBD2E86A3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34075-FFF1-476F-BBC3-71692593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2EE7-E8DA-43AE-9A45-7ADB11DB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6601-70AA-449C-BEC6-597B2199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BBAB7-D367-42A9-823E-23ED0BDF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436CE-7B0B-4D07-9323-10992F2D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0155B-DB70-4BBD-9080-9B18D254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615DE-7ADB-46CE-B084-802FD066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D7E94-169E-44A3-B16E-6579A19D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7A55E-A22F-438C-B0F1-68549B2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8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E8A5E-A95E-4E5F-BCED-9A3C59D6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E975C-17D0-4FC5-BC8C-0A29782D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CC7D8-4EA5-418C-B285-370831B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9A8D5-E122-415A-9DC3-970EBC3A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63A17-42A0-4A76-A603-4517789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7EA2B-7318-4C93-AFA2-2A0DED22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B744-0D30-4DB2-B211-D1ED253F7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48D28-0894-487A-A5BC-382DFABA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3841B-7010-4141-8FD6-3D3EC19E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D9312-D44E-438D-B12F-0B06313F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38740-A507-4774-93D9-5FC3D86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1688C-9BFD-4024-95FE-0118AD82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845F3-697F-49A5-8D23-EA5B0BE6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ABDAA-5D6E-4E38-A7C6-03CFA149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F1C5F0-4C43-4C92-BA1A-B9E41AF4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FBE50-FF8A-4080-91BD-72D39BBC7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AFE983-11F7-4A58-B72B-064F4DF9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921E4-3E59-4A25-A780-17049BAF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9CE867-1F93-4854-BB22-01A6C05B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B308-6D33-438B-B2E1-33D10752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EED8E8-86BF-44CB-A398-C88EA2F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823D7B-4133-41C5-8DD8-C5FFE819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7AD3F-413C-4A18-91F7-08A6F7E8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6610C-6841-455F-A897-825CB12B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32AFB7-AA35-4FE7-B29C-4EEE2AAA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FA498D-1B1C-49CE-B420-04A97F95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83324-CDEB-42CA-80B0-2FCA3FD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62131-BCCF-422A-9033-5A5F403B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E1B0A-8986-49E6-8E38-E73BBABE2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2F978-62D9-4E57-8E9A-9034A901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2F15D-1472-4B2F-88A6-2477DAA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39C6E-F619-4835-B357-0D90D32E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469E8-8F1A-4A06-9813-808F71AF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AF9B46-2FE7-465A-A509-42FD551E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1C8D9-E153-4091-B936-DA0CE1D5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E3BDB-6EE9-450C-AA48-2CAE5AD7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B37A9-20E5-4ADD-89CB-BE192BA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EBD59-96C5-4397-B4EE-0F1847D0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FBC107-7FAC-4D92-A1C5-8C4E14DF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81CA0-FA1F-4DB2-A313-3F967A45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9489F-FE11-4B14-BBDC-3D61EBAE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A3AC-F6EC-404B-A029-02EC0EFB8A3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E158E-6C21-4404-8942-8AD1271F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27975-33B4-40A4-9CDE-DBA220ED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0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25.png"/><Relationship Id="rId12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jpg"/><Relationship Id="rId7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7" Type="http://schemas.openxmlformats.org/officeDocument/2006/relationships/image" Target="../media/image1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ino.kr/index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www.ntrexgo.com/archives/330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tum.kr/archives/31051" TargetMode="External"/><Relationship Id="rId5" Type="http://schemas.openxmlformats.org/officeDocument/2006/relationships/hyperlink" Target="https://lora.sktiot.com/main/index.do" TargetMode="External"/><Relationship Id="rId4" Type="http://schemas.openxmlformats.org/officeDocument/2006/relationships/hyperlink" Target="https://developer.android.com/samples/index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26F193-F4B0-4B5C-82B0-221F8EF71887}"/>
              </a:ext>
            </a:extLst>
          </p:cNvPr>
          <p:cNvSpPr/>
          <p:nvPr/>
        </p:nvSpPr>
        <p:spPr>
          <a:xfrm>
            <a:off x="4533759" y="1943069"/>
            <a:ext cx="3151142" cy="769432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3E2108-E4F4-43AE-B34E-6FA893387B63}"/>
              </a:ext>
            </a:extLst>
          </p:cNvPr>
          <p:cNvGrpSpPr/>
          <p:nvPr/>
        </p:nvGrpSpPr>
        <p:grpSpPr>
          <a:xfrm>
            <a:off x="9311646" y="4720025"/>
            <a:ext cx="2569614" cy="1774356"/>
            <a:chOff x="9842318" y="5022089"/>
            <a:chExt cx="2569614" cy="17743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90FBC1-BEEB-4338-ADC1-1A375271EC14}"/>
                </a:ext>
              </a:extLst>
            </p:cNvPr>
            <p:cNvSpPr txBox="1"/>
            <p:nvPr/>
          </p:nvSpPr>
          <p:spPr>
            <a:xfrm>
              <a:off x="9842639" y="5022089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+mj-ea"/>
                  <a:ea typeface="+mj-ea"/>
                </a:rPr>
                <a:t>2013150014 </a:t>
              </a:r>
              <a:r>
                <a:rPr lang="ko-KR" altLang="en-US" sz="2000" b="1" dirty="0">
                  <a:latin typeface="+mj-ea"/>
                  <a:ea typeface="+mj-ea"/>
                </a:rPr>
                <a:t>박세준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A8074E-FDAA-4271-9D48-D5457F66A4C9}"/>
                </a:ext>
              </a:extLst>
            </p:cNvPr>
            <p:cNvSpPr txBox="1"/>
            <p:nvPr/>
          </p:nvSpPr>
          <p:spPr>
            <a:xfrm>
              <a:off x="9862516" y="5499633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+mj-ea"/>
                  <a:ea typeface="+mj-ea"/>
                </a:rPr>
                <a:t>2013150039 </a:t>
              </a:r>
              <a:r>
                <a:rPr lang="ko-KR" altLang="en-US" sz="2000" b="1" dirty="0">
                  <a:latin typeface="+mj-ea"/>
                  <a:ea typeface="+mj-ea"/>
                </a:rPr>
                <a:t>최익현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1731F4-3268-4D8E-B2BF-9BE2EC66F791}"/>
                </a:ext>
              </a:extLst>
            </p:cNvPr>
            <p:cNvSpPr txBox="1"/>
            <p:nvPr/>
          </p:nvSpPr>
          <p:spPr>
            <a:xfrm>
              <a:off x="9877264" y="5964467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+mj-ea"/>
                  <a:ea typeface="+mj-ea"/>
                </a:rPr>
                <a:t>2015154012 </a:t>
              </a:r>
              <a:r>
                <a:rPr lang="ko-KR" altLang="en-US" sz="2000" b="1" dirty="0">
                  <a:latin typeface="+mj-ea"/>
                  <a:ea typeface="+mj-ea"/>
                </a:rPr>
                <a:t>모지수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5B21FC-1660-4DEE-A40A-1C39D8F29E6F}"/>
                </a:ext>
              </a:extLst>
            </p:cNvPr>
            <p:cNvSpPr txBox="1"/>
            <p:nvPr/>
          </p:nvSpPr>
          <p:spPr>
            <a:xfrm>
              <a:off x="9842318" y="6396335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+mj-ea"/>
                  <a:ea typeface="+mj-ea"/>
                </a:rPr>
                <a:t>2015150050 </a:t>
              </a:r>
              <a:r>
                <a:rPr lang="ko-KR" altLang="en-US" sz="2000" b="1" dirty="0" err="1">
                  <a:latin typeface="+mj-ea"/>
                  <a:ea typeface="+mj-ea"/>
                </a:rPr>
                <a:t>유태준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0500E4-A4F6-44CE-865E-24AA0B2DC085}"/>
              </a:ext>
            </a:extLst>
          </p:cNvPr>
          <p:cNvGrpSpPr/>
          <p:nvPr/>
        </p:nvGrpSpPr>
        <p:grpSpPr>
          <a:xfrm>
            <a:off x="4533759" y="1633091"/>
            <a:ext cx="3469181" cy="1324668"/>
            <a:chOff x="4533759" y="1633091"/>
            <a:chExt cx="3469181" cy="132466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9E02F4-7813-4AB6-BDC1-244FD9ED3BBE}"/>
                </a:ext>
              </a:extLst>
            </p:cNvPr>
            <p:cNvSpPr txBox="1"/>
            <p:nvPr/>
          </p:nvSpPr>
          <p:spPr>
            <a:xfrm>
              <a:off x="4870198" y="1943064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err="1">
                  <a:latin typeface="+mj-ea"/>
                  <a:ea typeface="+mj-ea"/>
                </a:rPr>
                <a:t>찾아줄</a:t>
              </a:r>
              <a:r>
                <a:rPr lang="ko-KR" altLang="en-US" sz="4400" b="1" dirty="0" err="1">
                  <a:solidFill>
                    <a:srgbClr val="FF0000"/>
                  </a:solidFill>
                  <a:latin typeface="+mj-ea"/>
                  <a:ea typeface="+mj-ea"/>
                </a:rPr>
                <a:t>개</a:t>
              </a:r>
              <a:endParaRPr lang="ko-KR" altLang="en-US" sz="4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C43EEAF-F7C9-445A-BC4A-22B3DAD89999}"/>
                </a:ext>
              </a:extLst>
            </p:cNvPr>
            <p:cNvCxnSpPr>
              <a:cxnSpLocks/>
            </p:cNvCxnSpPr>
            <p:nvPr/>
          </p:nvCxnSpPr>
          <p:spPr>
            <a:xfrm>
              <a:off x="4779466" y="1943070"/>
              <a:ext cx="2680987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DF242D8-14D8-4044-B86C-CA5E528A3F01}"/>
                </a:ext>
              </a:extLst>
            </p:cNvPr>
            <p:cNvCxnSpPr/>
            <p:nvPr/>
          </p:nvCxnSpPr>
          <p:spPr>
            <a:xfrm>
              <a:off x="4731541" y="2712511"/>
              <a:ext cx="2728913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75757C5-D877-4981-8C5F-83CE2E2B032C}"/>
                </a:ext>
              </a:extLst>
            </p:cNvPr>
            <p:cNvCxnSpPr>
              <a:cxnSpLocks/>
            </p:cNvCxnSpPr>
            <p:nvPr/>
          </p:nvCxnSpPr>
          <p:spPr>
            <a:xfrm>
              <a:off x="4533759" y="1943069"/>
              <a:ext cx="245707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947B706-FBD8-4E67-8B23-6117FABA6105}"/>
                </a:ext>
              </a:extLst>
            </p:cNvPr>
            <p:cNvCxnSpPr>
              <a:cxnSpLocks/>
            </p:cNvCxnSpPr>
            <p:nvPr/>
          </p:nvCxnSpPr>
          <p:spPr>
            <a:xfrm>
              <a:off x="4533759" y="2712511"/>
              <a:ext cx="245707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2C07B37-40F4-4E14-83B7-30F93B43D1BF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53" y="1943070"/>
              <a:ext cx="224448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D87D569-9D61-4021-A4CC-E9CE8EA3BE67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53" y="2712511"/>
              <a:ext cx="224448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A02AB9-C6B5-45D5-B091-9BAE82D95FEE}"/>
                </a:ext>
              </a:extLst>
            </p:cNvPr>
            <p:cNvSpPr txBox="1"/>
            <p:nvPr/>
          </p:nvSpPr>
          <p:spPr>
            <a:xfrm>
              <a:off x="4581587" y="1633091"/>
              <a:ext cx="3065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반려동물 디바이스 및 어플리케이션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115AD0-D2AD-4DDD-8916-7A62782782F4}"/>
                </a:ext>
              </a:extLst>
            </p:cNvPr>
            <p:cNvSpPr txBox="1"/>
            <p:nvPr/>
          </p:nvSpPr>
          <p:spPr>
            <a:xfrm>
              <a:off x="4537743" y="2680760"/>
              <a:ext cx="3465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ea"/>
                  <a:ea typeface="+mj-ea"/>
                </a:rPr>
                <a:t>Companion Animal Device &amp; Application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CD2F17-F8D1-4398-A9CE-888548CE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086" y="3629024"/>
            <a:ext cx="1304260" cy="11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7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C8596943-58B3-47F9-865A-31BD5FB3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273" y="1240466"/>
            <a:ext cx="1104892" cy="154570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103DA1-FEE5-40F3-8500-4DEA4FF40AF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분실 위치 찾기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436539" y="2887059"/>
            <a:ext cx="2377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스마트 목줄 착용 후 산책</a:t>
            </a:r>
          </a:p>
        </p:txBody>
      </p:sp>
      <p:pic>
        <p:nvPicPr>
          <p:cNvPr id="29" name="Picture 2" descr="C:\Users\Owner\Desktop\icon.png">
            <a:extLst>
              <a:ext uri="{FF2B5EF4-FFF2-40B4-BE49-F238E27FC236}">
                <a16:creationId xmlns:a16="http://schemas.microsoft.com/office/drawing/2014/main" id="{43239ADC-5882-4BBD-94A1-48EEA5F9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183" y="1280015"/>
            <a:ext cx="1486774" cy="13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4157835" y="2870730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반려동물을 잃어 버릴 경우 </a:t>
            </a:r>
          </a:p>
        </p:txBody>
      </p:sp>
      <p:pic>
        <p:nvPicPr>
          <p:cNvPr id="23" name="Picture 2" descr="animal, animals, dog, farm, rur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13" y="860541"/>
            <a:ext cx="2026551" cy="19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8303430" y="2882014"/>
            <a:ext cx="33810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블루투스를 이용하여 </a:t>
            </a:r>
            <a:r>
              <a:rPr lang="en-US" altLang="ko-KR" sz="1500" b="1" dirty="0">
                <a:latin typeface="+mj-ea"/>
                <a:ea typeface="+mj-ea"/>
              </a:rPr>
              <a:t>‘</a:t>
            </a:r>
            <a:r>
              <a:rPr lang="ko-KR" altLang="en-US" sz="1500" b="1" dirty="0">
                <a:latin typeface="+mj-ea"/>
                <a:ea typeface="+mj-ea"/>
              </a:rPr>
              <a:t>잃어버린 시점‘</a:t>
            </a:r>
            <a:br>
              <a:rPr lang="en-US" altLang="ko-KR" sz="1500" b="1" dirty="0">
                <a:latin typeface="+mj-ea"/>
                <a:ea typeface="+mj-ea"/>
              </a:rPr>
            </a:br>
            <a:r>
              <a:rPr lang="en-US" altLang="ko-KR" sz="1500" b="1" dirty="0">
                <a:latin typeface="+mj-ea"/>
                <a:ea typeface="+mj-ea"/>
              </a:rPr>
              <a:t>         </a:t>
            </a:r>
            <a:r>
              <a:rPr lang="ko-KR" altLang="en-US" sz="1500" b="1" dirty="0">
                <a:latin typeface="+mj-ea"/>
                <a:ea typeface="+mj-ea"/>
              </a:rPr>
              <a:t>   위치 값을 받아 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E97BA9-5D5E-476B-BA72-5AC335B837F5}"/>
              </a:ext>
            </a:extLst>
          </p:cNvPr>
          <p:cNvGrpSpPr/>
          <p:nvPr/>
        </p:nvGrpSpPr>
        <p:grpSpPr>
          <a:xfrm>
            <a:off x="8933174" y="1476781"/>
            <a:ext cx="1625529" cy="736059"/>
            <a:chOff x="3877372" y="1592668"/>
            <a:chExt cx="2776391" cy="1240362"/>
          </a:xfrm>
        </p:grpSpPr>
        <p:pic>
          <p:nvPicPr>
            <p:cNvPr id="30" name="Picture 4" descr="C:\Users\Owner\Desktop\map-location.png">
              <a:extLst>
                <a:ext uri="{FF2B5EF4-FFF2-40B4-BE49-F238E27FC236}">
                  <a16:creationId xmlns:a16="http://schemas.microsoft.com/office/drawing/2014/main" id="{A8E82FF5-33C2-4049-94AA-42C0E0DD2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372" y="1748815"/>
              <a:ext cx="1084216" cy="108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C:\Users\Owner\Desktop\back-arrow.png">
              <a:extLst>
                <a:ext uri="{FF2B5EF4-FFF2-40B4-BE49-F238E27FC236}">
                  <a16:creationId xmlns:a16="http://schemas.microsoft.com/office/drawing/2014/main" id="{A7B40C73-301B-45B3-AEBC-9D228ADFA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922" y="1592668"/>
              <a:ext cx="928841" cy="928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3755136" y="5512197"/>
            <a:ext cx="3791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연동된 </a:t>
            </a:r>
            <a:r>
              <a:rPr lang="ko-KR" altLang="en-US" sz="1500" b="1" dirty="0" err="1">
                <a:latin typeface="+mj-ea"/>
                <a:ea typeface="+mj-ea"/>
              </a:rPr>
              <a:t>앱이</a:t>
            </a:r>
            <a:r>
              <a:rPr lang="ko-KR" altLang="en-US" sz="1500" b="1" dirty="0">
                <a:latin typeface="+mj-ea"/>
                <a:ea typeface="+mj-ea"/>
              </a:rPr>
              <a:t> 반려동물의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위치를 표시해 줌</a:t>
            </a:r>
          </a:p>
        </p:txBody>
      </p:sp>
      <p:pic>
        <p:nvPicPr>
          <p:cNvPr id="34" name="Picture 2" descr="C:\Users\Owner\Desktop\icon.png">
            <a:extLst>
              <a:ext uri="{FF2B5EF4-FFF2-40B4-BE49-F238E27FC236}">
                <a16:creationId xmlns:a16="http://schemas.microsoft.com/office/drawing/2014/main" id="{43239ADC-5882-4BBD-94A1-48EEA5F9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52" y="3948314"/>
            <a:ext cx="1314474" cy="12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652146" y="5493863"/>
            <a:ext cx="2117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GPS</a:t>
            </a:r>
            <a:r>
              <a:rPr lang="ko-KR" altLang="en-US" sz="1500" b="1" dirty="0">
                <a:latin typeface="+mj-ea"/>
                <a:ea typeface="+mj-ea"/>
              </a:rPr>
              <a:t>정보를 이용하여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반려동물을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찾음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B24638B-C37C-4614-B8C0-E963D9BBF6B0}"/>
              </a:ext>
            </a:extLst>
          </p:cNvPr>
          <p:cNvGrpSpPr/>
          <p:nvPr/>
        </p:nvGrpSpPr>
        <p:grpSpPr>
          <a:xfrm>
            <a:off x="685238" y="3720325"/>
            <a:ext cx="1809668" cy="1685788"/>
            <a:chOff x="4053000" y="703972"/>
            <a:chExt cx="4093118" cy="3185886"/>
          </a:xfrm>
        </p:grpSpPr>
        <p:pic>
          <p:nvPicPr>
            <p:cNvPr id="37" name="그래픽 37" descr="개">
              <a:extLst>
                <a:ext uri="{FF2B5EF4-FFF2-40B4-BE49-F238E27FC236}">
                  <a16:creationId xmlns:a16="http://schemas.microsoft.com/office/drawing/2014/main" id="{9FD84FA7-A199-41F4-A6BC-DA38B20F6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7238886" y="2911156"/>
              <a:ext cx="907232" cy="907232"/>
            </a:xfrm>
            <a:prstGeom prst="rect">
              <a:avLst/>
            </a:prstGeom>
          </p:spPr>
        </p:pic>
        <p:pic>
          <p:nvPicPr>
            <p:cNvPr id="38" name="그래픽 39" descr="남자 아이가 있는 가족">
              <a:extLst>
                <a:ext uri="{FF2B5EF4-FFF2-40B4-BE49-F238E27FC236}">
                  <a16:creationId xmlns:a16="http://schemas.microsoft.com/office/drawing/2014/main" id="{5783A586-1F3C-4826-ACD6-9143D6C56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53000" y="703972"/>
              <a:ext cx="3185886" cy="3185886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5328362" y="4155034"/>
            <a:ext cx="457505" cy="754554"/>
            <a:chOff x="1940471" y="1698668"/>
            <a:chExt cx="1220692" cy="2097921"/>
          </a:xfrm>
        </p:grpSpPr>
        <p:pic>
          <p:nvPicPr>
            <p:cNvPr id="40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206" y="2765468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370" y="3043921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56" y="3239681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032" y="3518135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animals, dog, dogs, domestic, friend, pet, pets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471" y="169866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3DBFFED-2AB8-49D0-9D5E-50A0E2C9C47A}"/>
              </a:ext>
            </a:extLst>
          </p:cNvPr>
          <p:cNvCxnSpPr>
            <a:cxnSpLocks/>
          </p:cNvCxnSpPr>
          <p:nvPr/>
        </p:nvCxnSpPr>
        <p:spPr>
          <a:xfrm>
            <a:off x="6695113" y="2164037"/>
            <a:ext cx="14255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2C1EDCD-FE36-4CE2-A297-F8D764DB9F43}"/>
              </a:ext>
            </a:extLst>
          </p:cNvPr>
          <p:cNvCxnSpPr>
            <a:cxnSpLocks/>
          </p:cNvCxnSpPr>
          <p:nvPr/>
        </p:nvCxnSpPr>
        <p:spPr>
          <a:xfrm>
            <a:off x="10014884" y="3474286"/>
            <a:ext cx="0" cy="479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F50B58-3DC9-474C-917F-A19178037CE1}"/>
              </a:ext>
            </a:extLst>
          </p:cNvPr>
          <p:cNvCxnSpPr>
            <a:cxnSpLocks/>
          </p:cNvCxnSpPr>
          <p:nvPr/>
        </p:nvCxnSpPr>
        <p:spPr>
          <a:xfrm flipH="1">
            <a:off x="6732983" y="4751494"/>
            <a:ext cx="15704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avatar, dog, female, human, people, person, standing, user, woman icon">
            <a:extLst>
              <a:ext uri="{FF2B5EF4-FFF2-40B4-BE49-F238E27FC236}">
                <a16:creationId xmlns:a16="http://schemas.microsoft.com/office/drawing/2014/main" id="{3DDFF627-1423-40E2-89AA-A48850C4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4" y="819913"/>
            <a:ext cx="1620602" cy="19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08D0E98-328F-4E33-A6ED-51D874A99B16}"/>
              </a:ext>
            </a:extLst>
          </p:cNvPr>
          <p:cNvSpPr txBox="1"/>
          <p:nvPr/>
        </p:nvSpPr>
        <p:spPr>
          <a:xfrm>
            <a:off x="10429261" y="4266171"/>
            <a:ext cx="137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+mj-ea"/>
                <a:ea typeface="+mj-ea"/>
              </a:rPr>
              <a:t>LoRa</a:t>
            </a:r>
            <a:endParaRPr lang="ko-KR" altLang="en-US" sz="4000" b="1" dirty="0">
              <a:latin typeface="+mj-ea"/>
              <a:ea typeface="+mj-ea"/>
            </a:endParaRPr>
          </a:p>
        </p:txBody>
      </p:sp>
      <p:pic>
        <p:nvPicPr>
          <p:cNvPr id="55" name="Picture 2" descr="C:\Users\Owner\Desktop\icon.png">
            <a:extLst>
              <a:ext uri="{FF2B5EF4-FFF2-40B4-BE49-F238E27FC236}">
                <a16:creationId xmlns:a16="http://schemas.microsoft.com/office/drawing/2014/main" id="{0CDBB07A-B14D-4680-A132-860A01533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820" y="3977323"/>
            <a:ext cx="1486774" cy="13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Owner\Desktop\map-location.png">
            <a:extLst>
              <a:ext uri="{FF2B5EF4-FFF2-40B4-BE49-F238E27FC236}">
                <a16:creationId xmlns:a16="http://schemas.microsoft.com/office/drawing/2014/main" id="{A292939F-DA83-46D3-9243-5CDCC41B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75" y="4210090"/>
            <a:ext cx="634790" cy="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Owner\Desktop\back-arrow.png">
            <a:extLst>
              <a:ext uri="{FF2B5EF4-FFF2-40B4-BE49-F238E27FC236}">
                <a16:creationId xmlns:a16="http://schemas.microsoft.com/office/drawing/2014/main" id="{BAA63898-8E04-49E2-82EB-EBC5A744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39" y="4282571"/>
            <a:ext cx="543821" cy="55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800A376-21AA-438F-8CFA-D7C983C0130C}"/>
              </a:ext>
            </a:extLst>
          </p:cNvPr>
          <p:cNvSpPr txBox="1"/>
          <p:nvPr/>
        </p:nvSpPr>
        <p:spPr>
          <a:xfrm>
            <a:off x="8394300" y="5470664"/>
            <a:ext cx="334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일정 거리 초과 시 </a:t>
            </a:r>
            <a:r>
              <a:rPr lang="en-US" altLang="ko-KR" sz="1500" b="1" dirty="0" err="1">
                <a:latin typeface="+mj-ea"/>
                <a:ea typeface="+mj-ea"/>
              </a:rPr>
              <a:t>LoRa</a:t>
            </a:r>
            <a:r>
              <a:rPr lang="ko-KR" altLang="en-US" sz="1500" b="1" dirty="0">
                <a:latin typeface="+mj-ea"/>
                <a:ea typeface="+mj-ea"/>
              </a:rPr>
              <a:t>를 이용하여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en-US" altLang="ko-KR" sz="1500" b="1" dirty="0">
                <a:latin typeface="+mj-ea"/>
                <a:ea typeface="+mj-ea"/>
              </a:rPr>
              <a:t>        ‘</a:t>
            </a:r>
            <a:r>
              <a:rPr lang="ko-KR" altLang="en-US" sz="1500" b="1" dirty="0">
                <a:latin typeface="+mj-ea"/>
                <a:ea typeface="+mj-ea"/>
              </a:rPr>
              <a:t>실시간‘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위치 값을 </a:t>
            </a:r>
            <a:r>
              <a:rPr lang="ko-KR" altLang="en-US" sz="1500" b="1" dirty="0" err="1">
                <a:latin typeface="+mj-ea"/>
                <a:ea typeface="+mj-ea"/>
              </a:rPr>
              <a:t>받아옴</a:t>
            </a:r>
            <a:endParaRPr lang="ko-KR" altLang="en-US" sz="1500" b="1" dirty="0">
              <a:latin typeface="+mj-ea"/>
              <a:ea typeface="+mj-ea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3DBFFED-2AB8-49D0-9D5E-50A0E2C9C47A}"/>
              </a:ext>
            </a:extLst>
          </p:cNvPr>
          <p:cNvCxnSpPr>
            <a:cxnSpLocks/>
          </p:cNvCxnSpPr>
          <p:nvPr/>
        </p:nvCxnSpPr>
        <p:spPr>
          <a:xfrm>
            <a:off x="2691890" y="2145488"/>
            <a:ext cx="14255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AF50B58-3DC9-474C-917F-A19178037CE1}"/>
              </a:ext>
            </a:extLst>
          </p:cNvPr>
          <p:cNvCxnSpPr>
            <a:cxnSpLocks/>
          </p:cNvCxnSpPr>
          <p:nvPr/>
        </p:nvCxnSpPr>
        <p:spPr>
          <a:xfrm flipH="1">
            <a:off x="2769270" y="4751197"/>
            <a:ext cx="15704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1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42A7F1-A266-4D92-A048-24EC860E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18" y="1321355"/>
            <a:ext cx="1104892" cy="154570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C8B9F9-BD2C-4BC1-A59B-5C108BAA84C3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11DFCA-3DDE-4747-BB0C-806D9C60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70" y="3895135"/>
            <a:ext cx="1614895" cy="14924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latin typeface="+mj-ea"/>
                <a:ea typeface="+mj-ea"/>
              </a:rPr>
              <a:t>안심존</a:t>
            </a:r>
            <a:r>
              <a:rPr lang="ko-KR" altLang="en-US" sz="2400" b="1" dirty="0">
                <a:latin typeface="+mj-ea"/>
                <a:ea typeface="+mj-ea"/>
              </a:rPr>
              <a:t> 설정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26316" y="2927723"/>
            <a:ext cx="2954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산책을 위해 스마트 목줄을 착용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2624485" y="5666620"/>
            <a:ext cx="3339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스마트 목줄과 애플리케이션을  연동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736471" y="3809134"/>
            <a:ext cx="2892480" cy="1687907"/>
            <a:chOff x="7897438" y="1556907"/>
            <a:chExt cx="3220434" cy="1869923"/>
          </a:xfrm>
        </p:grpSpPr>
        <p:grpSp>
          <p:nvGrpSpPr>
            <p:cNvPr id="2" name="그룹 1"/>
            <p:cNvGrpSpPr/>
            <p:nvPr/>
          </p:nvGrpSpPr>
          <p:grpSpPr>
            <a:xfrm>
              <a:off x="8179123" y="1556907"/>
              <a:ext cx="2938749" cy="1869923"/>
              <a:chOff x="6709749" y="1493387"/>
              <a:chExt cx="2938749" cy="1869923"/>
            </a:xfrm>
          </p:grpSpPr>
          <p:pic>
            <p:nvPicPr>
              <p:cNvPr id="28" name="Picture 3" descr="C:\Users\Owner\Desktop\dog.png">
                <a:extLst>
                  <a:ext uri="{FF2B5EF4-FFF2-40B4-BE49-F238E27FC236}">
                    <a16:creationId xmlns:a16="http://schemas.microsoft.com/office/drawing/2014/main" id="{07618D04-532C-44F5-A09C-F25CDACBE2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749" y="2569285"/>
                <a:ext cx="620671" cy="612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vatar, dog, female, human, people, person, standing, user, woman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5312" y="1493387"/>
                <a:ext cx="1533186" cy="1869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C:\Users\Owner\Desktop\icon.png">
              <a:extLst>
                <a:ext uri="{FF2B5EF4-FFF2-40B4-BE49-F238E27FC236}">
                  <a16:creationId xmlns:a16="http://schemas.microsoft.com/office/drawing/2014/main" id="{43239ADC-5882-4BBD-94A1-48EEA5F91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8" y="2376079"/>
              <a:ext cx="1184036" cy="105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5988371" y="2874527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애플리케이션 내의 블루투스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설정을 통한 안심 존 설정</a:t>
            </a:r>
          </a:p>
        </p:txBody>
      </p:sp>
      <p:pic>
        <p:nvPicPr>
          <p:cNvPr id="46" name="Picture 2" descr="animal, animals, dog, farm, rural, sitt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5" y="765213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5F1D804-FBAB-4FA8-ABCA-60A6AA12F50A}"/>
              </a:ext>
            </a:extLst>
          </p:cNvPr>
          <p:cNvSpPr txBox="1"/>
          <p:nvPr/>
        </p:nvSpPr>
        <p:spPr>
          <a:xfrm>
            <a:off x="7871713" y="1479955"/>
            <a:ext cx="2943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#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안심 존이란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사용자가 디바이스와 스마트기기 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간의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거리를 설정할 수 있는 기능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A36EC6-44D8-4850-81AD-76AF5F4A68BA}"/>
              </a:ext>
            </a:extLst>
          </p:cNvPr>
          <p:cNvSpPr txBox="1"/>
          <p:nvPr/>
        </p:nvSpPr>
        <p:spPr>
          <a:xfrm>
            <a:off x="8556016" y="5496565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반려동물과 일정 거리 이상 벌어질 경우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스마트 기기로 </a:t>
            </a:r>
            <a:r>
              <a:rPr lang="ko-KR" altLang="en-US" sz="1500" b="1" dirty="0" err="1">
                <a:latin typeface="+mj-ea"/>
                <a:ea typeface="+mj-ea"/>
              </a:rPr>
              <a:t>푸쉬</a:t>
            </a:r>
            <a:r>
              <a:rPr lang="ko-KR" altLang="en-US" sz="1500" b="1" dirty="0">
                <a:latin typeface="+mj-ea"/>
                <a:ea typeface="+mj-ea"/>
              </a:rPr>
              <a:t> 알림 전송</a:t>
            </a:r>
            <a:endParaRPr lang="en-US" altLang="ko-KR" sz="1500" b="1" dirty="0">
              <a:latin typeface="+mj-ea"/>
              <a:ea typeface="+mj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E14B2A-2064-452A-BFEE-E961C5FF95EB}"/>
              </a:ext>
            </a:extLst>
          </p:cNvPr>
          <p:cNvCxnSpPr>
            <a:cxnSpLocks/>
          </p:cNvCxnSpPr>
          <p:nvPr/>
        </p:nvCxnSpPr>
        <p:spPr>
          <a:xfrm>
            <a:off x="2298126" y="3350731"/>
            <a:ext cx="618688" cy="570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F974A8-4E46-4466-83D3-3F66A24D7217}"/>
              </a:ext>
            </a:extLst>
          </p:cNvPr>
          <p:cNvCxnSpPr>
            <a:cxnSpLocks/>
          </p:cNvCxnSpPr>
          <p:nvPr/>
        </p:nvCxnSpPr>
        <p:spPr>
          <a:xfrm flipV="1">
            <a:off x="5594742" y="3429000"/>
            <a:ext cx="393629" cy="466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2DE0A14-5A4F-48DC-B4D1-620A612FCECA}"/>
              </a:ext>
            </a:extLst>
          </p:cNvPr>
          <p:cNvCxnSpPr>
            <a:cxnSpLocks/>
          </p:cNvCxnSpPr>
          <p:nvPr/>
        </p:nvCxnSpPr>
        <p:spPr>
          <a:xfrm>
            <a:off x="8535232" y="3377306"/>
            <a:ext cx="672268" cy="51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0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>
            <a:extLst>
              <a:ext uri="{FF2B5EF4-FFF2-40B4-BE49-F238E27FC236}">
                <a16:creationId xmlns:a16="http://schemas.microsoft.com/office/drawing/2014/main" id="{D1221089-C529-4430-83E8-B6FAA4C89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92" y="4361499"/>
            <a:ext cx="1207582" cy="75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05EAA7-6023-449E-A4EC-7BA4E7F5CB1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826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기타기능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펫 관리 및 트레이닝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1901623" y="3019529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 정보 입력</a:t>
            </a:r>
          </a:p>
        </p:txBody>
      </p:sp>
      <p:pic>
        <p:nvPicPr>
          <p:cNvPr id="1026" name="Picture 2" descr="animal, animals, dog, farm, rural, sit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53" y="764776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185321" y="1194412"/>
            <a:ext cx="965942" cy="1607904"/>
            <a:chOff x="5706372" y="1006365"/>
            <a:chExt cx="965942" cy="1607904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72" y="1006365"/>
              <a:ext cx="965942" cy="1607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" descr="C:\Users\Owner\Desktop\dog.png">
              <a:extLst>
                <a:ext uri="{FF2B5EF4-FFF2-40B4-BE49-F238E27FC236}">
                  <a16:creationId xmlns:a16="http://schemas.microsoft.com/office/drawing/2014/main" id="{07618D04-532C-44F5-A09C-F25CDACBE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541" y="1225990"/>
              <a:ext cx="477603" cy="39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817292" y="162584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성별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89004" y="1626329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나이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12042" y="192538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90402" y="192538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임신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496065" y="1000424"/>
            <a:ext cx="1122427" cy="1868389"/>
            <a:chOff x="9977362" y="3458179"/>
            <a:chExt cx="1122427" cy="1868389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7362" y="3458179"/>
              <a:ext cx="1122427" cy="186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9287" y="3861877"/>
              <a:ext cx="618575" cy="689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0100081" y="4631088"/>
              <a:ext cx="8769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+mj-ea"/>
                  <a:ea typeface="+mj-ea"/>
                </a:rPr>
                <a:t> 캘린더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6863988" y="3003875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캘린더를 통한 펫 일정 관리</a:t>
            </a:r>
          </a:p>
        </p:txBody>
      </p:sp>
      <p:pic>
        <p:nvPicPr>
          <p:cNvPr id="41" name="Picture 2" descr="animal, animals, dog, farm, rural, sitting icon">
            <a:extLst>
              <a:ext uri="{FF2B5EF4-FFF2-40B4-BE49-F238E27FC236}">
                <a16:creationId xmlns:a16="http://schemas.microsoft.com/office/drawing/2014/main" id="{5478A31E-A5CD-46CD-8C60-254ADE31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" y="3342694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36FAF59-0B7E-49B0-B11F-5E06C897E671}"/>
              </a:ext>
            </a:extLst>
          </p:cNvPr>
          <p:cNvSpPr txBox="1"/>
          <p:nvPr/>
        </p:nvSpPr>
        <p:spPr>
          <a:xfrm>
            <a:off x="255871" y="5528033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 트레이닝 수행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2FB7537-EB67-43D8-BBAE-F93776217465}"/>
              </a:ext>
            </a:extLst>
          </p:cNvPr>
          <p:cNvGrpSpPr/>
          <p:nvPr/>
        </p:nvGrpSpPr>
        <p:grpSpPr>
          <a:xfrm>
            <a:off x="4749506" y="3399249"/>
            <a:ext cx="2026551" cy="1926968"/>
            <a:chOff x="9291143" y="1010452"/>
            <a:chExt cx="2026551" cy="1926968"/>
          </a:xfrm>
        </p:grpSpPr>
        <p:pic>
          <p:nvPicPr>
            <p:cNvPr id="46" name="Picture 2" descr="animal, animals, dog, farm, rural icon">
              <a:extLst>
                <a:ext uri="{FF2B5EF4-FFF2-40B4-BE49-F238E27FC236}">
                  <a16:creationId xmlns:a16="http://schemas.microsoft.com/office/drawing/2014/main" id="{07DB6E13-8FAD-4F7E-81F5-E89509A7A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143" y="1010452"/>
              <a:ext cx="2026551" cy="192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yoo\AppData\Local\Microsoft\Windows\Temporary Internet Files\Content.IE5\78NW31K2\Stereo-Audio-Sound-Signal-Sharp[1].png">
              <a:extLst>
                <a:ext uri="{FF2B5EF4-FFF2-40B4-BE49-F238E27FC236}">
                  <a16:creationId xmlns:a16="http://schemas.microsoft.com/office/drawing/2014/main" id="{5033EDAC-62B5-434B-B572-D54CB2E35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075" y="1629930"/>
              <a:ext cx="840343" cy="59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CBC592F-FE6F-4CF6-BF2E-852C69BE7C20}"/>
              </a:ext>
            </a:extLst>
          </p:cNvPr>
          <p:cNvGrpSpPr/>
          <p:nvPr/>
        </p:nvGrpSpPr>
        <p:grpSpPr>
          <a:xfrm>
            <a:off x="3733709" y="3875157"/>
            <a:ext cx="857254" cy="1025525"/>
            <a:chOff x="8629768" y="1457086"/>
            <a:chExt cx="1025525" cy="1025525"/>
          </a:xfrm>
        </p:grpSpPr>
        <p:pic>
          <p:nvPicPr>
            <p:cNvPr id="49" name="Picture 6" descr="C:\Users\Owner\Desktop\hand-graving-smartphone.png">
              <a:extLst>
                <a:ext uri="{FF2B5EF4-FFF2-40B4-BE49-F238E27FC236}">
                  <a16:creationId xmlns:a16="http://schemas.microsoft.com/office/drawing/2014/main" id="{CCBA7559-9F2D-462C-8792-2E15C9D72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768" y="1457086"/>
              <a:ext cx="1025525" cy="102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yoo\AppData\Local\Microsoft\Windows\Temporary Internet Files\Content.IE5\ELTBIZ8P\audio[1].png">
              <a:extLst>
                <a:ext uri="{FF2B5EF4-FFF2-40B4-BE49-F238E27FC236}">
                  <a16:creationId xmlns:a16="http://schemas.microsoft.com/office/drawing/2014/main" id="{4560353E-FDE1-4A92-B329-CB5D50F8E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402" y="1773726"/>
              <a:ext cx="442620" cy="442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8EB59F-7A01-4E98-B923-57DD120EE42E}"/>
              </a:ext>
            </a:extLst>
          </p:cNvPr>
          <p:cNvSpPr txBox="1"/>
          <p:nvPr/>
        </p:nvSpPr>
        <p:spPr>
          <a:xfrm>
            <a:off x="3956770" y="5532705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소리를 통한 반복 훈련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39FD8C1-BB42-48C0-8B86-26B693DDCA89}"/>
              </a:ext>
            </a:extLst>
          </p:cNvPr>
          <p:cNvCxnSpPr>
            <a:cxnSpLocks/>
          </p:cNvCxnSpPr>
          <p:nvPr/>
        </p:nvCxnSpPr>
        <p:spPr>
          <a:xfrm>
            <a:off x="2066472" y="4607485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8" descr="C:\Users\yoo\AppData\Local\Microsoft\Windows\Temporary Internet Files\Content.IE5\20QQG6GZ\mens-locker-room-155828_960_720[1].png">
            <a:extLst>
              <a:ext uri="{FF2B5EF4-FFF2-40B4-BE49-F238E27FC236}">
                <a16:creationId xmlns:a16="http://schemas.microsoft.com/office/drawing/2014/main" id="{4261E8B7-8D25-48EE-BE62-7FDE9460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722" y="3749257"/>
            <a:ext cx="699726" cy="139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0DACF64-FEAD-4F05-985E-797B56419A21}"/>
              </a:ext>
            </a:extLst>
          </p:cNvPr>
          <p:cNvSpPr txBox="1"/>
          <p:nvPr/>
        </p:nvSpPr>
        <p:spPr>
          <a:xfrm>
            <a:off x="8295713" y="5525269"/>
            <a:ext cx="3021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반복 숙달을 통한 특정 행동 성취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07D31DC-2A05-4270-B922-D33918B4031E}"/>
              </a:ext>
            </a:extLst>
          </p:cNvPr>
          <p:cNvCxnSpPr>
            <a:cxnSpLocks/>
          </p:cNvCxnSpPr>
          <p:nvPr/>
        </p:nvCxnSpPr>
        <p:spPr>
          <a:xfrm>
            <a:off x="6776057" y="4634416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39FD8C1-BB42-48C0-8B86-26B693DDCA89}"/>
              </a:ext>
            </a:extLst>
          </p:cNvPr>
          <p:cNvCxnSpPr>
            <a:cxnSpLocks/>
          </p:cNvCxnSpPr>
          <p:nvPr/>
        </p:nvCxnSpPr>
        <p:spPr>
          <a:xfrm>
            <a:off x="4930602" y="2093788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461C2E9A-CD69-468F-B09A-F7358C6B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098" y="4555829"/>
            <a:ext cx="2495550" cy="135255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5B7449C-1B7B-40FE-A2C9-0A34732D8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01" y="4692864"/>
            <a:ext cx="2094258" cy="107848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4650129-8601-46CE-91D8-7846CDBC2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129" y="4708791"/>
            <a:ext cx="1702456" cy="1024299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A502BA6-9239-439A-B686-98FAAF1B58F8}"/>
              </a:ext>
            </a:extLst>
          </p:cNvPr>
          <p:cNvSpPr/>
          <p:nvPr/>
        </p:nvSpPr>
        <p:spPr>
          <a:xfrm>
            <a:off x="9386606" y="1179823"/>
            <a:ext cx="2446141" cy="17652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99B0F523-2A7D-4C21-AE69-F31E84C5A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694" y="1314551"/>
            <a:ext cx="918696" cy="1529293"/>
          </a:xfrm>
          <a:prstGeom prst="rect">
            <a:avLst/>
          </a:prstGeom>
        </p:spPr>
      </p:pic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DF26348-0403-468E-ACD2-F5A883366393}"/>
              </a:ext>
            </a:extLst>
          </p:cNvPr>
          <p:cNvSpPr/>
          <p:nvPr/>
        </p:nvSpPr>
        <p:spPr>
          <a:xfrm>
            <a:off x="1057527" y="1337577"/>
            <a:ext cx="2656249" cy="14906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5B203856-06F1-4827-831C-CFE0FFBA5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52" y="1590414"/>
            <a:ext cx="1448351" cy="98099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519467-F457-4BD7-B029-A497623D702C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시스템 구성도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9F55838-DC16-4584-89FE-736F4D8CF5FA}"/>
              </a:ext>
            </a:extLst>
          </p:cNvPr>
          <p:cNvSpPr txBox="1"/>
          <p:nvPr/>
        </p:nvSpPr>
        <p:spPr>
          <a:xfrm>
            <a:off x="1809629" y="1756537"/>
            <a:ext cx="1446924" cy="332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GPS module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A6E0C4-0EA8-4735-BE7C-72A3F07016F6}"/>
              </a:ext>
            </a:extLst>
          </p:cNvPr>
          <p:cNvSpPr txBox="1"/>
          <p:nvPr/>
        </p:nvSpPr>
        <p:spPr>
          <a:xfrm>
            <a:off x="1809629" y="2076093"/>
            <a:ext cx="1376027" cy="332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Vib</a:t>
            </a:r>
            <a:r>
              <a:rPr lang="en-US" altLang="ko-KR" b="1" dirty="0"/>
              <a:t> module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EF8894-ACFA-4ED8-BA49-BEC03E742F8A}"/>
              </a:ext>
            </a:extLst>
          </p:cNvPr>
          <p:cNvSpPr txBox="1"/>
          <p:nvPr/>
        </p:nvSpPr>
        <p:spPr>
          <a:xfrm>
            <a:off x="1809629" y="1436980"/>
            <a:ext cx="1574180" cy="332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Bluetooth 4.0</a:t>
            </a:r>
            <a:endParaRPr lang="ko-KR" altLang="en-US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8647BCC-50A0-429A-B037-BE484AD593B8}"/>
              </a:ext>
            </a:extLst>
          </p:cNvPr>
          <p:cNvSpPr txBox="1"/>
          <p:nvPr/>
        </p:nvSpPr>
        <p:spPr>
          <a:xfrm>
            <a:off x="1809629" y="2395650"/>
            <a:ext cx="1749163" cy="332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Record module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C918CD8-1FD6-40B3-991A-E077ECCF9181}"/>
              </a:ext>
            </a:extLst>
          </p:cNvPr>
          <p:cNvCxnSpPr>
            <a:cxnSpLocks/>
            <a:stCxn id="125" idx="2"/>
            <a:endCxn id="67" idx="0"/>
          </p:cNvCxnSpPr>
          <p:nvPr/>
        </p:nvCxnSpPr>
        <p:spPr>
          <a:xfrm>
            <a:off x="2385652" y="2828197"/>
            <a:ext cx="16705" cy="1880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809FC61-2F22-48E8-B9E9-630F06251959}"/>
              </a:ext>
            </a:extLst>
          </p:cNvPr>
          <p:cNvSpPr txBox="1"/>
          <p:nvPr/>
        </p:nvSpPr>
        <p:spPr>
          <a:xfrm>
            <a:off x="2457701" y="318751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GPS ,</a:t>
            </a:r>
          </a:p>
          <a:p>
            <a:r>
              <a:rPr lang="ko-KR" altLang="en-US" b="1" dirty="0" err="1"/>
              <a:t>진동값</a:t>
            </a:r>
            <a:endParaRPr lang="en-US" altLang="ko-KR" b="1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8032C7C-DC84-45A4-8B07-BAF8AAA8CB4F}"/>
              </a:ext>
            </a:extLst>
          </p:cNvPr>
          <p:cNvCxnSpPr>
            <a:cxnSpLocks/>
            <a:stCxn id="70" idx="0"/>
            <a:endCxn id="120" idx="2"/>
          </p:cNvCxnSpPr>
          <p:nvPr/>
        </p:nvCxnSpPr>
        <p:spPr>
          <a:xfrm flipH="1" flipV="1">
            <a:off x="10609677" y="2945066"/>
            <a:ext cx="1196" cy="1610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0DEED56-C615-42E8-BB76-6DAFFDF3C3D1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3253585" y="5220941"/>
            <a:ext cx="2029716" cy="11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1CCFE8D-4AE5-48A2-BED8-C968BA19CDE5}"/>
              </a:ext>
            </a:extLst>
          </p:cNvPr>
          <p:cNvSpPr txBox="1"/>
          <p:nvPr/>
        </p:nvSpPr>
        <p:spPr>
          <a:xfrm>
            <a:off x="3469737" y="486277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Uplink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4D0F80E-2626-452D-887E-273AB015B4C7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377559" y="5232104"/>
            <a:ext cx="1985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046958D-D73F-4A57-916E-4CE4F0499DE5}"/>
              </a:ext>
            </a:extLst>
          </p:cNvPr>
          <p:cNvSpPr txBox="1"/>
          <p:nvPr/>
        </p:nvSpPr>
        <p:spPr>
          <a:xfrm>
            <a:off x="7463669" y="486277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Downlink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F67BEA-61FF-4B03-AAB9-7D4030DE507E}"/>
              </a:ext>
            </a:extLst>
          </p:cNvPr>
          <p:cNvCxnSpPr>
            <a:cxnSpLocks/>
            <a:stCxn id="121" idx="1"/>
            <a:endCxn id="125" idx="3"/>
          </p:cNvCxnSpPr>
          <p:nvPr/>
        </p:nvCxnSpPr>
        <p:spPr>
          <a:xfrm flipH="1">
            <a:off x="3713776" y="2079198"/>
            <a:ext cx="5236918" cy="3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8EC9D85-A86A-4F41-9AEF-46040B7E29B5}"/>
              </a:ext>
            </a:extLst>
          </p:cNvPr>
          <p:cNvSpPr txBox="1"/>
          <p:nvPr/>
        </p:nvSpPr>
        <p:spPr>
          <a:xfrm>
            <a:off x="10703381" y="326446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GPS ,</a:t>
            </a:r>
          </a:p>
          <a:p>
            <a:r>
              <a:rPr lang="ko-KR" altLang="en-US" b="1" dirty="0" err="1"/>
              <a:t>진동값</a:t>
            </a:r>
            <a:endParaRPr lang="en-US" altLang="ko-KR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336506E-4F0C-4458-A6E2-D2408A04B598}"/>
              </a:ext>
            </a:extLst>
          </p:cNvPr>
          <p:cNvSpPr txBox="1"/>
          <p:nvPr/>
        </p:nvSpPr>
        <p:spPr>
          <a:xfrm>
            <a:off x="5462919" y="16847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Module</a:t>
            </a:r>
            <a:r>
              <a:rPr lang="ko-KR" altLang="en-US" b="1" dirty="0"/>
              <a:t> 제어신호</a:t>
            </a:r>
            <a:endParaRPr lang="en-US" altLang="ko-KR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82F425C-D01B-46BA-8ACC-B74D5D1B26FC}"/>
              </a:ext>
            </a:extLst>
          </p:cNvPr>
          <p:cNvSpPr txBox="1"/>
          <p:nvPr/>
        </p:nvSpPr>
        <p:spPr>
          <a:xfrm>
            <a:off x="9869390" y="1240871"/>
            <a:ext cx="16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Bluetooth 4.0</a:t>
            </a:r>
            <a:endParaRPr lang="ko-KR" alt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5BF6BF-2124-49D9-8787-7187E2281DE9}"/>
              </a:ext>
            </a:extLst>
          </p:cNvPr>
          <p:cNvSpPr txBox="1"/>
          <p:nvPr/>
        </p:nvSpPr>
        <p:spPr>
          <a:xfrm>
            <a:off x="9836795" y="154661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GPS </a:t>
            </a:r>
            <a:r>
              <a:rPr lang="ko-KR" altLang="en-US" b="1" dirty="0"/>
              <a:t>지도 표시</a:t>
            </a:r>
            <a:endParaRPr lang="en-US" altLang="ko-KR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E33B78-89A4-4633-9C49-32AABF69FE62}"/>
              </a:ext>
            </a:extLst>
          </p:cNvPr>
          <p:cNvSpPr txBox="1"/>
          <p:nvPr/>
        </p:nvSpPr>
        <p:spPr>
          <a:xfrm>
            <a:off x="9855905" y="2213786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진동값</a:t>
            </a:r>
            <a:r>
              <a:rPr lang="ko-KR" altLang="en-US" b="1" dirty="0"/>
              <a:t> 기반</a:t>
            </a:r>
            <a:endParaRPr lang="en-US" altLang="ko-KR" b="1" dirty="0"/>
          </a:p>
          <a:p>
            <a:r>
              <a:rPr lang="ko-KR" altLang="en-US" b="1" dirty="0"/>
              <a:t>활동량 계산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B4F996F-8965-4D90-81CA-3A7055C81AD9}"/>
              </a:ext>
            </a:extLst>
          </p:cNvPr>
          <p:cNvSpPr txBox="1"/>
          <p:nvPr/>
        </p:nvSpPr>
        <p:spPr>
          <a:xfrm>
            <a:off x="9850443" y="188888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위치 파악</a:t>
            </a:r>
            <a:r>
              <a:rPr lang="en-US" altLang="ko-KR" b="1" dirty="0"/>
              <a:t>, </a:t>
            </a:r>
            <a:r>
              <a:rPr lang="ko-KR" altLang="en-US" b="1" dirty="0"/>
              <a:t>추적</a:t>
            </a:r>
            <a:endParaRPr lang="en-US" altLang="ko-KR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7B3944-4357-42A2-B46B-B14C47DF12E7}"/>
              </a:ext>
            </a:extLst>
          </p:cNvPr>
          <p:cNvSpPr txBox="1"/>
          <p:nvPr/>
        </p:nvSpPr>
        <p:spPr>
          <a:xfrm>
            <a:off x="8123249" y="3287331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블루투스가 </a:t>
            </a:r>
            <a:r>
              <a:rPr lang="ko-KR" altLang="en-US" b="1" dirty="0" err="1">
                <a:solidFill>
                  <a:srgbClr val="FF0000"/>
                </a:solidFill>
              </a:rPr>
              <a:t>안될시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b="1" dirty="0"/>
              <a:t>Module </a:t>
            </a:r>
            <a:r>
              <a:rPr lang="ko-KR" altLang="en-US" b="1" dirty="0"/>
              <a:t>제어 신호</a:t>
            </a:r>
            <a:endParaRPr lang="en-US" altLang="ko-KR" b="1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E515FB7-D97B-4EAF-8B2B-52FEAD392999}"/>
              </a:ext>
            </a:extLst>
          </p:cNvPr>
          <p:cNvCxnSpPr>
            <a:cxnSpLocks/>
          </p:cNvCxnSpPr>
          <p:nvPr/>
        </p:nvCxnSpPr>
        <p:spPr>
          <a:xfrm>
            <a:off x="10389750" y="2928889"/>
            <a:ext cx="8151" cy="1643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B81644E-27CD-4F27-91B2-0EA37A0435DD}"/>
              </a:ext>
            </a:extLst>
          </p:cNvPr>
          <p:cNvCxnSpPr>
            <a:cxnSpLocks/>
          </p:cNvCxnSpPr>
          <p:nvPr/>
        </p:nvCxnSpPr>
        <p:spPr>
          <a:xfrm flipH="1">
            <a:off x="7377559" y="5389512"/>
            <a:ext cx="198553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23FABC9-951E-45F5-8D75-3273BDD151F6}"/>
              </a:ext>
            </a:extLst>
          </p:cNvPr>
          <p:cNvCxnSpPr>
            <a:cxnSpLocks/>
          </p:cNvCxnSpPr>
          <p:nvPr/>
        </p:nvCxnSpPr>
        <p:spPr>
          <a:xfrm flipH="1" flipV="1">
            <a:off x="2177039" y="2828198"/>
            <a:ext cx="14480" cy="178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62179E2-D445-4BF4-AADB-3EB53318567C}"/>
              </a:ext>
            </a:extLst>
          </p:cNvPr>
          <p:cNvCxnSpPr>
            <a:cxnSpLocks/>
          </p:cNvCxnSpPr>
          <p:nvPr/>
        </p:nvCxnSpPr>
        <p:spPr>
          <a:xfrm flipH="1">
            <a:off x="3253585" y="5389512"/>
            <a:ext cx="19436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B68393B-FC26-4A29-98D5-1283DA249CE0}"/>
              </a:ext>
            </a:extLst>
          </p:cNvPr>
          <p:cNvSpPr txBox="1"/>
          <p:nvPr/>
        </p:nvSpPr>
        <p:spPr>
          <a:xfrm>
            <a:off x="7626228" y="538951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Uplink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C2D85-82A5-45BB-9CBA-F0A276CDFAD2}"/>
              </a:ext>
            </a:extLst>
          </p:cNvPr>
          <p:cNvSpPr txBox="1"/>
          <p:nvPr/>
        </p:nvSpPr>
        <p:spPr>
          <a:xfrm>
            <a:off x="3344613" y="538951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Downlink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A4429E-FF7C-478A-9886-A48744F99F2D}"/>
              </a:ext>
            </a:extLst>
          </p:cNvPr>
          <p:cNvSpPr txBox="1"/>
          <p:nvPr/>
        </p:nvSpPr>
        <p:spPr>
          <a:xfrm>
            <a:off x="1083523" y="32596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Module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제어신호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0296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101A759A-BB98-4B02-A82A-7D45DB9B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06" y="925951"/>
            <a:ext cx="8092985" cy="46287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85E424-3E82-4725-8F2C-7A06B44315B0}"/>
              </a:ext>
            </a:extLst>
          </p:cNvPr>
          <p:cNvSpPr txBox="1"/>
          <p:nvPr/>
        </p:nvSpPr>
        <p:spPr>
          <a:xfrm>
            <a:off x="4491939" y="5613774"/>
            <a:ext cx="320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err="1">
                <a:solidFill>
                  <a:schemeClr val="accent1"/>
                </a:solidFill>
                <a:latin typeface="+mj-ea"/>
                <a:ea typeface="+mj-ea"/>
              </a:rPr>
              <a:t>유스케이스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다이어그램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6866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1BD66975-5A06-49C0-B1BF-BF906014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2" y="985000"/>
            <a:ext cx="11345274" cy="459924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85E424-3E82-4725-8F2C-7A06B44315B0}"/>
              </a:ext>
            </a:extLst>
          </p:cNvPr>
          <p:cNvSpPr txBox="1"/>
          <p:nvPr/>
        </p:nvSpPr>
        <p:spPr>
          <a:xfrm>
            <a:off x="3992785" y="5613774"/>
            <a:ext cx="420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 BLE4.0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연동 시퀀스 다이어그램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259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9958F06-9D0D-4B47-9446-392EBD587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3" y="828823"/>
            <a:ext cx="11067232" cy="498500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85E424-3E82-4725-8F2C-7A06B44315B0}"/>
              </a:ext>
            </a:extLst>
          </p:cNvPr>
          <p:cNvSpPr txBox="1"/>
          <p:nvPr/>
        </p:nvSpPr>
        <p:spPr>
          <a:xfrm>
            <a:off x="3992784" y="5813829"/>
            <a:ext cx="420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en-US" altLang="ko-KR" sz="2000" b="1" dirty="0" err="1">
                <a:solidFill>
                  <a:schemeClr val="accent1"/>
                </a:solidFill>
                <a:latin typeface="+mj-ea"/>
                <a:ea typeface="+mj-ea"/>
              </a:rPr>
              <a:t>LoRa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연동 시퀀스 다이어그램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4261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7CA220-102B-4ADA-AB91-1C95234C60D7}"/>
              </a:ext>
            </a:extLst>
          </p:cNvPr>
          <p:cNvGrpSpPr/>
          <p:nvPr/>
        </p:nvGrpSpPr>
        <p:grpSpPr>
          <a:xfrm>
            <a:off x="117983" y="867385"/>
            <a:ext cx="6673835" cy="4846604"/>
            <a:chOff x="1691681" y="212938"/>
            <a:chExt cx="5441915" cy="6055121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098EEAD-43A2-4C81-A61D-FCF696155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1" y="2564904"/>
              <a:ext cx="5441915" cy="360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DF147EA2-1449-4E42-BE85-9946E567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05326"/>
              <a:ext cx="2104213" cy="205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9439BF-902A-4AD2-B2A2-123833B5B063}"/>
                </a:ext>
              </a:extLst>
            </p:cNvPr>
            <p:cNvSpPr txBox="1"/>
            <p:nvPr/>
          </p:nvSpPr>
          <p:spPr>
            <a:xfrm>
              <a:off x="4821358" y="1761707"/>
              <a:ext cx="72008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/>
                <a:t>VDD</a:t>
              </a:r>
              <a:endParaRPr lang="ko-KR" altLang="en-US" sz="3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8A47E8-D943-43E5-BE76-9426A0571566}"/>
                </a:ext>
              </a:extLst>
            </p:cNvPr>
            <p:cNvSpPr txBox="1"/>
            <p:nvPr/>
          </p:nvSpPr>
          <p:spPr>
            <a:xfrm>
              <a:off x="4884420" y="1765673"/>
              <a:ext cx="72008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/>
                <a:t>GND</a:t>
              </a:r>
              <a:endParaRPr lang="ko-KR" altLang="en-US" sz="3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2CDF6-8B44-45BE-B151-928B0A421344}"/>
                </a:ext>
              </a:extLst>
            </p:cNvPr>
            <p:cNvSpPr txBox="1"/>
            <p:nvPr/>
          </p:nvSpPr>
          <p:spPr>
            <a:xfrm>
              <a:off x="4946904" y="1491927"/>
              <a:ext cx="72008" cy="50783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/>
                <a:t>USART1|RX</a:t>
              </a:r>
              <a:endParaRPr lang="ko-KR" altLang="en-US" sz="3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AD1FBA-C256-4F24-9E5F-3B436E921729}"/>
                </a:ext>
              </a:extLst>
            </p:cNvPr>
            <p:cNvSpPr txBox="1"/>
            <p:nvPr/>
          </p:nvSpPr>
          <p:spPr>
            <a:xfrm>
              <a:off x="5013096" y="1491927"/>
              <a:ext cx="72008" cy="50783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/>
                <a:t>USART1|TX</a:t>
              </a:r>
              <a:endParaRPr lang="ko-KR" altLang="en-US" sz="300" b="1" dirty="0"/>
            </a:p>
          </p:txBody>
        </p:sp>
        <p:cxnSp>
          <p:nvCxnSpPr>
            <p:cNvPr id="25" name="직선 연결선 18">
              <a:extLst>
                <a:ext uri="{FF2B5EF4-FFF2-40B4-BE49-F238E27FC236}">
                  <a16:creationId xmlns:a16="http://schemas.microsoft.com/office/drawing/2014/main" id="{AD69FB2C-4DBF-4517-B0CC-E16A0622C2A7}"/>
                </a:ext>
              </a:extLst>
            </p:cNvPr>
            <p:cNvCxnSpPr>
              <a:stCxn id="20" idx="2"/>
            </p:cNvCxnSpPr>
            <p:nvPr/>
          </p:nvCxnSpPr>
          <p:spPr>
            <a:xfrm rot="5400000">
              <a:off x="3843445" y="2199060"/>
              <a:ext cx="1220439" cy="80739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0">
              <a:extLst>
                <a:ext uri="{FF2B5EF4-FFF2-40B4-BE49-F238E27FC236}">
                  <a16:creationId xmlns:a16="http://schemas.microsoft.com/office/drawing/2014/main" id="{EC10E29B-9292-4F9C-9888-B567883CB934}"/>
                </a:ext>
              </a:extLst>
            </p:cNvPr>
            <p:cNvCxnSpPr>
              <a:stCxn id="21" idx="2"/>
            </p:cNvCxnSpPr>
            <p:nvPr/>
          </p:nvCxnSpPr>
          <p:spPr>
            <a:xfrm rot="5400000">
              <a:off x="2606832" y="3346085"/>
              <a:ext cx="3663172" cy="964013"/>
            </a:xfrm>
            <a:prstGeom prst="bentConnector3">
              <a:avLst>
                <a:gd name="adj1" fmla="val 106570"/>
              </a:avLst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5">
              <a:extLst>
                <a:ext uri="{FF2B5EF4-FFF2-40B4-BE49-F238E27FC236}">
                  <a16:creationId xmlns:a16="http://schemas.microsoft.com/office/drawing/2014/main" id="{60021411-C834-43FB-8A48-8064B2009A7B}"/>
                </a:ext>
              </a:extLst>
            </p:cNvPr>
            <p:cNvCxnSpPr>
              <a:stCxn id="23" idx="2"/>
            </p:cNvCxnSpPr>
            <p:nvPr/>
          </p:nvCxnSpPr>
          <p:spPr>
            <a:xfrm rot="5400000">
              <a:off x="3539250" y="2384436"/>
              <a:ext cx="1828337" cy="105898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30">
              <a:extLst>
                <a:ext uri="{FF2B5EF4-FFF2-40B4-BE49-F238E27FC236}">
                  <a16:creationId xmlns:a16="http://schemas.microsoft.com/office/drawing/2014/main" id="{6603F1A2-7F13-45A3-96B7-B77D24228FC6}"/>
                </a:ext>
              </a:extLst>
            </p:cNvPr>
            <p:cNvCxnSpPr>
              <a:stCxn id="24" idx="2"/>
            </p:cNvCxnSpPr>
            <p:nvPr/>
          </p:nvCxnSpPr>
          <p:spPr>
            <a:xfrm rot="5400000">
              <a:off x="3679255" y="2244431"/>
              <a:ext cx="1614519" cy="1125172"/>
            </a:xfrm>
            <a:prstGeom prst="bentConnector4">
              <a:avLst>
                <a:gd name="adj1" fmla="val 48722"/>
                <a:gd name="adj2" fmla="val 120317"/>
              </a:avLst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CB2085-4DE7-4994-9702-6ADC4256CC66}"/>
                </a:ext>
              </a:extLst>
            </p:cNvPr>
            <p:cNvSpPr txBox="1"/>
            <p:nvPr/>
          </p:nvSpPr>
          <p:spPr>
            <a:xfrm>
              <a:off x="5652120" y="5312821"/>
              <a:ext cx="14401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/>
                <a:t>SD CARD</a:t>
              </a:r>
            </a:p>
            <a:p>
              <a:pPr algn="ctr"/>
              <a:r>
                <a:rPr lang="en-US" altLang="ko-KR" sz="1300" b="1" dirty="0"/>
                <a:t>READER</a:t>
              </a:r>
              <a:endParaRPr lang="ko-KR" altLang="en-US" sz="13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096D3F-10E0-4D3B-B255-F5D61D1CF7A7}"/>
                </a:ext>
              </a:extLst>
            </p:cNvPr>
            <p:cNvSpPr txBox="1"/>
            <p:nvPr/>
          </p:nvSpPr>
          <p:spPr>
            <a:xfrm>
              <a:off x="3923928" y="212938"/>
              <a:ext cx="14401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/>
                <a:t>LOM102A</a:t>
              </a:r>
              <a:endParaRPr lang="ko-KR" altLang="en-US" sz="13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ED4FEA-1E45-474B-B0E2-115CE1398AF7}"/>
                </a:ext>
              </a:extLst>
            </p:cNvPr>
            <p:cNvSpPr txBox="1"/>
            <p:nvPr/>
          </p:nvSpPr>
          <p:spPr>
            <a:xfrm>
              <a:off x="3352623" y="5902763"/>
              <a:ext cx="2736418" cy="365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/>
                <a:t>UNO PROTO SHIELD</a:t>
              </a:r>
              <a:endParaRPr lang="ko-KR" altLang="en-US" sz="13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BFA622-144E-48FB-8AC8-59D39C19B183}"/>
                </a:ext>
              </a:extLst>
            </p:cNvPr>
            <p:cNvSpPr txBox="1"/>
            <p:nvPr/>
          </p:nvSpPr>
          <p:spPr>
            <a:xfrm>
              <a:off x="4139952" y="3717032"/>
              <a:ext cx="330860" cy="16247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950" b="1" dirty="0"/>
                <a:t>Digital </a:t>
              </a:r>
              <a:r>
                <a:rPr lang="en-US" altLang="ko-KR" sz="950" b="1" dirty="0" err="1"/>
                <a:t>Input/Output</a:t>
              </a:r>
              <a:endParaRPr lang="ko-KR" altLang="en-US" sz="95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85E424-3E82-4725-8F2C-7A06B44315B0}"/>
              </a:ext>
            </a:extLst>
          </p:cNvPr>
          <p:cNvSpPr txBox="1"/>
          <p:nvPr/>
        </p:nvSpPr>
        <p:spPr>
          <a:xfrm>
            <a:off x="2360014" y="5710589"/>
            <a:ext cx="251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디바이스 회로도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0C82F0-2733-4D8F-917C-7092B203D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11" y="1151521"/>
            <a:ext cx="4708746" cy="4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8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5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아두이노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09562" y="17215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233833-3E3A-44BE-A57B-565B0B0F9C7D}"/>
              </a:ext>
            </a:extLst>
          </p:cNvPr>
          <p:cNvSpPr txBox="1"/>
          <p:nvPr/>
        </p:nvSpPr>
        <p:spPr>
          <a:xfrm>
            <a:off x="597430" y="2085182"/>
            <a:ext cx="65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모듈 및 센서를 통한 데이터 제어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999B3-2C70-4E15-A0CF-7EF2A933C439}"/>
              </a:ext>
            </a:extLst>
          </p:cNvPr>
          <p:cNvSpPr txBox="1"/>
          <p:nvPr/>
        </p:nvSpPr>
        <p:spPr>
          <a:xfrm>
            <a:off x="597430" y="2457622"/>
            <a:ext cx="634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LoRa</a:t>
            </a:r>
            <a:r>
              <a:rPr lang="ko-KR" altLang="en-US" sz="2000" dirty="0">
                <a:latin typeface="+mj-ea"/>
                <a:ea typeface="+mj-ea"/>
              </a:rPr>
              <a:t>모듈을 제어하는 </a:t>
            </a:r>
            <a:r>
              <a:rPr lang="en-US" altLang="ko-KR" sz="2000" dirty="0">
                <a:latin typeface="+mj-ea"/>
                <a:ea typeface="+mj-ea"/>
              </a:rPr>
              <a:t>Host PC </a:t>
            </a:r>
            <a:r>
              <a:rPr lang="ko-KR" altLang="en-US" sz="2000" dirty="0">
                <a:latin typeface="+mj-ea"/>
                <a:ea typeface="+mj-ea"/>
              </a:rPr>
              <a:t>기능 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717D90-BD05-450C-9395-4E36A569948C}"/>
              </a:ext>
            </a:extLst>
          </p:cNvPr>
          <p:cNvSpPr txBox="1"/>
          <p:nvPr/>
        </p:nvSpPr>
        <p:spPr>
          <a:xfrm>
            <a:off x="309562" y="292129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다루는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1091F-312B-4247-A767-BF23FAF35BDB}"/>
              </a:ext>
            </a:extLst>
          </p:cNvPr>
          <p:cNvSpPr txBox="1"/>
          <p:nvPr/>
        </p:nvSpPr>
        <p:spPr>
          <a:xfrm>
            <a:off x="597430" y="3284929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GPS</a:t>
            </a:r>
            <a:r>
              <a:rPr lang="ko-KR" altLang="en-US" sz="2000" dirty="0">
                <a:latin typeface="+mj-ea"/>
                <a:ea typeface="+mj-ea"/>
              </a:rPr>
              <a:t>값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err="1">
                <a:latin typeface="+mj-ea"/>
                <a:ea typeface="+mj-ea"/>
              </a:rPr>
              <a:t>진동값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음성출력 정보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FCC5B-83A5-4B44-925C-F249A53D0DF9}"/>
              </a:ext>
            </a:extLst>
          </p:cNvPr>
          <p:cNvSpPr txBox="1"/>
          <p:nvPr/>
        </p:nvSpPr>
        <p:spPr>
          <a:xfrm>
            <a:off x="787930" y="3657369"/>
            <a:ext cx="634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ko-KR" altLang="en-US" sz="1600" dirty="0">
                <a:latin typeface="+mj-ea"/>
                <a:ea typeface="+mj-ea"/>
              </a:rPr>
              <a:t>서비스에 필요한 </a:t>
            </a:r>
            <a:r>
              <a:rPr lang="ko-KR" altLang="en-US" sz="1600" dirty="0" err="1">
                <a:latin typeface="+mj-ea"/>
                <a:ea typeface="+mj-ea"/>
              </a:rPr>
              <a:t>데이터값</a:t>
            </a:r>
            <a:r>
              <a:rPr lang="ko-KR" altLang="en-US" sz="1600" dirty="0">
                <a:latin typeface="+mj-ea"/>
                <a:ea typeface="+mj-ea"/>
              </a:rPr>
              <a:t> 제어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8DD1D-1CF5-4FC2-9EB6-6B6D4AEEF277}"/>
              </a:ext>
            </a:extLst>
          </p:cNvPr>
          <p:cNvSpPr txBox="1"/>
          <p:nvPr/>
        </p:nvSpPr>
        <p:spPr>
          <a:xfrm>
            <a:off x="597430" y="4023975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스마트 기기와 디바이스의 통신 연결 상태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7AA1A-FC6E-43DB-A2C2-2803A7DEACF8}"/>
              </a:ext>
            </a:extLst>
          </p:cNvPr>
          <p:cNvSpPr txBox="1"/>
          <p:nvPr/>
        </p:nvSpPr>
        <p:spPr>
          <a:xfrm>
            <a:off x="787930" y="4396415"/>
            <a:ext cx="634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BLE4.0 </a:t>
            </a:r>
            <a:r>
              <a:rPr lang="ko-KR" altLang="en-US" sz="1600" dirty="0">
                <a:latin typeface="+mj-ea"/>
                <a:ea typeface="+mj-ea"/>
              </a:rPr>
              <a:t>모듈을 통한 통신 연결 제어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5829E9-79C6-47B9-9FD0-76AECD185750}"/>
              </a:ext>
            </a:extLst>
          </p:cNvPr>
          <p:cNvSpPr txBox="1"/>
          <p:nvPr/>
        </p:nvSpPr>
        <p:spPr>
          <a:xfrm>
            <a:off x="309562" y="476450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송수신 방법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299F-FFFD-4265-BC6E-A1FB6C5511B6}"/>
              </a:ext>
            </a:extLst>
          </p:cNvPr>
          <p:cNvSpPr txBox="1"/>
          <p:nvPr/>
        </p:nvSpPr>
        <p:spPr>
          <a:xfrm>
            <a:off x="597430" y="5128131"/>
            <a:ext cx="71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측정된 데이터 값을 </a:t>
            </a:r>
            <a:r>
              <a:rPr lang="en-US" altLang="ko-KR" sz="2000" dirty="0" err="1">
                <a:latin typeface="+mj-ea"/>
                <a:ea typeface="+mj-ea"/>
              </a:rPr>
              <a:t>LoRa</a:t>
            </a:r>
            <a:r>
              <a:rPr lang="ko-KR" altLang="en-US" sz="2000" dirty="0">
                <a:latin typeface="+mj-ea"/>
                <a:ea typeface="+mj-ea"/>
              </a:rPr>
              <a:t>모듈에 </a:t>
            </a:r>
            <a:r>
              <a:rPr lang="en-US" altLang="ko-KR" sz="2000" dirty="0">
                <a:latin typeface="+mj-ea"/>
                <a:ea typeface="+mj-ea"/>
              </a:rPr>
              <a:t>UART </a:t>
            </a:r>
            <a:r>
              <a:rPr lang="ko-KR" altLang="en-US" sz="2000" dirty="0">
                <a:latin typeface="+mj-ea"/>
                <a:ea typeface="+mj-ea"/>
              </a:rPr>
              <a:t>통신을 통해 전송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54C1E-2655-4026-B624-A57380270E67}"/>
              </a:ext>
            </a:extLst>
          </p:cNvPr>
          <p:cNvSpPr txBox="1"/>
          <p:nvPr/>
        </p:nvSpPr>
        <p:spPr>
          <a:xfrm>
            <a:off x="597430" y="5500571"/>
            <a:ext cx="1063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LoRa</a:t>
            </a:r>
            <a:r>
              <a:rPr lang="ko-KR" altLang="en-US" sz="2000" dirty="0">
                <a:latin typeface="+mj-ea"/>
                <a:ea typeface="+mj-ea"/>
              </a:rPr>
              <a:t>모듈을 제어하는데 필요한 명령어 전송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609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아두이노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– GPS </a:t>
            </a:r>
            <a:r>
              <a:rPr lang="ko-KR" altLang="en-US" sz="2400" b="1" dirty="0">
                <a:solidFill>
                  <a:schemeClr val="accent1"/>
                </a:solidFill>
              </a:rPr>
              <a:t>클래스 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8241"/>
              </p:ext>
            </p:extLst>
          </p:nvPr>
        </p:nvGraphicFramePr>
        <p:xfrm>
          <a:off x="1983609" y="1604665"/>
          <a:ext cx="7719185" cy="4571740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4017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0624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975730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-state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상태변수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GPS=1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uart_gps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(RXPIN, TXPIN)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GPS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를위한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UART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-RXPIN,TXPIN // GPS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모듈과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우노쉴드를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연결하기위한 핀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-latitude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위도 변수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-longitude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경도 변수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0624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975730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getgps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Neo-6m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부터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받아옴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+loop2() // GPS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받아오는 작업수행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31 latitude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Mytpe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Fport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uplink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위도값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31 longitude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Mytpe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Fport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uplink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경도값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+Subscription()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앱서버로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downlink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33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521537-A7F4-4222-9EF6-07FB77593558}"/>
              </a:ext>
            </a:extLst>
          </p:cNvPr>
          <p:cNvGrpSpPr/>
          <p:nvPr/>
        </p:nvGrpSpPr>
        <p:grpSpPr>
          <a:xfrm>
            <a:off x="3529013" y="522685"/>
            <a:ext cx="5144505" cy="5465160"/>
            <a:chOff x="3529013" y="522685"/>
            <a:chExt cx="5144505" cy="54651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3E81E-579E-40D2-9E1E-2FE80FEFC0F2}"/>
                </a:ext>
              </a:extLst>
            </p:cNvPr>
            <p:cNvSpPr txBox="1"/>
            <p:nvPr/>
          </p:nvSpPr>
          <p:spPr>
            <a:xfrm>
              <a:off x="3529013" y="214312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+mj-ea"/>
                <a:ea typeface="+mj-ea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5D7F91-5F5F-4976-8FB2-2840E65E288E}"/>
                </a:ext>
              </a:extLst>
            </p:cNvPr>
            <p:cNvGrpSpPr/>
            <p:nvPr/>
          </p:nvGrpSpPr>
          <p:grpSpPr>
            <a:xfrm>
              <a:off x="3529013" y="870155"/>
              <a:ext cx="5144505" cy="5117690"/>
              <a:chOff x="3511765" y="1176972"/>
              <a:chExt cx="5144505" cy="425043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FABF0CE-3953-4C12-B668-4BE1FFCA524F}"/>
                  </a:ext>
                </a:extLst>
              </p:cNvPr>
              <p:cNvSpPr/>
              <p:nvPr/>
            </p:nvSpPr>
            <p:spPr>
              <a:xfrm>
                <a:off x="3511765" y="1430594"/>
                <a:ext cx="5120540" cy="3996812"/>
              </a:xfrm>
              <a:prstGeom prst="rect">
                <a:avLst/>
              </a:prstGeom>
              <a:solidFill>
                <a:srgbClr val="EFEFA9">
                  <a:alpha val="27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+mj-ea"/>
                  <a:ea typeface="+mj-ea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BFB318B-3BC8-46F4-B8C3-E287711C016B}"/>
                  </a:ext>
                </a:extLst>
              </p:cNvPr>
              <p:cNvGrpSpPr/>
              <p:nvPr/>
            </p:nvGrpSpPr>
            <p:grpSpPr>
              <a:xfrm flipV="1">
                <a:off x="3511765" y="1176972"/>
                <a:ext cx="5120540" cy="299339"/>
                <a:chOff x="4555018" y="2712511"/>
                <a:chExt cx="3129883" cy="0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A5DB4413-11FF-479B-9B71-C05B8B5593A1}"/>
                    </a:ext>
                  </a:extLst>
                </p:cNvPr>
                <p:cNvCxnSpPr/>
                <p:nvPr/>
              </p:nvCxnSpPr>
              <p:spPr>
                <a:xfrm>
                  <a:off x="4731540" y="2712511"/>
                  <a:ext cx="2728913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07E40D7-53D1-49E9-8B83-610B3E0AB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018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1D3AB44-6D00-4693-80E4-2B6F9510E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0453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7D4C699-488F-4A2D-B142-EBB76E893779}"/>
                  </a:ext>
                </a:extLst>
              </p:cNvPr>
              <p:cNvGrpSpPr/>
              <p:nvPr/>
            </p:nvGrpSpPr>
            <p:grpSpPr>
              <a:xfrm flipV="1">
                <a:off x="3535730" y="5128067"/>
                <a:ext cx="5120540" cy="299339"/>
                <a:chOff x="4555018" y="2712511"/>
                <a:chExt cx="3129883" cy="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943D2A2-61E9-4B12-A0C1-DD5EE0D32B7B}"/>
                    </a:ext>
                  </a:extLst>
                </p:cNvPr>
                <p:cNvCxnSpPr/>
                <p:nvPr/>
              </p:nvCxnSpPr>
              <p:spPr>
                <a:xfrm>
                  <a:off x="4731540" y="2712511"/>
                  <a:ext cx="2728913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C5CD616F-BE19-462F-8479-3FF30D8C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018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7A3282E7-34C8-427B-8F0A-C8A7F0FDE0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0453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15C399-CC7F-48A9-9CB8-9331B93C70C1}"/>
                </a:ext>
              </a:extLst>
            </p:cNvPr>
            <p:cNvSpPr txBox="1"/>
            <p:nvPr/>
          </p:nvSpPr>
          <p:spPr>
            <a:xfrm>
              <a:off x="5594596" y="52268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3B4DA4-71A9-43B4-AD72-7CF58D877796}"/>
                </a:ext>
              </a:extLst>
            </p:cNvPr>
            <p:cNvSpPr txBox="1"/>
            <p:nvPr/>
          </p:nvSpPr>
          <p:spPr>
            <a:xfrm>
              <a:off x="3685767" y="1481908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1. </a:t>
              </a:r>
              <a:r>
                <a:rPr lang="ko-KR" altLang="en-US" sz="2400" b="1" dirty="0">
                  <a:latin typeface="+mj-ea"/>
                  <a:ea typeface="+mj-ea"/>
                </a:rPr>
                <a:t>종합설계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E22234-D882-4FF7-8C64-07CF55184CDB}"/>
                </a:ext>
              </a:extLst>
            </p:cNvPr>
            <p:cNvSpPr txBox="1"/>
            <p:nvPr/>
          </p:nvSpPr>
          <p:spPr>
            <a:xfrm>
              <a:off x="3685767" y="2543123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3. </a:t>
              </a:r>
              <a:r>
                <a:rPr lang="ko-KR" altLang="en-US" sz="2400" b="1" dirty="0">
                  <a:latin typeface="+mj-ea"/>
                  <a:ea typeface="+mj-ea"/>
                </a:rPr>
                <a:t>시스템 시나리오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5CD1B8-AB84-4058-B070-3B3712BDBC5D}"/>
                </a:ext>
              </a:extLst>
            </p:cNvPr>
            <p:cNvSpPr txBox="1"/>
            <p:nvPr/>
          </p:nvSpPr>
          <p:spPr>
            <a:xfrm>
              <a:off x="3685767" y="2011645"/>
              <a:ext cx="3033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2. </a:t>
              </a:r>
              <a:r>
                <a:rPr lang="ko-KR" altLang="en-US" sz="2400" b="1" dirty="0">
                  <a:latin typeface="+mj-ea"/>
                  <a:ea typeface="+mj-ea"/>
                </a:rPr>
                <a:t>관련 연구 및 사례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B8C555-456D-48C3-8602-6F8327A6ABD9}"/>
                </a:ext>
              </a:extLst>
            </p:cNvPr>
            <p:cNvSpPr txBox="1"/>
            <p:nvPr/>
          </p:nvSpPr>
          <p:spPr>
            <a:xfrm>
              <a:off x="3685767" y="3069916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4. </a:t>
              </a:r>
              <a:r>
                <a:rPr lang="ko-KR" altLang="en-US" sz="2400" b="1" dirty="0">
                  <a:latin typeface="+mj-ea"/>
                  <a:ea typeface="+mj-ea"/>
                </a:rPr>
                <a:t>시스템 구성도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134A9C-AF36-43B7-9714-2237DACC1067}"/>
                </a:ext>
              </a:extLst>
            </p:cNvPr>
            <p:cNvSpPr txBox="1"/>
            <p:nvPr/>
          </p:nvSpPr>
          <p:spPr>
            <a:xfrm>
              <a:off x="3712613" y="5189405"/>
              <a:ext cx="3231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8. </a:t>
              </a:r>
              <a:r>
                <a:rPr lang="ko-KR" altLang="en-US" sz="2400" b="1" dirty="0">
                  <a:latin typeface="+mj-ea"/>
                  <a:ea typeface="+mj-ea"/>
                </a:rPr>
                <a:t>종합설계 수행 일정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EC293-C53B-4837-83D9-D71B78D2F264}"/>
                </a:ext>
              </a:extLst>
            </p:cNvPr>
            <p:cNvSpPr txBox="1"/>
            <p:nvPr/>
          </p:nvSpPr>
          <p:spPr>
            <a:xfrm>
              <a:off x="3712613" y="4658796"/>
              <a:ext cx="2616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7. </a:t>
              </a:r>
              <a:r>
                <a:rPr lang="ko-KR" altLang="en-US" sz="2400" b="1" dirty="0">
                  <a:latin typeface="+mj-ea"/>
                  <a:ea typeface="+mj-ea"/>
                </a:rPr>
                <a:t>데모 환경 설계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5F19A3-2BA4-4FDA-AACA-909F4054039E}"/>
                </a:ext>
              </a:extLst>
            </p:cNvPr>
            <p:cNvSpPr txBox="1"/>
            <p:nvPr/>
          </p:nvSpPr>
          <p:spPr>
            <a:xfrm>
              <a:off x="3712613" y="4126348"/>
              <a:ext cx="3757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6. </a:t>
              </a:r>
              <a:r>
                <a:rPr lang="ko-KR" altLang="en-US" sz="2400" b="1" dirty="0">
                  <a:latin typeface="+mj-ea"/>
                  <a:ea typeface="+mj-ea"/>
                </a:rPr>
                <a:t>개발 환경 및 개발 방법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68EF350-C099-405D-BD84-BF36B445C79B}"/>
              </a:ext>
            </a:extLst>
          </p:cNvPr>
          <p:cNvSpPr txBox="1"/>
          <p:nvPr/>
        </p:nvSpPr>
        <p:spPr>
          <a:xfrm>
            <a:off x="3712613" y="3600525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</p:spTree>
    <p:extLst>
      <p:ext uri="{BB962C8B-B14F-4D97-AF65-F5344CB8AC3E}">
        <p14:creationId xmlns:p14="http://schemas.microsoft.com/office/powerpoint/2010/main" val="144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아두이노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– Vibration </a:t>
            </a:r>
            <a:r>
              <a:rPr lang="ko-KR" altLang="en-US" sz="2400" b="1" dirty="0">
                <a:solidFill>
                  <a:schemeClr val="accent1"/>
                </a:solidFill>
              </a:rPr>
              <a:t>클래스 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65237"/>
              </p:ext>
            </p:extLst>
          </p:nvPr>
        </p:nvGraphicFramePr>
        <p:xfrm>
          <a:off x="1983609" y="1604665"/>
          <a:ext cx="7719185" cy="4188806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4051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Vibration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527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373925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vibr_Pin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진동센서핀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 //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진동량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저장 변수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34406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766158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TP_init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센서값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실제신호로 측정하여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endParaRPr lang="en-US" altLang="ko-KR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진동수를 측정하기위해 상태변수 변경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31 m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Mytpe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Fport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uplink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활동값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+Subscription()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앱서버로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downlink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6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아두이노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– Sound </a:t>
            </a:r>
            <a:r>
              <a:rPr lang="ko-KR" altLang="en-US" sz="2400" b="1" dirty="0">
                <a:solidFill>
                  <a:schemeClr val="accent1"/>
                </a:solidFill>
              </a:rPr>
              <a:t>클래스 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04469"/>
              </p:ext>
            </p:extLst>
          </p:nvPr>
        </p:nvGraphicFramePr>
        <p:xfrm>
          <a:off x="1983609" y="1604667"/>
          <a:ext cx="7719185" cy="4271433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3825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644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161420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-REC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녹음센서핀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-PLAYE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재생센서핀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085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883799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(REC, OUTPUT) //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녹음핀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출력으로 지정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(PLAYE, OUTPUT) //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재생핀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출력으로 지정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(REC, HIGH)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녹음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(PLAYE, HIGH)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(REC, LOW)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재생정지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(PLAYE, LOW)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녹음정지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71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5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L</a:t>
            </a:r>
            <a:r>
              <a:rPr lang="en-US" altLang="ko-KR" sz="2400" b="1" dirty="0" err="1"/>
              <a:t>o</a:t>
            </a:r>
            <a:r>
              <a:rPr lang="en-US" altLang="ko-KR" sz="2400" b="1" dirty="0" err="1">
                <a:solidFill>
                  <a:srgbClr val="FF0000"/>
                </a:solidFill>
              </a:rPr>
              <a:t>R</a:t>
            </a:r>
            <a:r>
              <a:rPr lang="en-US" altLang="ko-KR" sz="2400" b="1" dirty="0" err="1"/>
              <a:t>a</a:t>
            </a:r>
            <a:r>
              <a:rPr lang="ko-KR" altLang="en-US" sz="2400" b="1" dirty="0"/>
              <a:t>모듈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09562" y="17215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233833-3E3A-44BE-A57B-565B0B0F9C7D}"/>
              </a:ext>
            </a:extLst>
          </p:cNvPr>
          <p:cNvSpPr txBox="1"/>
          <p:nvPr/>
        </p:nvSpPr>
        <p:spPr>
          <a:xfrm>
            <a:off x="597430" y="2085182"/>
            <a:ext cx="65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아두이노</a:t>
            </a:r>
            <a:r>
              <a:rPr lang="ko-KR" altLang="en-US" sz="2000" dirty="0">
                <a:latin typeface="+mj-ea"/>
                <a:ea typeface="+mj-ea"/>
              </a:rPr>
              <a:t> 디바이스와 스마트 기기의 장거리 통신 가능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999B3-2C70-4E15-A0CF-7EF2A933C439}"/>
              </a:ext>
            </a:extLst>
          </p:cNvPr>
          <p:cNvSpPr txBox="1"/>
          <p:nvPr/>
        </p:nvSpPr>
        <p:spPr>
          <a:xfrm>
            <a:off x="597430" y="2457622"/>
            <a:ext cx="634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아두이노와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UART</a:t>
            </a:r>
            <a:r>
              <a:rPr lang="ko-KR" altLang="en-US" sz="2000" dirty="0">
                <a:latin typeface="+mj-ea"/>
                <a:ea typeface="+mj-ea"/>
              </a:rPr>
              <a:t>통신을 통한 </a:t>
            </a:r>
            <a:r>
              <a:rPr lang="ko-KR" altLang="en-US" sz="2000" dirty="0" err="1">
                <a:latin typeface="+mj-ea"/>
                <a:ea typeface="+mj-ea"/>
              </a:rPr>
              <a:t>센서값</a:t>
            </a:r>
            <a:r>
              <a:rPr lang="ko-KR" altLang="en-US" sz="2000" dirty="0">
                <a:latin typeface="+mj-ea"/>
                <a:ea typeface="+mj-ea"/>
              </a:rPr>
              <a:t> 송수신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717D90-BD05-450C-9395-4E36A569948C}"/>
              </a:ext>
            </a:extLst>
          </p:cNvPr>
          <p:cNvSpPr txBox="1"/>
          <p:nvPr/>
        </p:nvSpPr>
        <p:spPr>
          <a:xfrm>
            <a:off x="309562" y="292129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다루는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1091F-312B-4247-A767-BF23FAF35BDB}"/>
              </a:ext>
            </a:extLst>
          </p:cNvPr>
          <p:cNvSpPr txBox="1"/>
          <p:nvPr/>
        </p:nvSpPr>
        <p:spPr>
          <a:xfrm>
            <a:off x="597430" y="3284929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아두이노의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데이터값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UpLink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DownLink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정보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FCC5B-83A5-4B44-925C-F249A53D0DF9}"/>
              </a:ext>
            </a:extLst>
          </p:cNvPr>
          <p:cNvSpPr txBox="1"/>
          <p:nvPr/>
        </p:nvSpPr>
        <p:spPr>
          <a:xfrm>
            <a:off x="787930" y="3657369"/>
            <a:ext cx="634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ko-KR" altLang="en-US" sz="1600" dirty="0" err="1">
                <a:latin typeface="+mj-ea"/>
                <a:ea typeface="+mj-ea"/>
              </a:rPr>
              <a:t>아두이노가</a:t>
            </a:r>
            <a:r>
              <a:rPr lang="ko-KR" altLang="en-US" sz="1600" dirty="0">
                <a:latin typeface="+mj-ea"/>
                <a:ea typeface="+mj-ea"/>
              </a:rPr>
              <a:t> 제어하는 다양한 </a:t>
            </a:r>
            <a:r>
              <a:rPr lang="ko-KR" altLang="en-US" sz="1600" dirty="0" err="1">
                <a:latin typeface="+mj-ea"/>
                <a:ea typeface="+mj-ea"/>
              </a:rPr>
              <a:t>센서값</a:t>
            </a:r>
            <a:r>
              <a:rPr lang="ko-KR" altLang="en-US" sz="1600" dirty="0">
                <a:latin typeface="+mj-ea"/>
                <a:ea typeface="+mj-ea"/>
              </a:rPr>
              <a:t> 각각의 송수신 상태 제어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8DD1D-1CF5-4FC2-9EB6-6B6D4AEEF277}"/>
              </a:ext>
            </a:extLst>
          </p:cNvPr>
          <p:cNvSpPr txBox="1"/>
          <p:nvPr/>
        </p:nvSpPr>
        <p:spPr>
          <a:xfrm>
            <a:off x="597430" y="4023975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스마트 기기와 디바이스의 통신 연결 상태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7AA1A-FC6E-43DB-A2C2-2803A7DEACF8}"/>
              </a:ext>
            </a:extLst>
          </p:cNvPr>
          <p:cNvSpPr txBox="1"/>
          <p:nvPr/>
        </p:nvSpPr>
        <p:spPr>
          <a:xfrm>
            <a:off x="787930" y="4396415"/>
            <a:ext cx="634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BLE4.0 </a:t>
            </a:r>
            <a:r>
              <a:rPr lang="ko-KR" altLang="en-US" sz="1600" dirty="0">
                <a:latin typeface="+mj-ea"/>
                <a:ea typeface="+mj-ea"/>
              </a:rPr>
              <a:t>통신이 불가능한 거리일 때만 통신상태 유지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5829E9-79C6-47B9-9FD0-76AECD185750}"/>
              </a:ext>
            </a:extLst>
          </p:cNvPr>
          <p:cNvSpPr txBox="1"/>
          <p:nvPr/>
        </p:nvSpPr>
        <p:spPr>
          <a:xfrm>
            <a:off x="309562" y="476450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송수신 방법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299F-FFFD-4265-BC6E-A1FB6C5511B6}"/>
              </a:ext>
            </a:extLst>
          </p:cNvPr>
          <p:cNvSpPr txBox="1"/>
          <p:nvPr/>
        </p:nvSpPr>
        <p:spPr>
          <a:xfrm>
            <a:off x="597430" y="5128131"/>
            <a:ext cx="71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SK</a:t>
            </a:r>
            <a:r>
              <a:rPr lang="ko-KR" altLang="en-US" sz="2000" dirty="0">
                <a:latin typeface="+mj-ea"/>
                <a:ea typeface="+mj-ea"/>
              </a:rPr>
              <a:t>가 제공하는 </a:t>
            </a:r>
            <a:r>
              <a:rPr lang="ko-KR" altLang="en-US" sz="2000" dirty="0" err="1">
                <a:latin typeface="+mj-ea"/>
                <a:ea typeface="+mj-ea"/>
              </a:rPr>
              <a:t>서버망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+mj-ea"/>
                <a:ea typeface="+mj-ea"/>
              </a:rPr>
              <a:t>ThingPlug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서버에 데이터 전송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54C1E-2655-4026-B624-A57380270E67}"/>
              </a:ext>
            </a:extLst>
          </p:cNvPr>
          <p:cNvSpPr txBox="1"/>
          <p:nvPr/>
        </p:nvSpPr>
        <p:spPr>
          <a:xfrm>
            <a:off x="597430" y="5500571"/>
            <a:ext cx="1063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ThingPlug</a:t>
            </a:r>
            <a:r>
              <a:rPr lang="ko-KR" altLang="en-US" sz="2000" dirty="0">
                <a:latin typeface="+mj-ea"/>
                <a:ea typeface="+mj-ea"/>
              </a:rPr>
              <a:t>에서 개발자 서버로 데이터 송신 후 사용자 어플리케이션에 송신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90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5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L</a:t>
            </a:r>
            <a:r>
              <a:rPr lang="en-US" altLang="ko-KR" sz="2400" b="1" dirty="0" err="1"/>
              <a:t>o</a:t>
            </a:r>
            <a:r>
              <a:rPr lang="en-US" altLang="ko-KR" sz="2400" b="1" dirty="0" err="1">
                <a:solidFill>
                  <a:srgbClr val="FF0000"/>
                </a:solidFill>
              </a:rPr>
              <a:t>R</a:t>
            </a:r>
            <a:r>
              <a:rPr lang="en-US" altLang="ko-KR" sz="2400" b="1" dirty="0" err="1"/>
              <a:t>a</a:t>
            </a:r>
            <a:r>
              <a:rPr lang="ko-KR" altLang="en-US" sz="2400" b="1" dirty="0"/>
              <a:t>모듈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D0C547-D032-4CD4-AFDB-A54EF0C6FEE2}"/>
              </a:ext>
            </a:extLst>
          </p:cNvPr>
          <p:cNvSpPr/>
          <p:nvPr/>
        </p:nvSpPr>
        <p:spPr>
          <a:xfrm>
            <a:off x="561474" y="1952124"/>
            <a:ext cx="3304674" cy="188093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3C70D-F9DE-4ED7-BD8C-B69F7DF4DCC2}"/>
              </a:ext>
            </a:extLst>
          </p:cNvPr>
          <p:cNvSpPr txBox="1"/>
          <p:nvPr/>
        </p:nvSpPr>
        <p:spPr>
          <a:xfrm>
            <a:off x="1518922" y="2203250"/>
            <a:ext cx="233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WKUP1 : WAKEUP1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63F5D-6029-4028-B42B-894679BC66C1}"/>
              </a:ext>
            </a:extLst>
          </p:cNvPr>
          <p:cNvSpPr txBox="1"/>
          <p:nvPr/>
        </p:nvSpPr>
        <p:spPr>
          <a:xfrm>
            <a:off x="2016362" y="2546514"/>
            <a:ext cx="175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P7 : UART1 TX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905D7-BC42-4D05-BBA6-A277C22D50B0}"/>
              </a:ext>
            </a:extLst>
          </p:cNvPr>
          <p:cNvSpPr txBox="1"/>
          <p:nvPr/>
        </p:nvSpPr>
        <p:spPr>
          <a:xfrm>
            <a:off x="1871984" y="2911835"/>
            <a:ext cx="184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P19 : UART1 RX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CF6334-2904-4ADF-88BD-FB9E47617CEC}"/>
              </a:ext>
            </a:extLst>
          </p:cNvPr>
          <p:cNvSpPr/>
          <p:nvPr/>
        </p:nvSpPr>
        <p:spPr>
          <a:xfrm>
            <a:off x="5614737" y="1952124"/>
            <a:ext cx="1860884" cy="188091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187B2-7C0C-417C-840C-1538BD87EF12}"/>
              </a:ext>
            </a:extLst>
          </p:cNvPr>
          <p:cNvSpPr txBox="1"/>
          <p:nvPr/>
        </p:nvSpPr>
        <p:spPr>
          <a:xfrm>
            <a:off x="5817972" y="2177182"/>
            <a:ext cx="76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GPIO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14C334-822D-436D-97F2-C1E29438D529}"/>
              </a:ext>
            </a:extLst>
          </p:cNvPr>
          <p:cNvSpPr txBox="1"/>
          <p:nvPr/>
        </p:nvSpPr>
        <p:spPr>
          <a:xfrm>
            <a:off x="5817972" y="2542503"/>
            <a:ext cx="1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UART RX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F9A94B-FFD9-4719-9301-76F88B970F72}"/>
              </a:ext>
            </a:extLst>
          </p:cNvPr>
          <p:cNvSpPr txBox="1"/>
          <p:nvPr/>
        </p:nvSpPr>
        <p:spPr>
          <a:xfrm>
            <a:off x="5817971" y="2911835"/>
            <a:ext cx="1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UART TX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EBE352-5CDB-4F59-9663-8DD167988BB7}"/>
              </a:ext>
            </a:extLst>
          </p:cNvPr>
          <p:cNvCxnSpPr>
            <a:stCxn id="5" idx="3"/>
          </p:cNvCxnSpPr>
          <p:nvPr/>
        </p:nvCxnSpPr>
        <p:spPr>
          <a:xfrm>
            <a:off x="3850108" y="2387916"/>
            <a:ext cx="176462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2CDE703-C9DB-4FCA-BB9E-9E8ADA107D19}"/>
              </a:ext>
            </a:extLst>
          </p:cNvPr>
          <p:cNvCxnSpPr>
            <a:cxnSpLocks/>
          </p:cNvCxnSpPr>
          <p:nvPr/>
        </p:nvCxnSpPr>
        <p:spPr>
          <a:xfrm>
            <a:off x="3866148" y="2727169"/>
            <a:ext cx="1748589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17851-4266-4EF7-8D7B-13F85128B2B0}"/>
              </a:ext>
            </a:extLst>
          </p:cNvPr>
          <p:cNvCxnSpPr>
            <a:cxnSpLocks/>
          </p:cNvCxnSpPr>
          <p:nvPr/>
        </p:nvCxnSpPr>
        <p:spPr>
          <a:xfrm>
            <a:off x="3866148" y="3096501"/>
            <a:ext cx="174858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F200FCC-E036-41DF-90AE-B56E707F55FE}"/>
              </a:ext>
            </a:extLst>
          </p:cNvPr>
          <p:cNvSpPr/>
          <p:nvPr/>
        </p:nvSpPr>
        <p:spPr>
          <a:xfrm>
            <a:off x="3802113" y="2331586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969CAE6-24C1-4993-BF91-14AD76FA997E}"/>
              </a:ext>
            </a:extLst>
          </p:cNvPr>
          <p:cNvSpPr/>
          <p:nvPr/>
        </p:nvSpPr>
        <p:spPr>
          <a:xfrm>
            <a:off x="3810135" y="2676490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C98318C-7786-48FF-9603-D9DBDCBA5F95}"/>
              </a:ext>
            </a:extLst>
          </p:cNvPr>
          <p:cNvSpPr/>
          <p:nvPr/>
        </p:nvSpPr>
        <p:spPr>
          <a:xfrm>
            <a:off x="3810134" y="3045457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2713AD1-D408-4DBB-B800-039C0572A589}"/>
              </a:ext>
            </a:extLst>
          </p:cNvPr>
          <p:cNvSpPr/>
          <p:nvPr/>
        </p:nvSpPr>
        <p:spPr>
          <a:xfrm>
            <a:off x="5558724" y="2339608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CF2814-1EFB-4FF3-A2E7-670A8865ABCE}"/>
              </a:ext>
            </a:extLst>
          </p:cNvPr>
          <p:cNvSpPr/>
          <p:nvPr/>
        </p:nvSpPr>
        <p:spPr>
          <a:xfrm>
            <a:off x="5550704" y="2668470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3411FD9-4761-4356-AEE4-E7102FA5FD38}"/>
              </a:ext>
            </a:extLst>
          </p:cNvPr>
          <p:cNvSpPr/>
          <p:nvPr/>
        </p:nvSpPr>
        <p:spPr>
          <a:xfrm>
            <a:off x="5550703" y="3053479"/>
            <a:ext cx="96119" cy="884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BE920C-0532-479E-9D8C-0AD3E4D24829}"/>
              </a:ext>
            </a:extLst>
          </p:cNvPr>
          <p:cNvSpPr txBox="1"/>
          <p:nvPr/>
        </p:nvSpPr>
        <p:spPr>
          <a:xfrm>
            <a:off x="8006013" y="1894325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WKUP1</a:t>
            </a:r>
            <a:endParaRPr lang="ko-KR" altLang="en-US" sz="28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A69770-6894-4693-93C4-8BC1A36381CD}"/>
              </a:ext>
            </a:extLst>
          </p:cNvPr>
          <p:cNvSpPr txBox="1"/>
          <p:nvPr/>
        </p:nvSpPr>
        <p:spPr>
          <a:xfrm>
            <a:off x="8000174" y="2483363"/>
            <a:ext cx="363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모듈 </a:t>
            </a:r>
            <a:r>
              <a:rPr lang="en-US" altLang="ko-KR" sz="2000" dirty="0"/>
              <a:t>Wake-up</a:t>
            </a:r>
            <a:r>
              <a:rPr lang="ko-KR" altLang="en-US" sz="2000" dirty="0"/>
              <a:t>을 위한 </a:t>
            </a:r>
            <a:r>
              <a:rPr lang="ko-KR" altLang="en-US" sz="2000" dirty="0" err="1"/>
              <a:t>상승단</a:t>
            </a:r>
            <a:endParaRPr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C4409C-2FD9-49F0-99B4-C5BC9A4C9A80}"/>
              </a:ext>
            </a:extLst>
          </p:cNvPr>
          <p:cNvSpPr txBox="1"/>
          <p:nvPr/>
        </p:nvSpPr>
        <p:spPr>
          <a:xfrm>
            <a:off x="8006013" y="2913347"/>
            <a:ext cx="265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UART1 TX, RX</a:t>
            </a:r>
            <a:endParaRPr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62DE27-87DB-4ABC-A54E-ACD8E2A2E05A}"/>
              </a:ext>
            </a:extLst>
          </p:cNvPr>
          <p:cNvSpPr txBox="1"/>
          <p:nvPr/>
        </p:nvSpPr>
        <p:spPr>
          <a:xfrm>
            <a:off x="8000174" y="3502385"/>
            <a:ext cx="379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CLI</a:t>
            </a:r>
            <a:r>
              <a:rPr lang="ko-KR" altLang="en-US" sz="2000" dirty="0"/>
              <a:t> 커맨드 송수신을 위한 통신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7CA997-608A-4554-A48C-0A82F55D43B2}"/>
              </a:ext>
            </a:extLst>
          </p:cNvPr>
          <p:cNvSpPr txBox="1"/>
          <p:nvPr/>
        </p:nvSpPr>
        <p:spPr>
          <a:xfrm>
            <a:off x="980077" y="3854431"/>
            <a:ext cx="252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로라 모듈 </a:t>
            </a:r>
            <a:r>
              <a:rPr lang="en-US" altLang="ko-KR" sz="2000" dirty="0"/>
              <a:t>LOM102A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EA756E-326E-43F6-8E34-1CCA47535340}"/>
              </a:ext>
            </a:extLst>
          </p:cNvPr>
          <p:cNvSpPr txBox="1"/>
          <p:nvPr/>
        </p:nvSpPr>
        <p:spPr>
          <a:xfrm>
            <a:off x="5425079" y="3846361"/>
            <a:ext cx="224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Host PC(</a:t>
            </a:r>
            <a:r>
              <a:rPr lang="ko-KR" altLang="en-US" sz="2000" dirty="0" err="1"/>
              <a:t>아두이노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D073C0-4AC4-4C13-8A94-6B9A2455C9C8}"/>
              </a:ext>
            </a:extLst>
          </p:cNvPr>
          <p:cNvSpPr txBox="1"/>
          <p:nvPr/>
        </p:nvSpPr>
        <p:spPr>
          <a:xfrm>
            <a:off x="561474" y="4473556"/>
            <a:ext cx="252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CLI </a:t>
            </a:r>
            <a:r>
              <a:rPr lang="ko-KR" altLang="en-US" sz="2000" dirty="0"/>
              <a:t>커맨드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F626F1-8C50-47C0-9409-58EAE0070273}"/>
              </a:ext>
            </a:extLst>
          </p:cNvPr>
          <p:cNvSpPr txBox="1"/>
          <p:nvPr/>
        </p:nvSpPr>
        <p:spPr>
          <a:xfrm>
            <a:off x="753799" y="4805830"/>
            <a:ext cx="90474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LoRa</a:t>
            </a:r>
            <a:r>
              <a:rPr lang="ko-KR" altLang="en-US" sz="2000" dirty="0"/>
              <a:t>모듈을 제어하기 위한 특수한 명령어</a:t>
            </a:r>
            <a:endParaRPr lang="en-US" altLang="ko-KR" sz="2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CE1E82-53C9-4DAF-A308-446DF99DD6A6}"/>
              </a:ext>
            </a:extLst>
          </p:cNvPr>
          <p:cNvSpPr/>
          <p:nvPr/>
        </p:nvSpPr>
        <p:spPr>
          <a:xfrm>
            <a:off x="1051791" y="5558421"/>
            <a:ext cx="5832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{</a:t>
            </a:r>
            <a:r>
              <a:rPr lang="ko-KR" altLang="en-US" sz="2000" dirty="0" err="1"/>
              <a:t>Command</a:t>
            </a:r>
            <a:r>
              <a:rPr lang="ko-KR" altLang="en-US" sz="2000" dirty="0"/>
              <a:t>} {CID(</a:t>
            </a:r>
            <a:r>
              <a:rPr lang="ko-KR" altLang="en-US" sz="2000" dirty="0" err="1"/>
              <a:t>Command</a:t>
            </a:r>
            <a:r>
              <a:rPr lang="ko-KR" altLang="en-US" sz="2000" dirty="0"/>
              <a:t> ID)} {</a:t>
            </a:r>
            <a:r>
              <a:rPr lang="ko-KR" altLang="en-US" sz="2000" dirty="0" err="1"/>
              <a:t>Options</a:t>
            </a:r>
            <a:r>
              <a:rPr lang="ko-KR" altLang="en-US" sz="2000" dirty="0"/>
              <a:t>} CR LF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F0CA1-23F2-4538-83A9-12177F8C7467}"/>
              </a:ext>
            </a:extLst>
          </p:cNvPr>
          <p:cNvSpPr txBox="1"/>
          <p:nvPr/>
        </p:nvSpPr>
        <p:spPr>
          <a:xfrm>
            <a:off x="744274" y="5158533"/>
            <a:ext cx="90474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아래의 형식을 따름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26681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18640"/>
              </p:ext>
            </p:extLst>
          </p:nvPr>
        </p:nvGraphicFramePr>
        <p:xfrm>
          <a:off x="1983609" y="1604666"/>
          <a:ext cx="7719185" cy="4555652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3856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LoRa</a:t>
                      </a:r>
                      <a:endParaRPr lang="en-US" altLang="ko-KR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883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170810">
                <a:tc gridSpan="2"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AppEUI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App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-LTID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디바이스 연동을 위한 아이디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DevEUI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아이디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Paseudo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AppKey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가상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-Class Type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 타입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320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2180253">
                <a:tc gridSpan="2"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30 Activation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활성화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비활성화 설정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31 Message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Mytpe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Fport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uplinke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32 Report time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주기보고시간 설정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sec)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33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AppEUI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Applicaition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EUI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34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주기보고시간 설정 값 확인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35 data rate // Data rate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38 // link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와의 연결성태 확인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3F // device EUI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값 확인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40 // App EUI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값 확인</a:t>
                      </a:r>
                    </a:p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+LRW 49 // Serial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연결상태 확인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C7B44E-8BBC-4D46-9EAE-6940B084C56B}"/>
              </a:ext>
            </a:extLst>
          </p:cNvPr>
          <p:cNvSpPr txBox="1"/>
          <p:nvPr/>
        </p:nvSpPr>
        <p:spPr>
          <a:xfrm>
            <a:off x="314325" y="1095375"/>
            <a:ext cx="760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L</a:t>
            </a:r>
            <a:r>
              <a:rPr lang="en-US" altLang="ko-KR" sz="2400" b="1" dirty="0" err="1"/>
              <a:t>o</a:t>
            </a:r>
            <a:r>
              <a:rPr lang="en-US" altLang="ko-KR" sz="2400" b="1" dirty="0" err="1">
                <a:solidFill>
                  <a:srgbClr val="FF0000"/>
                </a:solidFill>
              </a:rPr>
              <a:t>R</a:t>
            </a:r>
            <a:r>
              <a:rPr lang="en-US" altLang="ko-KR" sz="2400" b="1" dirty="0" err="1"/>
              <a:t>a</a:t>
            </a:r>
            <a:r>
              <a:rPr lang="ko-KR" altLang="en-US" sz="2400" b="1" dirty="0"/>
              <a:t> 클래스 </a:t>
            </a:r>
          </a:p>
        </p:txBody>
      </p:sp>
    </p:spTree>
    <p:extLst>
      <p:ext uri="{BB962C8B-B14F-4D97-AF65-F5344CB8AC3E}">
        <p14:creationId xmlns:p14="http://schemas.microsoft.com/office/powerpoint/2010/main" val="143027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ThingPlug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09562" y="17215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233833-3E3A-44BE-A57B-565B0B0F9C7D}"/>
              </a:ext>
            </a:extLst>
          </p:cNvPr>
          <p:cNvSpPr txBox="1"/>
          <p:nvPr/>
        </p:nvSpPr>
        <p:spPr>
          <a:xfrm>
            <a:off x="597430" y="2085182"/>
            <a:ext cx="65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SK</a:t>
            </a:r>
            <a:r>
              <a:rPr lang="ko-KR" altLang="en-US" sz="2000" dirty="0">
                <a:latin typeface="+mj-ea"/>
                <a:ea typeface="+mj-ea"/>
              </a:rPr>
              <a:t>에서 제공하는 </a:t>
            </a:r>
            <a:r>
              <a:rPr lang="en-US" altLang="ko-KR" sz="2000" dirty="0">
                <a:latin typeface="+mj-ea"/>
                <a:ea typeface="+mj-ea"/>
              </a:rPr>
              <a:t>IoT</a:t>
            </a:r>
            <a:r>
              <a:rPr lang="ko-KR" altLang="en-US" sz="2000" dirty="0">
                <a:latin typeface="+mj-ea"/>
                <a:ea typeface="+mj-ea"/>
              </a:rPr>
              <a:t> 개발을 위한 개방형 플랫폼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999B3-2C70-4E15-A0CF-7EF2A933C439}"/>
              </a:ext>
            </a:extLst>
          </p:cNvPr>
          <p:cNvSpPr txBox="1"/>
          <p:nvPr/>
        </p:nvSpPr>
        <p:spPr>
          <a:xfrm>
            <a:off x="597430" y="2457622"/>
            <a:ext cx="1099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LoRa</a:t>
            </a:r>
            <a:r>
              <a:rPr lang="ko-KR" altLang="en-US" sz="2000" dirty="0">
                <a:latin typeface="+mj-ea"/>
                <a:ea typeface="+mj-ea"/>
              </a:rPr>
              <a:t>에서 송수신하는 데이터를 자체개발 서버에 전달하기 위해 거쳐가야 함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717D90-BD05-450C-9395-4E36A569948C}"/>
              </a:ext>
            </a:extLst>
          </p:cNvPr>
          <p:cNvSpPr txBox="1"/>
          <p:nvPr/>
        </p:nvSpPr>
        <p:spPr>
          <a:xfrm>
            <a:off x="309562" y="292129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다루는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1091F-312B-4247-A767-BF23FAF35BDB}"/>
              </a:ext>
            </a:extLst>
          </p:cNvPr>
          <p:cNvSpPr txBox="1"/>
          <p:nvPr/>
        </p:nvSpPr>
        <p:spPr>
          <a:xfrm>
            <a:off x="597430" y="3284929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아두이노</a:t>
            </a:r>
            <a:r>
              <a:rPr lang="ko-KR" altLang="en-US" sz="2000" dirty="0">
                <a:latin typeface="+mj-ea"/>
                <a:ea typeface="+mj-ea"/>
              </a:rPr>
              <a:t> 및 </a:t>
            </a:r>
            <a:r>
              <a:rPr lang="ko-KR" altLang="en-US" sz="2000" dirty="0" err="1">
                <a:latin typeface="+mj-ea"/>
                <a:ea typeface="+mj-ea"/>
              </a:rPr>
              <a:t>로라모듈</a:t>
            </a:r>
            <a:r>
              <a:rPr lang="ko-KR" altLang="en-US" sz="2000" dirty="0">
                <a:latin typeface="+mj-ea"/>
                <a:ea typeface="+mj-ea"/>
              </a:rPr>
              <a:t> 에서 제공하는 모든 데이터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8DD1D-1CF5-4FC2-9EB6-6B6D4AEEF277}"/>
              </a:ext>
            </a:extLst>
          </p:cNvPr>
          <p:cNvSpPr txBox="1"/>
          <p:nvPr/>
        </p:nvSpPr>
        <p:spPr>
          <a:xfrm>
            <a:off x="597429" y="3697750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Php</a:t>
            </a:r>
            <a:r>
              <a:rPr lang="ko-KR" altLang="en-US" sz="2000" dirty="0">
                <a:latin typeface="+mj-ea"/>
                <a:ea typeface="+mj-ea"/>
              </a:rPr>
              <a:t>서버에 데이터를 전송할 주기 정보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7AA1A-FC6E-43DB-A2C2-2803A7DEACF8}"/>
              </a:ext>
            </a:extLst>
          </p:cNvPr>
          <p:cNvSpPr txBox="1"/>
          <p:nvPr/>
        </p:nvSpPr>
        <p:spPr>
          <a:xfrm>
            <a:off x="768880" y="4047840"/>
            <a:ext cx="634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uplink,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downlink</a:t>
            </a:r>
            <a:r>
              <a:rPr lang="ko-KR" altLang="en-US" sz="1600" dirty="0">
                <a:latin typeface="+mj-ea"/>
                <a:ea typeface="+mj-ea"/>
              </a:rPr>
              <a:t> 주기 설정 가능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5829E9-79C6-47B9-9FD0-76AECD185750}"/>
              </a:ext>
            </a:extLst>
          </p:cNvPr>
          <p:cNvSpPr txBox="1"/>
          <p:nvPr/>
        </p:nvSpPr>
        <p:spPr>
          <a:xfrm>
            <a:off x="309562" y="4448005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송수신 방법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299F-FFFD-4265-BC6E-A1FB6C5511B6}"/>
              </a:ext>
            </a:extLst>
          </p:cNvPr>
          <p:cNvSpPr txBox="1"/>
          <p:nvPr/>
        </p:nvSpPr>
        <p:spPr>
          <a:xfrm>
            <a:off x="597430" y="4811636"/>
            <a:ext cx="71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기존의 </a:t>
            </a:r>
            <a:r>
              <a:rPr lang="en-US" altLang="ko-KR" sz="2000" dirty="0">
                <a:latin typeface="+mj-ea"/>
                <a:ea typeface="+mj-ea"/>
              </a:rPr>
              <a:t>App Server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>
                <a:latin typeface="+mj-ea"/>
                <a:ea typeface="+mj-ea"/>
              </a:rPr>
              <a:t>Binding</a:t>
            </a:r>
            <a:r>
              <a:rPr lang="ko-KR" altLang="en-US" sz="2000" dirty="0">
                <a:latin typeface="+mj-ea"/>
                <a:ea typeface="+mj-ea"/>
              </a:rPr>
              <a:t>기능을 덧붙여 송수신 가능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54C1E-2655-4026-B624-A57380270E67}"/>
              </a:ext>
            </a:extLst>
          </p:cNvPr>
          <p:cNvSpPr txBox="1"/>
          <p:nvPr/>
        </p:nvSpPr>
        <p:spPr>
          <a:xfrm>
            <a:off x="597430" y="5184076"/>
            <a:ext cx="1063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App</a:t>
            </a:r>
            <a:r>
              <a:rPr lang="ko-KR" altLang="en-US" sz="2000" dirty="0">
                <a:latin typeface="+mj-ea"/>
                <a:ea typeface="+mj-ea"/>
              </a:rPr>
              <a:t>서버의 요청에 따라 데이터를 전송하는 </a:t>
            </a:r>
            <a:r>
              <a:rPr lang="en-US" altLang="ko-KR" sz="2000" dirty="0">
                <a:latin typeface="+mj-ea"/>
                <a:ea typeface="+mj-ea"/>
              </a:rPr>
              <a:t>Poling </a:t>
            </a:r>
            <a:r>
              <a:rPr lang="ko-KR" altLang="en-US" sz="2000" dirty="0">
                <a:latin typeface="+mj-ea"/>
                <a:ea typeface="+mj-ea"/>
              </a:rPr>
              <a:t>방식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자동으로 </a:t>
            </a:r>
            <a:r>
              <a:rPr lang="ko-KR" altLang="en-US" sz="2000" dirty="0" err="1">
                <a:latin typeface="+mj-ea"/>
                <a:ea typeface="+mj-ea"/>
              </a:rPr>
              <a:t>푸쉬해</a:t>
            </a:r>
            <a:r>
              <a:rPr lang="ko-KR" altLang="en-US" sz="2000" dirty="0">
                <a:latin typeface="+mj-ea"/>
                <a:ea typeface="+mj-ea"/>
              </a:rPr>
              <a:t> 주는 </a:t>
            </a:r>
            <a:r>
              <a:rPr lang="en-US" altLang="ko-KR" sz="2000" dirty="0">
                <a:latin typeface="+mj-ea"/>
                <a:ea typeface="+mj-ea"/>
              </a:rPr>
              <a:t>Subscription </a:t>
            </a:r>
            <a:r>
              <a:rPr lang="ko-KR" altLang="en-US" sz="2000" dirty="0">
                <a:latin typeface="+mj-ea"/>
                <a:ea typeface="+mj-ea"/>
              </a:rPr>
              <a:t>방식 두가지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6" name="그림 5" descr="텍스트, 지도이(가) 표시된 사진&#10;&#10;높은 신뢰도로 생성된 설명">
            <a:extLst>
              <a:ext uri="{FF2B5EF4-FFF2-40B4-BE49-F238E27FC236}">
                <a16:creationId xmlns:a16="http://schemas.microsoft.com/office/drawing/2014/main" id="{626E640E-E5AA-4C31-8995-772E77356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66" b="25397"/>
          <a:stretch/>
        </p:blipFill>
        <p:spPr>
          <a:xfrm>
            <a:off x="7386307" y="3017045"/>
            <a:ext cx="4610082" cy="31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5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5242"/>
              </p:ext>
            </p:extLst>
          </p:nvPr>
        </p:nvGraphicFramePr>
        <p:xfrm>
          <a:off x="1983609" y="1604667"/>
          <a:ext cx="7719185" cy="4623432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2925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endParaRPr lang="en-US" altLang="ko-KR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92579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2705527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CSEBase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App EUI,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서비스의 고유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-SVC Version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서비스의 버전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-Node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물리적 정보 관리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remoteCSE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LTID,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논리적 정보 관리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-Container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주기 보고 저장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ko-KR" alt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ukey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사용하기 위해 필요한 키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-portal id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홈페이지 아이디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-portal password //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Thingplug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홈페이지 비밀번호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92579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910648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+Polling()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+Subscription()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C7B44E-8BBC-4D46-9EAE-6940B084C56B}"/>
              </a:ext>
            </a:extLst>
          </p:cNvPr>
          <p:cNvSpPr txBox="1"/>
          <p:nvPr/>
        </p:nvSpPr>
        <p:spPr>
          <a:xfrm>
            <a:off x="314325" y="1095375"/>
            <a:ext cx="760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ThingPlug</a:t>
            </a:r>
            <a:r>
              <a:rPr lang="ko-KR" altLang="en-US" sz="2400" b="1" dirty="0"/>
              <a:t> 클래스 </a:t>
            </a:r>
          </a:p>
        </p:txBody>
      </p:sp>
    </p:spTree>
    <p:extLst>
      <p:ext uri="{BB962C8B-B14F-4D97-AF65-F5344CB8AC3E}">
        <p14:creationId xmlns:p14="http://schemas.microsoft.com/office/powerpoint/2010/main" val="831668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</a:rPr>
              <a:t>php</a:t>
            </a:r>
            <a:r>
              <a:rPr lang="en-US" altLang="ko-KR" sz="2400" b="1" dirty="0">
                <a:solidFill>
                  <a:schemeClr val="accent1"/>
                </a:solidFill>
              </a:rPr>
              <a:t> </a:t>
            </a:r>
            <a:r>
              <a:rPr lang="ko-KR" altLang="en-US" sz="2400" b="1" dirty="0">
                <a:solidFill>
                  <a:schemeClr val="accent1"/>
                </a:solidFill>
              </a:rPr>
              <a:t>서버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09562" y="17215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233833-3E3A-44BE-A57B-565B0B0F9C7D}"/>
              </a:ext>
            </a:extLst>
          </p:cNvPr>
          <p:cNvSpPr txBox="1"/>
          <p:nvPr/>
        </p:nvSpPr>
        <p:spPr>
          <a:xfrm>
            <a:off x="597430" y="2085182"/>
            <a:ext cx="65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ThingPlug</a:t>
            </a:r>
            <a:r>
              <a:rPr lang="ko-KR" altLang="en-US" sz="2000" dirty="0">
                <a:latin typeface="+mj-ea"/>
                <a:ea typeface="+mj-ea"/>
              </a:rPr>
              <a:t>에 수신된 데이터를 </a:t>
            </a:r>
            <a:r>
              <a:rPr lang="en-US" altLang="ko-KR" sz="2000" dirty="0">
                <a:latin typeface="+mj-ea"/>
                <a:ea typeface="+mj-ea"/>
              </a:rPr>
              <a:t>Downlink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999B3-2C70-4E15-A0CF-7EF2A933C439}"/>
              </a:ext>
            </a:extLst>
          </p:cNvPr>
          <p:cNvSpPr txBox="1"/>
          <p:nvPr/>
        </p:nvSpPr>
        <p:spPr>
          <a:xfrm>
            <a:off x="597430" y="2457622"/>
            <a:ext cx="1099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데이터를 직접적으로 개발 </a:t>
            </a:r>
            <a:r>
              <a:rPr lang="en-US" altLang="ko-KR" sz="2000" dirty="0">
                <a:latin typeface="+mj-ea"/>
                <a:ea typeface="+mj-ea"/>
              </a:rPr>
              <a:t>App</a:t>
            </a:r>
            <a:r>
              <a:rPr lang="ko-KR" altLang="en-US" sz="2000" dirty="0">
                <a:latin typeface="+mj-ea"/>
                <a:ea typeface="+mj-ea"/>
              </a:rPr>
              <a:t>과 송수신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717D90-BD05-450C-9395-4E36A569948C}"/>
              </a:ext>
            </a:extLst>
          </p:cNvPr>
          <p:cNvSpPr txBox="1"/>
          <p:nvPr/>
        </p:nvSpPr>
        <p:spPr>
          <a:xfrm>
            <a:off x="309562" y="292129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다루는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1091F-312B-4247-A767-BF23FAF35BDB}"/>
              </a:ext>
            </a:extLst>
          </p:cNvPr>
          <p:cNvSpPr txBox="1"/>
          <p:nvPr/>
        </p:nvSpPr>
        <p:spPr>
          <a:xfrm>
            <a:off x="597430" y="3284929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ThingPlug</a:t>
            </a:r>
            <a:r>
              <a:rPr lang="ko-KR" altLang="en-US" sz="2000" dirty="0">
                <a:latin typeface="+mj-ea"/>
                <a:ea typeface="+mj-ea"/>
              </a:rPr>
              <a:t>에서 수신하는 모든 데이터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8DD1D-1CF5-4FC2-9EB6-6B6D4AEEF277}"/>
              </a:ext>
            </a:extLst>
          </p:cNvPr>
          <p:cNvSpPr txBox="1"/>
          <p:nvPr/>
        </p:nvSpPr>
        <p:spPr>
          <a:xfrm>
            <a:off x="597429" y="3697750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App</a:t>
            </a:r>
            <a:r>
              <a:rPr lang="ko-KR" altLang="en-US" sz="2000" dirty="0">
                <a:latin typeface="+mj-ea"/>
                <a:ea typeface="+mj-ea"/>
              </a:rPr>
              <a:t>에서 요청하는 데이터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7AA1A-FC6E-43DB-A2C2-2803A7DEACF8}"/>
              </a:ext>
            </a:extLst>
          </p:cNvPr>
          <p:cNvSpPr txBox="1"/>
          <p:nvPr/>
        </p:nvSpPr>
        <p:spPr>
          <a:xfrm>
            <a:off x="768880" y="4047839"/>
            <a:ext cx="1099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ea"/>
                <a:ea typeface="+mj-ea"/>
              </a:rPr>
              <a:t>ThingPlug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지속적으로 데이터를 서버에 수신 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서버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app</a:t>
            </a:r>
            <a:r>
              <a:rPr lang="ko-KR" altLang="en-US" sz="1600" dirty="0">
                <a:latin typeface="+mj-ea"/>
                <a:ea typeface="+mj-ea"/>
              </a:rPr>
              <a:t>의 요청에 따라 데이터 송수신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5829E9-79C6-47B9-9FD0-76AECD185750}"/>
              </a:ext>
            </a:extLst>
          </p:cNvPr>
          <p:cNvSpPr txBox="1"/>
          <p:nvPr/>
        </p:nvSpPr>
        <p:spPr>
          <a:xfrm>
            <a:off x="309562" y="464932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송수신 방법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299F-FFFD-4265-BC6E-A1FB6C5511B6}"/>
              </a:ext>
            </a:extLst>
          </p:cNvPr>
          <p:cNvSpPr txBox="1"/>
          <p:nvPr/>
        </p:nvSpPr>
        <p:spPr>
          <a:xfrm>
            <a:off x="597430" y="5012953"/>
            <a:ext cx="71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Mysql</a:t>
            </a:r>
            <a:r>
              <a:rPr lang="ko-KR" altLang="en-US" sz="2000" dirty="0">
                <a:latin typeface="+mj-ea"/>
                <a:ea typeface="+mj-ea"/>
              </a:rPr>
              <a:t> 함수를 통해 서버</a:t>
            </a:r>
            <a:r>
              <a:rPr lang="en-US" altLang="ko-KR" sz="2000" dirty="0">
                <a:latin typeface="+mj-ea"/>
                <a:ea typeface="+mj-ea"/>
              </a:rPr>
              <a:t>DB</a:t>
            </a:r>
            <a:r>
              <a:rPr lang="ko-KR" altLang="en-US" sz="2000" dirty="0">
                <a:latin typeface="+mj-ea"/>
                <a:ea typeface="+mj-ea"/>
              </a:rPr>
              <a:t>에 데이터 저장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54C1E-2655-4026-B624-A57380270E67}"/>
              </a:ext>
            </a:extLst>
          </p:cNvPr>
          <p:cNvSpPr txBox="1"/>
          <p:nvPr/>
        </p:nvSpPr>
        <p:spPr>
          <a:xfrm>
            <a:off x="597429" y="5422611"/>
            <a:ext cx="1063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사용자 </a:t>
            </a:r>
            <a:r>
              <a:rPr lang="en-US" altLang="ko-KR" sz="2000" dirty="0">
                <a:latin typeface="+mj-ea"/>
                <a:ea typeface="+mj-ea"/>
              </a:rPr>
              <a:t>App</a:t>
            </a:r>
            <a:r>
              <a:rPr lang="ko-KR" altLang="en-US" sz="2000" dirty="0">
                <a:latin typeface="+mj-ea"/>
                <a:ea typeface="+mj-ea"/>
              </a:rPr>
              <a:t>의 제어문을 통해 </a:t>
            </a:r>
            <a:r>
              <a:rPr lang="en-US" altLang="ko-KR" sz="2000" dirty="0">
                <a:latin typeface="+mj-ea"/>
                <a:ea typeface="+mj-ea"/>
              </a:rPr>
              <a:t>DB</a:t>
            </a:r>
            <a:r>
              <a:rPr lang="ko-KR" altLang="en-US" sz="2000" dirty="0">
                <a:latin typeface="+mj-ea"/>
                <a:ea typeface="+mj-ea"/>
              </a:rPr>
              <a:t>와 </a:t>
            </a:r>
            <a:r>
              <a:rPr lang="en-US" altLang="ko-KR" sz="2000" dirty="0">
                <a:latin typeface="+mj-ea"/>
                <a:ea typeface="+mj-ea"/>
              </a:rPr>
              <a:t>App</a:t>
            </a:r>
            <a:r>
              <a:rPr lang="ko-KR" altLang="en-US" sz="2000" dirty="0">
                <a:latin typeface="+mj-ea"/>
                <a:ea typeface="+mj-ea"/>
              </a:rPr>
              <a:t>의 데이터를 송수신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2B436E-9CF0-40E6-8AA4-17D3E60E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279" y="1123045"/>
            <a:ext cx="6063192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2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24088"/>
              </p:ext>
            </p:extLst>
          </p:nvPr>
        </p:nvGraphicFramePr>
        <p:xfrm>
          <a:off x="1983609" y="1452267"/>
          <a:ext cx="7719185" cy="4835290"/>
        </p:xfrm>
        <a:graphic>
          <a:graphicData uri="http://schemas.openxmlformats.org/drawingml/2006/table">
            <a:tbl>
              <a:tblPr/>
              <a:tblGrid>
                <a:gridCol w="1802486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5916699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2616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phpserver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26169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2421975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user_pw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이름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user_phone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번호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user_mail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이메일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animal_name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반려동물 이름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animal_data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반려동물 생일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animal_gender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반려동물 성별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animal_image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반려동물 이미지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//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위도값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lng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경도값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진동값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26169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243639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mysqli_connect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(DB)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연결하기 위한 함수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mysqli_select_db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(DB)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연결한 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선택하는 함수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mysqli_error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 에러표시 함수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mysqli_query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쿼리문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//DB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쿼리를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보내주는함수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mysqli_fetch_array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가져온 하나의 열을 배열 형태로 저장하는 함수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mysqli_num_rows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mysqli_query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함수로 얻은 열의 개수를 계산하는 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C7B44E-8BBC-4D46-9EAE-6940B084C56B}"/>
              </a:ext>
            </a:extLst>
          </p:cNvPr>
          <p:cNvSpPr txBox="1"/>
          <p:nvPr/>
        </p:nvSpPr>
        <p:spPr>
          <a:xfrm>
            <a:off x="314325" y="1054735"/>
            <a:ext cx="760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accent1"/>
                </a:solidFill>
              </a:rPr>
              <a:t>php</a:t>
            </a:r>
            <a:r>
              <a:rPr lang="en-US" altLang="ko-KR" sz="2400" b="1" dirty="0">
                <a:solidFill>
                  <a:schemeClr val="accent1"/>
                </a:solidFill>
              </a:rPr>
              <a:t> </a:t>
            </a:r>
            <a:r>
              <a:rPr lang="ko-KR" altLang="en-US" sz="2400" b="1" dirty="0">
                <a:solidFill>
                  <a:schemeClr val="accent1"/>
                </a:solidFill>
              </a:rPr>
              <a:t>서버</a:t>
            </a:r>
            <a:r>
              <a:rPr lang="ko-KR" altLang="en-US" sz="2400" b="1" dirty="0"/>
              <a:t> 클래스 </a:t>
            </a:r>
          </a:p>
        </p:txBody>
      </p:sp>
    </p:spTree>
    <p:extLst>
      <p:ext uri="{BB962C8B-B14F-4D97-AF65-F5344CB8AC3E}">
        <p14:creationId xmlns:p14="http://schemas.microsoft.com/office/powerpoint/2010/main" val="1358695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6363342-C919-4495-9F81-7083997C4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956" y="2631241"/>
            <a:ext cx="1928806" cy="342898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4" y="1095375"/>
            <a:ext cx="345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안드로이드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09562" y="17215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233833-3E3A-44BE-A57B-565B0B0F9C7D}"/>
              </a:ext>
            </a:extLst>
          </p:cNvPr>
          <p:cNvSpPr txBox="1"/>
          <p:nvPr/>
        </p:nvSpPr>
        <p:spPr>
          <a:xfrm>
            <a:off x="597430" y="2085182"/>
            <a:ext cx="651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php</a:t>
            </a:r>
            <a:r>
              <a:rPr lang="ko-KR" altLang="en-US" sz="2000" dirty="0">
                <a:latin typeface="+mj-ea"/>
                <a:ea typeface="+mj-ea"/>
              </a:rPr>
              <a:t>서버의 데이터 직접적으로 수신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999B3-2C70-4E15-A0CF-7EF2A933C439}"/>
              </a:ext>
            </a:extLst>
          </p:cNvPr>
          <p:cNvSpPr txBox="1"/>
          <p:nvPr/>
        </p:nvSpPr>
        <p:spPr>
          <a:xfrm>
            <a:off x="597430" y="2457622"/>
            <a:ext cx="1099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필요한 데이터를 요청하여 시각적으로 화면에 표시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717D90-BD05-450C-9395-4E36A569948C}"/>
              </a:ext>
            </a:extLst>
          </p:cNvPr>
          <p:cNvSpPr txBox="1"/>
          <p:nvPr/>
        </p:nvSpPr>
        <p:spPr>
          <a:xfrm>
            <a:off x="309562" y="337753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다루는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1091F-312B-4247-A767-BF23FAF35BDB}"/>
              </a:ext>
            </a:extLst>
          </p:cNvPr>
          <p:cNvSpPr txBox="1"/>
          <p:nvPr/>
        </p:nvSpPr>
        <p:spPr>
          <a:xfrm>
            <a:off x="597430" y="3741164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php</a:t>
            </a:r>
            <a:r>
              <a:rPr lang="ko-KR" altLang="en-US" sz="2000" dirty="0">
                <a:latin typeface="+mj-ea"/>
                <a:ea typeface="+mj-ea"/>
              </a:rPr>
              <a:t>서버에 대한 제어명령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8DD1D-1CF5-4FC2-9EB6-6B6D4AEEF277}"/>
              </a:ext>
            </a:extLst>
          </p:cNvPr>
          <p:cNvSpPr txBox="1"/>
          <p:nvPr/>
        </p:nvSpPr>
        <p:spPr>
          <a:xfrm>
            <a:off x="658375" y="4416457"/>
            <a:ext cx="868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BLE4.0,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LoRa</a:t>
            </a:r>
            <a:r>
              <a:rPr lang="ko-KR" altLang="en-US" sz="2000" dirty="0">
                <a:latin typeface="+mj-ea"/>
                <a:ea typeface="+mj-ea"/>
              </a:rPr>
              <a:t>를 통한 디바이스 </a:t>
            </a:r>
            <a:r>
              <a:rPr lang="ko-KR" altLang="en-US" sz="2000" dirty="0" err="1">
                <a:latin typeface="+mj-ea"/>
                <a:ea typeface="+mj-ea"/>
              </a:rPr>
              <a:t>제어문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7AA1A-FC6E-43DB-A2C2-2803A7DEACF8}"/>
              </a:ext>
            </a:extLst>
          </p:cNvPr>
          <p:cNvSpPr txBox="1"/>
          <p:nvPr/>
        </p:nvSpPr>
        <p:spPr>
          <a:xfrm>
            <a:off x="757706" y="4108407"/>
            <a:ext cx="10997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* App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ko-KR" altLang="en-US" sz="1600" dirty="0" err="1">
                <a:latin typeface="+mj-ea"/>
                <a:ea typeface="+mj-ea"/>
              </a:rPr>
              <a:t>서버간의</a:t>
            </a:r>
            <a:r>
              <a:rPr lang="ko-KR" altLang="en-US" sz="1600" dirty="0">
                <a:latin typeface="+mj-ea"/>
                <a:ea typeface="+mj-ea"/>
              </a:rPr>
              <a:t> 데이터 송수신 제어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5829E9-79C6-47B9-9FD0-76AECD185750}"/>
              </a:ext>
            </a:extLst>
          </p:cNvPr>
          <p:cNvSpPr txBox="1"/>
          <p:nvPr/>
        </p:nvSpPr>
        <p:spPr>
          <a:xfrm>
            <a:off x="309562" y="490424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송수신 방법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70299F-FFFD-4265-BC6E-A1FB6C5511B6}"/>
              </a:ext>
            </a:extLst>
          </p:cNvPr>
          <p:cNvSpPr txBox="1"/>
          <p:nvPr/>
        </p:nvSpPr>
        <p:spPr>
          <a:xfrm>
            <a:off x="597430" y="5267871"/>
            <a:ext cx="717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두 가지 통신방법을 통해 </a:t>
            </a:r>
            <a:r>
              <a:rPr lang="ko-KR" altLang="en-US" sz="2000" dirty="0" err="1">
                <a:latin typeface="+mj-ea"/>
                <a:ea typeface="+mj-ea"/>
              </a:rPr>
              <a:t>아두이노</a:t>
            </a:r>
            <a:r>
              <a:rPr lang="ko-KR" altLang="en-US" sz="2000" dirty="0">
                <a:latin typeface="+mj-ea"/>
                <a:ea typeface="+mj-ea"/>
              </a:rPr>
              <a:t> 디바이스 제어</a:t>
            </a:r>
            <a:r>
              <a:rPr lang="en-US" altLang="ko-KR" sz="2000" dirty="0">
                <a:latin typeface="+mj-ea"/>
                <a:ea typeface="+mj-ea"/>
              </a:rPr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86470-2344-45EA-8286-A1C4C0A56A46}"/>
              </a:ext>
            </a:extLst>
          </p:cNvPr>
          <p:cNvSpPr txBox="1"/>
          <p:nvPr/>
        </p:nvSpPr>
        <p:spPr>
          <a:xfrm>
            <a:off x="597429" y="2812912"/>
            <a:ext cx="1099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편리한 사용자 인터페이스 제공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640428-847F-40A9-B393-3DCFDB518D52}"/>
              </a:ext>
            </a:extLst>
          </p:cNvPr>
          <p:cNvSpPr txBox="1"/>
          <p:nvPr/>
        </p:nvSpPr>
        <p:spPr>
          <a:xfrm>
            <a:off x="597428" y="5660120"/>
            <a:ext cx="1028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en-US" altLang="ko-KR" sz="2000" dirty="0" err="1">
                <a:latin typeface="+mj-ea"/>
                <a:ea typeface="+mj-ea"/>
              </a:rPr>
              <a:t>AsyncTask</a:t>
            </a:r>
            <a:r>
              <a:rPr lang="en-US" altLang="ko-KR" sz="2000" dirty="0">
                <a:latin typeface="+mj-ea"/>
                <a:ea typeface="+mj-ea"/>
              </a:rPr>
              <a:t>&lt;&gt; </a:t>
            </a:r>
            <a:r>
              <a:rPr lang="ko-KR" altLang="en-US" sz="2000" dirty="0">
                <a:latin typeface="+mj-ea"/>
                <a:ea typeface="+mj-ea"/>
              </a:rPr>
              <a:t>함수를 사용하여 서버의 데이터 수신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83C8F39-6FB6-4B16-8BD7-62C620EA3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39" y="1668840"/>
            <a:ext cx="1928811" cy="3428997"/>
          </a:xfrm>
          <a:prstGeom prst="rect">
            <a:avLst/>
          </a:prstGeom>
        </p:spPr>
      </p:pic>
      <p:pic>
        <p:nvPicPr>
          <p:cNvPr id="18" name="그림 1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4104CDB-1EE5-4EF9-9E1D-002D5B498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84" y="937763"/>
            <a:ext cx="1928808" cy="34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0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56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- </a:t>
            </a:r>
            <a:r>
              <a:rPr lang="ko-KR" altLang="en-US" sz="2400" b="1" dirty="0">
                <a:latin typeface="+mj-ea"/>
                <a:ea typeface="+mj-ea"/>
              </a:rPr>
              <a:t>지적사항 및 지적사항 답변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72C87-ABB6-4912-AD02-32DC44CB089D}"/>
              </a:ext>
            </a:extLst>
          </p:cNvPr>
          <p:cNvSpPr txBox="1"/>
          <p:nvPr/>
        </p:nvSpPr>
        <p:spPr>
          <a:xfrm>
            <a:off x="678952" y="2088691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지난 발표에서의 지적 사항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153C32-B63A-4CDB-905C-4A4CDAF3ACC6}"/>
              </a:ext>
            </a:extLst>
          </p:cNvPr>
          <p:cNvSpPr txBox="1"/>
          <p:nvPr/>
        </p:nvSpPr>
        <p:spPr>
          <a:xfrm>
            <a:off x="697263" y="3489882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지적 사항에 대한 답변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4042949-46BB-448F-8BF4-A003703EF7FB}"/>
              </a:ext>
            </a:extLst>
          </p:cNvPr>
          <p:cNvSpPr/>
          <p:nvPr/>
        </p:nvSpPr>
        <p:spPr>
          <a:xfrm rot="5400000">
            <a:off x="430563" y="2558250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554A59CF-B5DB-433D-B4BE-D1B59F5503CC}"/>
              </a:ext>
            </a:extLst>
          </p:cNvPr>
          <p:cNvSpPr/>
          <p:nvPr/>
        </p:nvSpPr>
        <p:spPr>
          <a:xfrm rot="5400000">
            <a:off x="430563" y="3964172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5595C-2B29-4014-80F9-16C80B27BAF4}"/>
              </a:ext>
            </a:extLst>
          </p:cNvPr>
          <p:cNvSpPr txBox="1"/>
          <p:nvPr/>
        </p:nvSpPr>
        <p:spPr>
          <a:xfrm>
            <a:off x="697561" y="2499880"/>
            <a:ext cx="25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를 보완할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525C4-F0B5-455B-9DCB-83D4476F2B00}"/>
              </a:ext>
            </a:extLst>
          </p:cNvPr>
          <p:cNvSpPr txBox="1"/>
          <p:nvPr/>
        </p:nvSpPr>
        <p:spPr>
          <a:xfrm>
            <a:off x="768239" y="3901102"/>
            <a:ext cx="308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사진과 같이 </a:t>
            </a:r>
            <a:r>
              <a:rPr lang="en-US" altLang="ko-KR" dirty="0"/>
              <a:t>UI</a:t>
            </a:r>
            <a:r>
              <a:rPr lang="ko-KR" altLang="en-US" dirty="0"/>
              <a:t>보완</a:t>
            </a: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B0066D8-86D3-4398-982D-DE5A66B37CAB}"/>
              </a:ext>
            </a:extLst>
          </p:cNvPr>
          <p:cNvSpPr/>
          <p:nvPr/>
        </p:nvSpPr>
        <p:spPr>
          <a:xfrm rot="5400000">
            <a:off x="430563" y="4352994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FAC06B-54AB-4464-B5AC-9EFC09B99DA5}"/>
              </a:ext>
            </a:extLst>
          </p:cNvPr>
          <p:cNvSpPr txBox="1"/>
          <p:nvPr/>
        </p:nvSpPr>
        <p:spPr>
          <a:xfrm>
            <a:off x="768239" y="4289924"/>
            <a:ext cx="33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어플리케이션 기능 추가 보완</a:t>
            </a:r>
          </a:p>
        </p:txBody>
      </p:sp>
      <p:pic>
        <p:nvPicPr>
          <p:cNvPr id="16" name="그림 15" descr="잔디, 개, 포유류, 동물이(가) 표시된 사진&#10;&#10;매우 높은 신뢰도로 생성된 설명">
            <a:extLst>
              <a:ext uri="{FF2B5EF4-FFF2-40B4-BE49-F238E27FC236}">
                <a16:creationId xmlns:a16="http://schemas.microsoft.com/office/drawing/2014/main" id="{F5DCE73F-6F9A-4F42-B0CF-642824239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21" y="1000315"/>
            <a:ext cx="2603895" cy="4629147"/>
          </a:xfrm>
          <a:prstGeom prst="rect">
            <a:avLst/>
          </a:prstGeom>
        </p:spPr>
      </p:pic>
      <p:pic>
        <p:nvPicPr>
          <p:cNvPr id="18" name="그림 1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111B47F-164A-4720-ACAB-365FF13BA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08" y="1006031"/>
            <a:ext cx="2597465" cy="462914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BE6B1B1-B4D8-492E-B43F-A84764CBE9BD}"/>
              </a:ext>
            </a:extLst>
          </p:cNvPr>
          <p:cNvSpPr txBox="1"/>
          <p:nvPr/>
        </p:nvSpPr>
        <p:spPr>
          <a:xfrm>
            <a:off x="4081559" y="5717134"/>
            <a:ext cx="234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기존 로그인 화면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F5AB6E-BA50-46EA-9454-3C8284313D68}"/>
              </a:ext>
            </a:extLst>
          </p:cNvPr>
          <p:cNvSpPr txBox="1"/>
          <p:nvPr/>
        </p:nvSpPr>
        <p:spPr>
          <a:xfrm>
            <a:off x="7079120" y="5717134"/>
            <a:ext cx="178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로그인 화면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00D901E-9BDD-442F-B1F6-83DB91B59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65" y="1006031"/>
            <a:ext cx="2597465" cy="46177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DCC5B79-0848-4F64-81F1-22AD09F92E8A}"/>
              </a:ext>
            </a:extLst>
          </p:cNvPr>
          <p:cNvSpPr txBox="1"/>
          <p:nvPr/>
        </p:nvSpPr>
        <p:spPr>
          <a:xfrm>
            <a:off x="9685315" y="5717134"/>
            <a:ext cx="206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GPS </a:t>
            </a:r>
            <a:r>
              <a:rPr lang="ko-KR" altLang="en-US" dirty="0"/>
              <a:t>기반 위치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216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안드로이드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– Bluetooth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14521"/>
              </p:ext>
            </p:extLst>
          </p:nvPr>
        </p:nvGraphicFramePr>
        <p:xfrm>
          <a:off x="1307677" y="1557040"/>
          <a:ext cx="9984871" cy="4620241"/>
        </p:xfrm>
        <a:graphic>
          <a:graphicData uri="http://schemas.openxmlformats.org/drawingml/2006/table">
            <a:tbl>
              <a:tblPr/>
              <a:tblGrid>
                <a:gridCol w="2331540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7653331">
                  <a:extLst>
                    <a:ext uri="{9D8B030D-6E8A-4147-A177-3AD203B41FA5}">
                      <a16:colId xmlns:a16="http://schemas.microsoft.com/office/drawing/2014/main" val="1476714687"/>
                    </a:ext>
                  </a:extLst>
                </a:gridCol>
              </a:tblGrid>
              <a:tr h="4729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클래스명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36648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속성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Attributes)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43827"/>
                  </a:ext>
                </a:extLst>
              </a:tr>
              <a:tr h="1435846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rssi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신호의 강도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uuid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기기의 고유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BluetoothService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서비스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-REQUEST_BT_ENABLE //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연결 요청 식별자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-List&lt;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ScannedDevice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블루투스 장치 리스트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146"/>
                  </a:ext>
                </a:extLst>
              </a:tr>
              <a:tr h="359574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오퍼레이션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Operations)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452"/>
                  </a:ext>
                </a:extLst>
              </a:tr>
              <a:tr h="1985364">
                <a:tc gridSpan="2"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getDefaultAdapter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 블루투스 지원여부 확인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null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일경우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isEnable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스마트폰의 블루투스 활성화 여부 확인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활성화 여부가 되어있지 않으면 활성화 요구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대화창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bluetoothinitialize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활성화 함수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doDeviceScanning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장치 검색 및 중단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onReceive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결과를 처리함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기기가 있다면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전달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Receiver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시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 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BluetoothDevice.ACTION_FOUND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deviceConnected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연결확인 함수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연결되면 화면에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"Connected"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deviceDisconnected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연결 해제 확인 함수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</a:t>
                      </a:r>
                      <a:r>
                        <a:rPr lang="ko-KR" alt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 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"Disconnected"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493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안드로이드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블루투스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Permission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84625"/>
              </p:ext>
            </p:extLst>
          </p:nvPr>
        </p:nvGraphicFramePr>
        <p:xfrm>
          <a:off x="1307677" y="2030252"/>
          <a:ext cx="9984872" cy="1115036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8457909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</a:tblGrid>
              <a:tr h="55751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android.permission.BLUETOOTH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55751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페어링된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장치에 연결을 허용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AE28700-6FD3-4CC4-8C33-0471B21AF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7220"/>
              </p:ext>
            </p:extLst>
          </p:nvPr>
        </p:nvGraphicFramePr>
        <p:xfrm>
          <a:off x="1307677" y="3942914"/>
          <a:ext cx="9984872" cy="1115036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8457909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</a:tblGrid>
              <a:tr h="55751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android.permission.BLUETOOTH_ADMIN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55751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장치의 페어링과 검색을 허용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7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8852BD-D1D5-470B-8C61-4DBC0C0C4AA8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시스템 모듈 상세설계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095375"/>
            <a:ext cx="1054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안드로이드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– Server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연동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0F3C9E-E6A3-48B2-8431-914FE646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82395"/>
              </p:ext>
            </p:extLst>
          </p:nvPr>
        </p:nvGraphicFramePr>
        <p:xfrm>
          <a:off x="1307677" y="1786486"/>
          <a:ext cx="9984872" cy="783990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3465473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  <a:gridCol w="4992436">
                  <a:extLst>
                    <a:ext uri="{9D8B030D-6E8A-4147-A177-3AD203B41FA5}">
                      <a16:colId xmlns:a16="http://schemas.microsoft.com/office/drawing/2014/main" val="585118414"/>
                    </a:ext>
                  </a:extLst>
                </a:gridCol>
              </a:tblGrid>
              <a:tr h="39199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insertDB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receiveAnimalInfo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&lt;-&gt;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어플리케이션간의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송수신함수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8FCE2B-963C-4BB8-BD69-C70723A66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76194"/>
              </p:ext>
            </p:extLst>
          </p:nvPr>
        </p:nvGraphicFramePr>
        <p:xfrm>
          <a:off x="1307677" y="2773494"/>
          <a:ext cx="9984872" cy="950621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8457909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</a:tblGrid>
              <a:tr h="39199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onPreExcuted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백그라운드 작업을 실행하기전 수행함수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초기화함수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진행중일때의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ProgressDialog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589CA84-4017-4258-BFD5-867CCFAE3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94472"/>
              </p:ext>
            </p:extLst>
          </p:nvPr>
        </p:nvGraphicFramePr>
        <p:xfrm>
          <a:off x="1307677" y="3933118"/>
          <a:ext cx="9984872" cy="783990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8457909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</a:tblGrid>
              <a:tr h="39199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doInBackground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onPreExcuted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실행 후 수행되는 서버와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데이터 및 송수신 제어 함수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2342BDA-42EF-44A6-97A8-520AEBE8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19007"/>
              </p:ext>
            </p:extLst>
          </p:nvPr>
        </p:nvGraphicFramePr>
        <p:xfrm>
          <a:off x="1307677" y="4926111"/>
          <a:ext cx="9984872" cy="950621"/>
        </p:xfrm>
        <a:graphic>
          <a:graphicData uri="http://schemas.openxmlformats.org/drawingml/2006/table">
            <a:tbl>
              <a:tblPr/>
              <a:tblGrid>
                <a:gridCol w="1526963">
                  <a:extLst>
                    <a:ext uri="{9D8B030D-6E8A-4147-A177-3AD203B41FA5}">
                      <a16:colId xmlns:a16="http://schemas.microsoft.com/office/drawing/2014/main" val="402133387"/>
                    </a:ext>
                  </a:extLst>
                </a:gridCol>
                <a:gridCol w="8457909">
                  <a:extLst>
                    <a:ext uri="{9D8B030D-6E8A-4147-A177-3AD203B41FA5}">
                      <a16:colId xmlns:a16="http://schemas.microsoft.com/office/drawing/2014/main" val="2435402008"/>
                    </a:ext>
                  </a:extLst>
                </a:gridCol>
              </a:tblGrid>
              <a:tr h="39199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onPostExecuted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33744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백그라운드작업이 완료된 후 결과값 출력함수</a:t>
                      </a:r>
                    </a:p>
                    <a:p>
                      <a:pPr algn="ctr" fontAlgn="base" latinLnBrk="1">
                        <a:lnSpc>
                          <a:spcPct val="100000"/>
                        </a:lnSpc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완료되었다는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반려동물의 정보 동기화 등</a:t>
                      </a:r>
                    </a:p>
                  </a:txBody>
                  <a:tcPr marL="53209" marR="53209" marT="35473" marB="354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31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1" descr="C:/Users/Ungkun/AppData/Roaming/PolarisOffice/ETemp/11200_7459632/fImage1600428731561.png">
            <a:extLst>
              <a:ext uri="{FF2B5EF4-FFF2-40B4-BE49-F238E27FC236}">
                <a16:creationId xmlns:a16="http://schemas.microsoft.com/office/drawing/2014/main" id="{7029DDD9-470C-460D-BCBA-007FA6D05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70" y="877105"/>
            <a:ext cx="2112010" cy="2019300"/>
          </a:xfrm>
          <a:prstGeom prst="rect">
            <a:avLst/>
          </a:prstGeom>
          <a:noFill/>
        </p:spPr>
      </p:pic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CDA253C7-B614-48CC-B7EB-8C0282775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35" y="881764"/>
            <a:ext cx="4314016" cy="2030060"/>
          </a:xfrm>
          <a:prstGeom prst="rect">
            <a:avLst/>
          </a:prstGeom>
        </p:spPr>
      </p:pic>
      <p:pic>
        <p:nvPicPr>
          <p:cNvPr id="27" name="그림 26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89E3A8C8-F23D-4F43-93C5-D0ADE5829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13" y="4204490"/>
            <a:ext cx="2112010" cy="1273023"/>
          </a:xfrm>
          <a:prstGeom prst="rect">
            <a:avLst/>
          </a:prstGeom>
        </p:spPr>
      </p:pic>
      <p:pic>
        <p:nvPicPr>
          <p:cNvPr id="4" name="그림 3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39B87D89-4D99-493D-86B5-7509E10D3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8" y="3621130"/>
            <a:ext cx="3246437" cy="20193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pic>
        <p:nvPicPr>
          <p:cNvPr id="16" name="Picture 3" descr="C:\Users\Owner\Desktop\제목 없s음.jpg">
            <a:extLst>
              <a:ext uri="{FF2B5EF4-FFF2-40B4-BE49-F238E27FC236}">
                <a16:creationId xmlns:a16="http://schemas.microsoft.com/office/drawing/2014/main" id="{47FEF26C-3706-42E6-A683-4214FB94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9" y="887144"/>
            <a:ext cx="3246438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DC2F1F-EA54-4075-8412-22A04BF0EE03}"/>
              </a:ext>
            </a:extLst>
          </p:cNvPr>
          <p:cNvSpPr txBox="1"/>
          <p:nvPr/>
        </p:nvSpPr>
        <p:spPr>
          <a:xfrm>
            <a:off x="575877" y="2955820"/>
            <a:ext cx="254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+mj-ea"/>
                <a:ea typeface="+mj-ea"/>
              </a:rPr>
              <a:t>아두이노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통합 개발 환경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54C7B-BDC2-4A3A-AD2D-EC54E45705F7}"/>
              </a:ext>
            </a:extLst>
          </p:cNvPr>
          <p:cNvSpPr txBox="1"/>
          <p:nvPr/>
        </p:nvSpPr>
        <p:spPr>
          <a:xfrm>
            <a:off x="4800033" y="3014097"/>
            <a:ext cx="276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데이터 베이스 구축을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latin typeface="+mj-ea"/>
                <a:ea typeface="+mj-ea"/>
              </a:rPr>
              <a:t>위한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MySQL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D8F61A-E14C-41D5-A8F2-F0E2C8561837}"/>
              </a:ext>
            </a:extLst>
          </p:cNvPr>
          <p:cNvSpPr txBox="1"/>
          <p:nvPr/>
        </p:nvSpPr>
        <p:spPr>
          <a:xfrm>
            <a:off x="8623961" y="3014097"/>
            <a:ext cx="329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어플리케이션 구축을 위한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Android Studio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23F412-D887-48A2-8BC3-2A2F3AD2891B}"/>
              </a:ext>
            </a:extLst>
          </p:cNvPr>
          <p:cNvSpPr txBox="1"/>
          <p:nvPr/>
        </p:nvSpPr>
        <p:spPr>
          <a:xfrm>
            <a:off x="575877" y="5506413"/>
            <a:ext cx="254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장거리 통신을 위한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en-US" altLang="ko-KR" sz="2000" b="1" dirty="0" err="1">
                <a:solidFill>
                  <a:schemeClr val="accent1"/>
                </a:solidFill>
                <a:latin typeface="+mj-ea"/>
                <a:ea typeface="+mj-ea"/>
              </a:rPr>
              <a:t>LoRa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개발 환경 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6EAAFD7-E71D-48C2-A4C0-19C827531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43" y="3763370"/>
            <a:ext cx="4314015" cy="17256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1B5C64-7053-4F35-9FDF-45A0B9ED1308}"/>
              </a:ext>
            </a:extLst>
          </p:cNvPr>
          <p:cNvSpPr txBox="1"/>
          <p:nvPr/>
        </p:nvSpPr>
        <p:spPr>
          <a:xfrm>
            <a:off x="4713049" y="5488976"/>
            <a:ext cx="276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SK IoT </a:t>
            </a:r>
            <a:r>
              <a:rPr lang="ko-KR" altLang="en-US" sz="2000" b="1" dirty="0">
                <a:latin typeface="+mj-ea"/>
                <a:ea typeface="+mj-ea"/>
              </a:rPr>
              <a:t>연동서버 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dirty="0" err="1">
                <a:solidFill>
                  <a:schemeClr val="accent1"/>
                </a:solidFill>
                <a:latin typeface="+mj-ea"/>
                <a:ea typeface="+mj-ea"/>
              </a:rPr>
              <a:t>ThingPlug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36B74-5439-42F3-9FF0-2CCF4FD4B3AD}"/>
              </a:ext>
            </a:extLst>
          </p:cNvPr>
          <p:cNvSpPr txBox="1"/>
          <p:nvPr/>
        </p:nvSpPr>
        <p:spPr>
          <a:xfrm>
            <a:off x="8884873" y="5506413"/>
            <a:ext cx="276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App </a:t>
            </a:r>
            <a:r>
              <a:rPr lang="ko-KR" altLang="en-US" sz="2000" b="1" dirty="0">
                <a:latin typeface="+mj-ea"/>
                <a:ea typeface="+mj-ea"/>
              </a:rPr>
              <a:t>서버 개발환경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dirty="0" err="1">
                <a:solidFill>
                  <a:schemeClr val="accent1"/>
                </a:solidFill>
                <a:latin typeface="+mj-ea"/>
                <a:ea typeface="+mj-ea"/>
              </a:rPr>
              <a:t>Php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서버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0750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Owner\Desktop\제목 ww우노없sw음.jpg">
            <a:extLst>
              <a:ext uri="{FF2B5EF4-FFF2-40B4-BE49-F238E27FC236}">
                <a16:creationId xmlns:a16="http://schemas.microsoft.com/office/drawing/2014/main" id="{23A88ECC-8D29-4190-A925-1FDF02BF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26" y="1348617"/>
            <a:ext cx="2853409" cy="21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34CFF0-64E2-43C1-9EA1-B63216984CFA}"/>
              </a:ext>
            </a:extLst>
          </p:cNvPr>
          <p:cNvSpPr txBox="1"/>
          <p:nvPr/>
        </p:nvSpPr>
        <p:spPr>
          <a:xfrm>
            <a:off x="2156440" y="3862992"/>
            <a:ext cx="1959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+mj-ea"/>
                <a:ea typeface="+mj-ea"/>
              </a:rPr>
              <a:t>Arduino    UNO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71C4B5E-3AEC-475B-A090-ED287915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915" y="1348617"/>
            <a:ext cx="5856060" cy="41950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06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Owner\Desktop\제나노ㅇㅇ음.jpg">
            <a:extLst>
              <a:ext uri="{FF2B5EF4-FFF2-40B4-BE49-F238E27FC236}">
                <a16:creationId xmlns:a16="http://schemas.microsoft.com/office/drawing/2014/main" id="{2F353DCB-5B06-4257-9636-0B720361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" y="1740690"/>
            <a:ext cx="2363834" cy="200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wner\Desktop\블루투스.jpg">
            <a:extLst>
              <a:ext uri="{FF2B5EF4-FFF2-40B4-BE49-F238E27FC236}">
                <a16:creationId xmlns:a16="http://schemas.microsoft.com/office/drawing/2014/main" id="{4C24267C-5B95-4224-85C0-ACC457AD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51" y="1013006"/>
            <a:ext cx="2447677" cy="129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9BF145-375B-4B46-B975-6CC19F2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220" y="1752789"/>
            <a:ext cx="2749476" cy="19384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D7C9E5-2BC6-4D10-9952-AAE6B127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282" y="4044024"/>
            <a:ext cx="2454426" cy="209496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76CD3-EEF6-4704-9DDD-1C372850A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077" y="915232"/>
            <a:ext cx="2381490" cy="159736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-1" y="759415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FBFA1-8986-4FA0-B8E7-1246DEBB2457}"/>
              </a:ext>
            </a:extLst>
          </p:cNvPr>
          <p:cNvSpPr txBox="1"/>
          <p:nvPr/>
        </p:nvSpPr>
        <p:spPr>
          <a:xfrm>
            <a:off x="-151529" y="3676115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GPS </a:t>
            </a:r>
            <a:r>
              <a:rPr lang="ko-KR" altLang="en-US" sz="2000" b="1" dirty="0">
                <a:latin typeface="+mj-ea"/>
                <a:ea typeface="+mj-ea"/>
              </a:rPr>
              <a:t>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NEO-6M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2E8AF-B8AC-4128-B822-9AAACB3D15D8}"/>
              </a:ext>
            </a:extLst>
          </p:cNvPr>
          <p:cNvSpPr txBox="1"/>
          <p:nvPr/>
        </p:nvSpPr>
        <p:spPr>
          <a:xfrm>
            <a:off x="2692836" y="2452368"/>
            <a:ext cx="344191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+mj-ea"/>
                <a:ea typeface="+mj-ea"/>
              </a:rPr>
              <a:t>BlueTooth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HM-10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D9718-CE6F-4D25-9477-E10B18E91E80}"/>
              </a:ext>
            </a:extLst>
          </p:cNvPr>
          <p:cNvSpPr txBox="1"/>
          <p:nvPr/>
        </p:nvSpPr>
        <p:spPr>
          <a:xfrm>
            <a:off x="6151774" y="2453718"/>
            <a:ext cx="2905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+mj-ea"/>
                <a:ea typeface="+mj-ea"/>
              </a:rPr>
              <a:t>LoRa</a:t>
            </a:r>
            <a:r>
              <a:rPr lang="ko-KR" altLang="en-US" sz="2000" b="1" dirty="0">
                <a:latin typeface="+mj-ea"/>
                <a:ea typeface="+mj-ea"/>
              </a:rPr>
              <a:t> 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LOM102A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C8452-7552-4E3A-A114-AF288268E1A0}"/>
              </a:ext>
            </a:extLst>
          </p:cNvPr>
          <p:cNvSpPr txBox="1"/>
          <p:nvPr/>
        </p:nvSpPr>
        <p:spPr>
          <a:xfrm>
            <a:off x="1813" y="4229183"/>
            <a:ext cx="250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위치 값을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받아오기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위한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GPS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76FB6-DF8D-44ED-BDD0-67EB1883F2CE}"/>
              </a:ext>
            </a:extLst>
          </p:cNvPr>
          <p:cNvSpPr txBox="1"/>
          <p:nvPr/>
        </p:nvSpPr>
        <p:spPr>
          <a:xfrm>
            <a:off x="2939870" y="3003049"/>
            <a:ext cx="3023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위치 값을 전송하기 위한 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BlueTooth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B754E4-39D2-41B2-A58C-174E92B2F219}"/>
              </a:ext>
            </a:extLst>
          </p:cNvPr>
          <p:cNvSpPr txBox="1"/>
          <p:nvPr/>
        </p:nvSpPr>
        <p:spPr>
          <a:xfrm>
            <a:off x="6266077" y="2944461"/>
            <a:ext cx="279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SKT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전용망을 이용한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원거리 통신 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181A7-F509-4D5A-B384-2D8B51D92F95}"/>
              </a:ext>
            </a:extLst>
          </p:cNvPr>
          <p:cNvSpPr txBox="1"/>
          <p:nvPr/>
        </p:nvSpPr>
        <p:spPr>
          <a:xfrm>
            <a:off x="9328220" y="3606659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진동 센서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SW-420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9D0D9-2F55-4084-96FA-6381A0E527BD}"/>
              </a:ext>
            </a:extLst>
          </p:cNvPr>
          <p:cNvSpPr txBox="1"/>
          <p:nvPr/>
        </p:nvSpPr>
        <p:spPr>
          <a:xfrm>
            <a:off x="9346260" y="4086948"/>
            <a:ext cx="294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반려동물의 활동량 확인을 위한 진동 센서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AEDAB-E2FF-4FD5-AAAB-88C3EEBCB491}"/>
              </a:ext>
            </a:extLst>
          </p:cNvPr>
          <p:cNvSpPr txBox="1"/>
          <p:nvPr/>
        </p:nvSpPr>
        <p:spPr>
          <a:xfrm>
            <a:off x="5677801" y="4556990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녹음 센서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ISD1820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844240-839E-482E-A582-BCD06FB13E3D}"/>
              </a:ext>
            </a:extLst>
          </p:cNvPr>
          <p:cNvSpPr txBox="1"/>
          <p:nvPr/>
        </p:nvSpPr>
        <p:spPr>
          <a:xfrm>
            <a:off x="5705563" y="5036417"/>
            <a:ext cx="294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트레이닝을 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위한 녹음 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7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32C5E4-FBB4-43B6-90A4-212CA4BE285E}"/>
              </a:ext>
            </a:extLst>
          </p:cNvPr>
          <p:cNvGrpSpPr/>
          <p:nvPr/>
        </p:nvGrpSpPr>
        <p:grpSpPr>
          <a:xfrm>
            <a:off x="598672" y="1289960"/>
            <a:ext cx="7327134" cy="4154969"/>
            <a:chOff x="598672" y="1289960"/>
            <a:chExt cx="7327134" cy="41549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BA7C30-DF34-4359-9E1C-1E8EF06E5E0D}"/>
                </a:ext>
              </a:extLst>
            </p:cNvPr>
            <p:cNvSpPr txBox="1"/>
            <p:nvPr/>
          </p:nvSpPr>
          <p:spPr>
            <a:xfrm>
              <a:off x="598673" y="1902949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GPS</a:t>
              </a:r>
              <a:r>
                <a:rPr lang="ko-KR" altLang="en-US" sz="2000" dirty="0">
                  <a:latin typeface="+mj-ea"/>
                  <a:ea typeface="+mj-ea"/>
                </a:rPr>
                <a:t>모듈을 통해 위치 값 </a:t>
              </a:r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</a:t>
              </a:r>
              <a:r>
                <a:rPr lang="en-US" altLang="ko-KR" sz="2000" dirty="0">
                  <a:latin typeface="+mj-ea"/>
                  <a:ea typeface="+mj-ea"/>
                </a:rPr>
                <a:t>SD</a:t>
              </a:r>
              <a:r>
                <a:rPr lang="ko-KR" altLang="en-US" sz="2000" dirty="0">
                  <a:latin typeface="+mj-ea"/>
                  <a:ea typeface="+mj-ea"/>
                </a:rPr>
                <a:t>카드 모듈에 저장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33F9AB-550E-457A-9E2A-EB4B59F1AE5C}"/>
                </a:ext>
              </a:extLst>
            </p:cNvPr>
            <p:cNvSpPr txBox="1"/>
            <p:nvPr/>
          </p:nvSpPr>
          <p:spPr>
            <a:xfrm>
              <a:off x="598673" y="2515938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+mj-ea"/>
                  <a:ea typeface="+mj-ea"/>
                </a:rPr>
                <a:t>BlueTooth</a:t>
              </a:r>
              <a:r>
                <a:rPr lang="ko-KR" altLang="en-US" sz="2000" dirty="0">
                  <a:latin typeface="+mj-ea"/>
                  <a:ea typeface="+mj-ea"/>
                </a:rPr>
                <a:t>모듈을 통해 위치 값 스마트 기기에 전송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F83336-D06B-4DA0-8AE2-7A59D3EEEAC5}"/>
                </a:ext>
              </a:extLst>
            </p:cNvPr>
            <p:cNvSpPr txBox="1"/>
            <p:nvPr/>
          </p:nvSpPr>
          <p:spPr>
            <a:xfrm>
              <a:off x="598673" y="3150400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어플리케이션 지도를 통한 위치 값 파악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039DFB-3367-40DE-A89B-54AE36D9AC1A}"/>
                </a:ext>
              </a:extLst>
            </p:cNvPr>
            <p:cNvSpPr txBox="1"/>
            <p:nvPr/>
          </p:nvSpPr>
          <p:spPr>
            <a:xfrm>
              <a:off x="598673" y="3781873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+mj-ea"/>
                  <a:ea typeface="+mj-ea"/>
                </a:rPr>
                <a:t>Mysql</a:t>
              </a:r>
              <a:r>
                <a:rPr lang="en-US" altLang="ko-KR" sz="2000" dirty="0">
                  <a:latin typeface="+mj-ea"/>
                  <a:ea typeface="+mj-ea"/>
                </a:rPr>
                <a:t> DB</a:t>
              </a:r>
              <a:r>
                <a:rPr lang="ko-KR" altLang="en-US" sz="2000" dirty="0">
                  <a:latin typeface="+mj-ea"/>
                  <a:ea typeface="+mj-ea"/>
                </a:rPr>
                <a:t>에 위치 값 및 다른 정보 저장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04563D-EF9B-44EA-BC32-CD6A7057A38F}"/>
                </a:ext>
              </a:extLst>
            </p:cNvPr>
            <p:cNvSpPr txBox="1"/>
            <p:nvPr/>
          </p:nvSpPr>
          <p:spPr>
            <a:xfrm>
              <a:off x="598673" y="4413346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필요에 따른 </a:t>
              </a:r>
              <a:r>
                <a:rPr lang="ko-KR" altLang="en-US" sz="2000">
                  <a:latin typeface="+mj-ea"/>
                  <a:ea typeface="+mj-ea"/>
                </a:rPr>
                <a:t>저장된 데이터 활용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5CE719-192C-4842-8D5E-6E8AAADD994F}"/>
                </a:ext>
              </a:extLst>
            </p:cNvPr>
            <p:cNvSpPr txBox="1"/>
            <p:nvPr/>
          </p:nvSpPr>
          <p:spPr>
            <a:xfrm>
              <a:off x="598673" y="5044819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스마트 기기내의 애플리케이션을 통한 반려동물 케어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A21014-4702-43BE-AA06-E59233C6B692}"/>
                </a:ext>
              </a:extLst>
            </p:cNvPr>
            <p:cNvSpPr txBox="1"/>
            <p:nvPr/>
          </p:nvSpPr>
          <p:spPr>
            <a:xfrm>
              <a:off x="598672" y="1289960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통합 개발 환경 </a:t>
              </a:r>
              <a:r>
                <a:rPr lang="en-US" altLang="ko-KR" sz="2000" dirty="0">
                  <a:latin typeface="+mj-ea"/>
                  <a:ea typeface="+mj-ea"/>
                </a:rPr>
                <a:t>IDE</a:t>
              </a:r>
              <a:r>
                <a:rPr lang="ko-KR" altLang="en-US" sz="2000" dirty="0">
                  <a:latin typeface="+mj-ea"/>
                  <a:ea typeface="+mj-ea"/>
                </a:rPr>
                <a:t>를 통한 </a:t>
              </a:r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실현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14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8413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7. </a:t>
            </a:r>
            <a:r>
              <a:rPr lang="ko-KR" altLang="en-US" sz="2400" b="1" dirty="0">
                <a:latin typeface="+mj-ea"/>
                <a:ea typeface="+mj-ea"/>
              </a:rPr>
              <a:t>데모 환경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4325" y="1375896"/>
            <a:ext cx="233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데모 환경 구성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14325" y="2331011"/>
            <a:ext cx="111948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안드로이드 스마트폰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디바이스와 연동된 앱을 실행해 모듈 제어를 위한 신호를 보내고 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                    </a:t>
            </a:r>
            <a:r>
              <a:rPr lang="ko-KR" altLang="en-US" sz="2000" dirty="0">
                <a:latin typeface="+mj-ea"/>
                <a:ea typeface="+mj-ea"/>
              </a:rPr>
              <a:t>서버에서 받아온 데이터를 특정 기능에 맞게 저장 및 안내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디바이스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신호를 받고 모듈의 데이터를 서버로 전송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070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8413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7. </a:t>
            </a:r>
            <a:r>
              <a:rPr lang="ko-KR" altLang="en-US" sz="2400" b="1" dirty="0">
                <a:latin typeface="+mj-ea"/>
                <a:ea typeface="+mj-ea"/>
              </a:rPr>
              <a:t>데모 환경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275F68-2138-4F86-B312-5E4F8F1D5B5E}"/>
              </a:ext>
            </a:extLst>
          </p:cNvPr>
          <p:cNvSpPr txBox="1"/>
          <p:nvPr/>
        </p:nvSpPr>
        <p:spPr>
          <a:xfrm>
            <a:off x="313677" y="1066573"/>
            <a:ext cx="233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데모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5B81E-43CD-4E08-BCA6-49568ED17357}"/>
              </a:ext>
            </a:extLst>
          </p:cNvPr>
          <p:cNvSpPr txBox="1"/>
          <p:nvPr/>
        </p:nvSpPr>
        <p:spPr>
          <a:xfrm>
            <a:off x="313677" y="1635074"/>
            <a:ext cx="1119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+mj-ea"/>
                <a:ea typeface="+mj-ea"/>
              </a:rPr>
              <a:t>앱에서</a:t>
            </a:r>
            <a:r>
              <a:rPr lang="ko-KR" altLang="en-US" sz="2000" dirty="0">
                <a:latin typeface="+mj-ea"/>
                <a:ea typeface="+mj-ea"/>
              </a:rPr>
              <a:t> 신호를 보내 디바이스에서 제대로 </a:t>
            </a:r>
            <a:r>
              <a:rPr lang="en-US" altLang="ko-KR" sz="2000" dirty="0">
                <a:latin typeface="+mj-ea"/>
                <a:ea typeface="+mj-ea"/>
              </a:rPr>
              <a:t>GPS </a:t>
            </a:r>
            <a:r>
              <a:rPr lang="ko-KR" altLang="en-US" sz="2000" dirty="0">
                <a:latin typeface="+mj-ea"/>
                <a:ea typeface="+mj-ea"/>
              </a:rPr>
              <a:t>값을 보내 주는지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또 그 값을 받아와서 </a:t>
            </a:r>
            <a:r>
              <a:rPr lang="en-US" altLang="ko-KR" sz="2000" dirty="0">
                <a:latin typeface="+mj-ea"/>
                <a:ea typeface="+mj-ea"/>
              </a:rPr>
              <a:t>DB</a:t>
            </a:r>
            <a:r>
              <a:rPr lang="ko-KR" altLang="en-US" sz="2000" dirty="0">
                <a:latin typeface="+mj-ea"/>
                <a:ea typeface="+mj-ea"/>
              </a:rPr>
              <a:t>에 경로 저장이 되는지 데모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진동 모듈에서 받아온 값을 토대로 활동량 계산이 잘 되는지 데모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</a:rPr>
              <a:t>디바이스가 블루투스 연결 반경에서 벗어날 시 로라로 연결 후 값을 받아 앱 상 지도에 표시가 되는지 데모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디바이스가 </a:t>
            </a:r>
            <a:r>
              <a:rPr lang="ko-KR" altLang="en-US" sz="2000" dirty="0" err="1">
                <a:latin typeface="+mj-ea"/>
                <a:ea typeface="+mj-ea"/>
              </a:rPr>
              <a:t>블루투스</a:t>
            </a:r>
            <a:r>
              <a:rPr lang="ko-KR" altLang="en-US" sz="2000" dirty="0">
                <a:latin typeface="+mj-ea"/>
                <a:ea typeface="+mj-ea"/>
              </a:rPr>
              <a:t> 연결 반경에서 벗어났을 시 </a:t>
            </a:r>
            <a:r>
              <a:rPr lang="ko-KR" altLang="en-US" sz="2000" dirty="0" err="1">
                <a:latin typeface="+mj-ea"/>
                <a:ea typeface="+mj-ea"/>
              </a:rPr>
              <a:t>푸쉬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알람이</a:t>
            </a:r>
            <a:r>
              <a:rPr lang="ko-KR" altLang="en-US" sz="2000" dirty="0">
                <a:latin typeface="+mj-ea"/>
                <a:ea typeface="+mj-ea"/>
              </a:rPr>
              <a:t> 제대로 오는지 데모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반려동물 정보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일정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등 </a:t>
            </a:r>
            <a:r>
              <a:rPr lang="en-US" altLang="ko-KR" sz="2000" dirty="0">
                <a:latin typeface="+mj-ea"/>
                <a:ea typeface="+mj-ea"/>
              </a:rPr>
              <a:t>DB</a:t>
            </a:r>
            <a:r>
              <a:rPr lang="ko-KR" altLang="en-US" sz="2000" dirty="0">
                <a:latin typeface="+mj-ea"/>
                <a:ea typeface="+mj-ea"/>
              </a:rPr>
              <a:t>에 저장된 정보들이 </a:t>
            </a:r>
            <a:r>
              <a:rPr lang="ko-KR" altLang="en-US" sz="2000" dirty="0" err="1">
                <a:latin typeface="+mj-ea"/>
                <a:ea typeface="+mj-ea"/>
              </a:rPr>
              <a:t>앱에</a:t>
            </a:r>
            <a:r>
              <a:rPr lang="ko-KR" altLang="en-US" sz="2000" dirty="0">
                <a:latin typeface="+mj-ea"/>
                <a:ea typeface="+mj-ea"/>
              </a:rPr>
              <a:t> 잘 표시가 되는지 데모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훈련 신호를 보냈을 때 디바이스 녹음 모듈에서 소리가 잘 나오는지 데모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8283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8413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8. </a:t>
            </a:r>
            <a:r>
              <a:rPr lang="ko-KR" altLang="en-US" sz="2400" b="1" dirty="0">
                <a:latin typeface="+mj-ea"/>
                <a:ea typeface="+mj-ea"/>
              </a:rPr>
              <a:t>업무 분담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B8C520E-5F87-4DA4-83B6-D567C840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48606"/>
              </p:ext>
            </p:extLst>
          </p:nvPr>
        </p:nvGraphicFramePr>
        <p:xfrm>
          <a:off x="1130492" y="963683"/>
          <a:ext cx="9931015" cy="521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03">
                  <a:extLst>
                    <a:ext uri="{9D8B030D-6E8A-4147-A177-3AD203B41FA5}">
                      <a16:colId xmlns:a16="http://schemas.microsoft.com/office/drawing/2014/main" val="2575353964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val="1420312147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val="970730218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val="3016258225"/>
                    </a:ext>
                  </a:extLst>
                </a:gridCol>
                <a:gridCol w="1986203">
                  <a:extLst>
                    <a:ext uri="{9D8B030D-6E8A-4147-A177-3AD203B41FA5}">
                      <a16:colId xmlns:a16="http://schemas.microsoft.com/office/drawing/2014/main" val="3341023494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박세준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최익현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모지수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유태준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76118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자료수집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</a:t>
                      </a: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</a:t>
                      </a: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Studio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Studio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81719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설계 및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BlueTooth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통한 스마트기기 데이터 전송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GPS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이용해 데이터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SD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카드에 저장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애플리케이션 기능 및 인터페이스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애플리케이션 기능 및 인터페이스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67912"/>
                  </a:ext>
                </a:extLst>
              </a:tr>
              <a:tr h="10819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문서작성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버전관리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팀장 및 일정관리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재무담당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51738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유지보수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H/W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S/W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유지보수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2937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3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56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- </a:t>
            </a:r>
            <a:r>
              <a:rPr lang="ko-KR" altLang="en-US" sz="2400" b="1" dirty="0">
                <a:latin typeface="+mj-ea"/>
                <a:ea typeface="+mj-ea"/>
              </a:rPr>
              <a:t>지적사항 및 지적사항 답변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pic>
        <p:nvPicPr>
          <p:cNvPr id="17" name="그림 16" descr="개, 잔디, 동물이(가) 표시된 사진&#10;&#10;매우 높은 신뢰도로 생성된 설명">
            <a:extLst>
              <a:ext uri="{FF2B5EF4-FFF2-40B4-BE49-F238E27FC236}">
                <a16:creationId xmlns:a16="http://schemas.microsoft.com/office/drawing/2014/main" id="{25867F8D-0F3B-4FE1-877F-EA92B4F45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1068414"/>
            <a:ext cx="2609850" cy="4639733"/>
          </a:xfrm>
          <a:prstGeom prst="rect">
            <a:avLst/>
          </a:prstGeom>
        </p:spPr>
      </p:pic>
      <p:pic>
        <p:nvPicPr>
          <p:cNvPr id="20" name="그림 1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EF32736-78DB-4745-BC1A-87C5E9E41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334" y="1068413"/>
            <a:ext cx="2609850" cy="463973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E0623A5-E437-4DC6-A14E-4764AC08435E}"/>
              </a:ext>
            </a:extLst>
          </p:cNvPr>
          <p:cNvSpPr txBox="1"/>
          <p:nvPr/>
        </p:nvSpPr>
        <p:spPr>
          <a:xfrm>
            <a:off x="1350706" y="5761692"/>
            <a:ext cx="14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 dirty="0"/>
              <a:t>회원가입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78A9B-C1FB-4B0F-AEB3-90636061A9CF}"/>
              </a:ext>
            </a:extLst>
          </p:cNvPr>
          <p:cNvSpPr txBox="1"/>
          <p:nvPr/>
        </p:nvSpPr>
        <p:spPr>
          <a:xfrm>
            <a:off x="5170286" y="5759971"/>
            <a:ext cx="157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기존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D5D09F-30C0-4CB4-A094-992312B290FF}"/>
              </a:ext>
            </a:extLst>
          </p:cNvPr>
          <p:cNvSpPr txBox="1"/>
          <p:nvPr/>
        </p:nvSpPr>
        <p:spPr>
          <a:xfrm>
            <a:off x="9073826" y="5759971"/>
            <a:ext cx="157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메뉴 선택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pic>
        <p:nvPicPr>
          <p:cNvPr id="28" name="그림 2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DFD0E22-4265-4628-99AE-05867CDF1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13" y="1495614"/>
            <a:ext cx="1909436" cy="3428999"/>
          </a:xfrm>
          <a:prstGeom prst="rect">
            <a:avLst/>
          </a:prstGeom>
        </p:spPr>
      </p:pic>
      <p:pic>
        <p:nvPicPr>
          <p:cNvPr id="39" name="그림 3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305E808-6E25-4B83-AD58-61C22C6A0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63" y="1495613"/>
            <a:ext cx="1924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30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9. </a:t>
            </a:r>
            <a:r>
              <a:rPr lang="ko-KR" altLang="en-US" sz="2400" b="1" dirty="0">
                <a:latin typeface="+mj-ea"/>
                <a:ea typeface="+mj-ea"/>
              </a:rPr>
              <a:t>종합 설계 수행 일정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C877C2E-73CB-476F-AC3B-1E356833C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78942"/>
              </p:ext>
            </p:extLst>
          </p:nvPr>
        </p:nvGraphicFramePr>
        <p:xfrm>
          <a:off x="0" y="615406"/>
          <a:ext cx="12192000" cy="571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88">
                  <a:extLst>
                    <a:ext uri="{9D8B030D-6E8A-4147-A177-3AD203B41FA5}">
                      <a16:colId xmlns:a16="http://schemas.microsoft.com/office/drawing/2014/main" val="2575353964"/>
                    </a:ext>
                  </a:extLst>
                </a:gridCol>
                <a:gridCol w="3343276">
                  <a:extLst>
                    <a:ext uri="{9D8B030D-6E8A-4147-A177-3AD203B41FA5}">
                      <a16:colId xmlns:a16="http://schemas.microsoft.com/office/drawing/2014/main" val="142031214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97073021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8421091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301625822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99814207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1314686403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409297662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41023494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1011785800"/>
                    </a:ext>
                  </a:extLst>
                </a:gridCol>
              </a:tblGrid>
              <a:tr h="445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추진사항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7~8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76118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정의 및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정의 및 분석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명세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81719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 및 상세 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상세설계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7745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67912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기능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인터페이스구현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및 데이터베이스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51738"/>
                  </a:ext>
                </a:extLst>
              </a:tr>
              <a:tr h="7135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&amp; 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&amp; 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29375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데모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18013"/>
                  </a:ext>
                </a:extLst>
              </a:tr>
              <a:tr h="540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문서화 및 발표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제안서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중간보고서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최종발표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01263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4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0452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10. </a:t>
            </a:r>
            <a:r>
              <a:rPr lang="ko-KR" altLang="en-US" sz="2400" b="1" dirty="0">
                <a:latin typeface="+mj-ea"/>
                <a:ea typeface="+mj-ea"/>
              </a:rPr>
              <a:t>참고 문헌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9E0D8E-A518-47C2-A9DF-3C985B41A7E1}"/>
              </a:ext>
            </a:extLst>
          </p:cNvPr>
          <p:cNvSpPr/>
          <p:nvPr/>
        </p:nvSpPr>
        <p:spPr>
          <a:xfrm>
            <a:off x="435721" y="1516369"/>
            <a:ext cx="596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http://www.ntrexgo.com/archives</a:t>
            </a:r>
            <a:r>
              <a:rPr lang="ko-KR" altLang="en-US">
                <a:hlinkClick r:id="rId2"/>
              </a:rPr>
              <a:t>/33059</a:t>
            </a:r>
            <a:r>
              <a:rPr lang="ko-KR" altLang="en-US"/>
              <a:t>   </a:t>
            </a:r>
            <a:r>
              <a:rPr lang="en-US" altLang="ko-KR" dirty="0"/>
              <a:t>(</a:t>
            </a:r>
            <a:r>
              <a:rPr lang="ko-KR" altLang="en-US" dirty="0"/>
              <a:t>오렌지 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61365B-FF47-4DDC-8C0E-14187BB93E62}"/>
              </a:ext>
            </a:extLst>
          </p:cNvPr>
          <p:cNvSpPr/>
          <p:nvPr/>
        </p:nvSpPr>
        <p:spPr>
          <a:xfrm>
            <a:off x="449007" y="4141198"/>
            <a:ext cx="50690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문헌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아두이노</a:t>
            </a:r>
            <a:r>
              <a:rPr lang="ko-KR" altLang="en-US" dirty="0"/>
              <a:t> 상상을 스케치하다 </a:t>
            </a:r>
            <a:r>
              <a:rPr lang="en-US" altLang="ko-KR" dirty="0"/>
              <a:t>(</a:t>
            </a:r>
            <a:r>
              <a:rPr lang="en-US" altLang="ko-KR" dirty="0" err="1"/>
              <a:t>Jpub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스케치로 시작하는 </a:t>
            </a:r>
            <a:r>
              <a:rPr lang="ko-KR" altLang="en-US" dirty="0" err="1"/>
              <a:t>아두이노</a:t>
            </a:r>
            <a:r>
              <a:rPr lang="ko-KR" altLang="en-US" dirty="0"/>
              <a:t> 프로그래밍</a:t>
            </a:r>
            <a:r>
              <a:rPr lang="en-US" altLang="ko-KR" dirty="0"/>
              <a:t> (</a:t>
            </a:r>
            <a:r>
              <a:rPr lang="en-US" altLang="ko-KR" dirty="0" err="1"/>
              <a:t>Jpub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FF0CC-6D51-4E0B-B110-5E9C531046BD}"/>
              </a:ext>
            </a:extLst>
          </p:cNvPr>
          <p:cNvSpPr txBox="1"/>
          <p:nvPr/>
        </p:nvSpPr>
        <p:spPr>
          <a:xfrm>
            <a:off x="435721" y="1114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사이트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19FB5D-5002-43B4-9D3A-7DBAE5B296F2}"/>
              </a:ext>
            </a:extLst>
          </p:cNvPr>
          <p:cNvSpPr/>
          <p:nvPr/>
        </p:nvSpPr>
        <p:spPr>
          <a:xfrm>
            <a:off x="435721" y="1910617"/>
            <a:ext cx="469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http://www.eduino.kr/index.html</a:t>
            </a:r>
            <a:r>
              <a:rPr lang="en-US" altLang="ko-KR" dirty="0"/>
              <a:t> 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48CD73-1B01-420F-894C-938BC512F851}"/>
              </a:ext>
            </a:extLst>
          </p:cNvPr>
          <p:cNvSpPr/>
          <p:nvPr/>
        </p:nvSpPr>
        <p:spPr>
          <a:xfrm>
            <a:off x="435721" y="2333314"/>
            <a:ext cx="680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https://developer.android.com/samples/index.html</a:t>
            </a:r>
            <a:r>
              <a:rPr lang="en-US" altLang="ko-KR" dirty="0"/>
              <a:t> (</a:t>
            </a:r>
            <a:r>
              <a:rPr lang="ko-KR" altLang="en-US" dirty="0"/>
              <a:t>안드로이드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EFA3A-78D0-41FA-A76A-EFEA1626D3EE}"/>
              </a:ext>
            </a:extLst>
          </p:cNvPr>
          <p:cNvSpPr/>
          <p:nvPr/>
        </p:nvSpPr>
        <p:spPr>
          <a:xfrm>
            <a:off x="435720" y="2756011"/>
            <a:ext cx="519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https://lora.sktiot.com/main/index.do</a:t>
            </a:r>
            <a:r>
              <a:rPr lang="en-US" altLang="ko-KR" dirty="0"/>
              <a:t> (</a:t>
            </a:r>
            <a:r>
              <a:rPr lang="ko-KR" altLang="en-US" dirty="0" err="1"/>
              <a:t>로라모듈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108C98-8AE7-4437-81F3-D641119962A9}"/>
              </a:ext>
            </a:extLst>
          </p:cNvPr>
          <p:cNvSpPr/>
          <p:nvPr/>
        </p:nvSpPr>
        <p:spPr>
          <a:xfrm>
            <a:off x="449007" y="3178708"/>
            <a:ext cx="826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6"/>
              </a:rPr>
              <a:t>http://platum.kr/archives</a:t>
            </a:r>
            <a:r>
              <a:rPr lang="en-US" altLang="ko-KR">
                <a:hlinkClick r:id="rId6"/>
              </a:rPr>
              <a:t>/31051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ko-KR" altLang="en-US" dirty="0"/>
              <a:t>반려동물을 위한 디바이스 및 웹서비스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1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+mj-ea"/>
                <a:ea typeface="+mj-ea"/>
              </a:rPr>
              <a:t>https://github.com/orgs/teamSMIJ/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11. GitHub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895B8C2-32FE-40C0-B36C-2B2A13C4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73" y="1675572"/>
            <a:ext cx="7900196" cy="43740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72B8847-47D0-483C-83AA-CF6DF784F973}"/>
              </a:ext>
            </a:extLst>
          </p:cNvPr>
          <p:cNvSpPr/>
          <p:nvPr/>
        </p:nvSpPr>
        <p:spPr>
          <a:xfrm>
            <a:off x="1830394" y="964475"/>
            <a:ext cx="8071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https://github.com/orgs/teamSMIJ/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개발 배경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1553B4-9E1A-4F88-8663-A44748B9127E}"/>
              </a:ext>
            </a:extLst>
          </p:cNvPr>
          <p:cNvSpPr txBox="1"/>
          <p:nvPr/>
        </p:nvSpPr>
        <p:spPr>
          <a:xfrm>
            <a:off x="672560" y="2650829"/>
            <a:ext cx="550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점점 반려동물을 키우는 가정집 비율 증가추세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4657C-B327-4806-9073-FDD2FE37C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72" y="3429000"/>
            <a:ext cx="5330528" cy="2873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E0694C-B358-401D-B907-955997B9E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72" y="801321"/>
            <a:ext cx="5321852" cy="2627680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5F427A3-BF9F-4731-BAB8-DBDC0F1B4954}"/>
              </a:ext>
            </a:extLst>
          </p:cNvPr>
          <p:cNvSpPr/>
          <p:nvPr/>
        </p:nvSpPr>
        <p:spPr>
          <a:xfrm rot="5400000">
            <a:off x="404652" y="2710642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72C87-ABB6-4912-AD02-32DC44CB089D}"/>
              </a:ext>
            </a:extLst>
          </p:cNvPr>
          <p:cNvSpPr txBox="1"/>
          <p:nvPr/>
        </p:nvSpPr>
        <p:spPr>
          <a:xfrm>
            <a:off x="671352" y="3684694"/>
            <a:ext cx="515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더불어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반려동물 시장 성장 전망 크게 증가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153C32-B63A-4CDB-905C-4A4CDAF3ACC6}"/>
              </a:ext>
            </a:extLst>
          </p:cNvPr>
          <p:cNvSpPr txBox="1"/>
          <p:nvPr/>
        </p:nvSpPr>
        <p:spPr>
          <a:xfrm>
            <a:off x="663188" y="4663240"/>
            <a:ext cx="5763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반려동물의 대한 관심도 증가에 따른 반려동물을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 err="1">
                <a:latin typeface="+mj-ea"/>
                <a:ea typeface="+mj-ea"/>
              </a:rPr>
              <a:t>케어할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디바이스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&amp;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어플리케이션</a:t>
            </a:r>
            <a:r>
              <a:rPr lang="ko-KR" altLang="en-US" sz="2000" b="1" dirty="0">
                <a:latin typeface="+mj-ea"/>
                <a:ea typeface="+mj-ea"/>
              </a:rPr>
              <a:t> 필요성 증대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E6D9D-56BB-4EC5-8F79-B60DBDF243E1}"/>
              </a:ext>
            </a:extLst>
          </p:cNvPr>
          <p:cNvSpPr txBox="1"/>
          <p:nvPr/>
        </p:nvSpPr>
        <p:spPr>
          <a:xfrm>
            <a:off x="427004" y="1415861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사육 가구수 증가</a:t>
            </a:r>
            <a:endParaRPr lang="en-US" altLang="ko-KR" sz="32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4042949-46BB-448F-8BF4-A003703EF7FB}"/>
              </a:ext>
            </a:extLst>
          </p:cNvPr>
          <p:cNvSpPr/>
          <p:nvPr/>
        </p:nvSpPr>
        <p:spPr>
          <a:xfrm rot="5400000">
            <a:off x="417007" y="3736158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554A59CF-B5DB-433D-B4BE-D1B59F5503CC}"/>
              </a:ext>
            </a:extLst>
          </p:cNvPr>
          <p:cNvSpPr/>
          <p:nvPr/>
        </p:nvSpPr>
        <p:spPr>
          <a:xfrm rot="5400000">
            <a:off x="404652" y="4816670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-1" y="791799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36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개발 목표 및 효과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29B419-D401-4E0C-A7DF-B538A568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81" y="2102747"/>
            <a:ext cx="4720240" cy="29474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FB2002-C347-4254-9F01-CEB6A2228BF3}"/>
              </a:ext>
            </a:extLst>
          </p:cNvPr>
          <p:cNvSpPr txBox="1"/>
          <p:nvPr/>
        </p:nvSpPr>
        <p:spPr>
          <a:xfrm>
            <a:off x="672560" y="2650829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반려동물의 삶의 질 향상에 기여 가능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E1936F3C-11D8-49DA-B566-1BAF9EB0E1B7}"/>
              </a:ext>
            </a:extLst>
          </p:cNvPr>
          <p:cNvSpPr/>
          <p:nvPr/>
        </p:nvSpPr>
        <p:spPr>
          <a:xfrm rot="5400000">
            <a:off x="404652" y="2710642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554A59CF-B5DB-433D-B4BE-D1B59F5503CC}"/>
              </a:ext>
            </a:extLst>
          </p:cNvPr>
          <p:cNvSpPr/>
          <p:nvPr/>
        </p:nvSpPr>
        <p:spPr>
          <a:xfrm rot="5400000">
            <a:off x="404652" y="4816670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1D524F-A639-4F70-BA4C-944710B9714E}"/>
              </a:ext>
            </a:extLst>
          </p:cNvPr>
          <p:cNvSpPr txBox="1"/>
          <p:nvPr/>
        </p:nvSpPr>
        <p:spPr>
          <a:xfrm>
            <a:off x="671352" y="4665725"/>
            <a:ext cx="5160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</a:rPr>
              <a:t>디바이스 및 어플리케이션을 통해 사용자가</a:t>
            </a:r>
            <a:endParaRPr lang="en-US" altLang="ko-KR" sz="2000" b="1" dirty="0">
              <a:latin typeface="+mj-ea"/>
            </a:endParaRPr>
          </a:p>
          <a:p>
            <a:r>
              <a:rPr lang="ko-KR" altLang="en-US" sz="2000" b="1" dirty="0">
                <a:latin typeface="+mj-ea"/>
              </a:rPr>
              <a:t>반려동물 사육을 조금 더 쉽게 할 수 있음 </a:t>
            </a:r>
            <a:endParaRPr lang="en-US" altLang="ko-KR" sz="2000" b="1" dirty="0">
              <a:latin typeface="+mj-ea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D4042949-46BB-448F-8BF4-A003703EF7FB}"/>
              </a:ext>
            </a:extLst>
          </p:cNvPr>
          <p:cNvSpPr/>
          <p:nvPr/>
        </p:nvSpPr>
        <p:spPr>
          <a:xfrm rot="5400000">
            <a:off x="417007" y="3736158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013DA4-C5B4-48D6-B2E5-39C0B1D564DA}"/>
              </a:ext>
            </a:extLst>
          </p:cNvPr>
          <p:cNvSpPr txBox="1"/>
          <p:nvPr/>
        </p:nvSpPr>
        <p:spPr>
          <a:xfrm>
            <a:off x="683707" y="3597597"/>
            <a:ext cx="5686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여러가지 기능을 통해 반려동물을 더 세밀하게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신경 써 건강유지 및 분실 방지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57E36-1A2B-4743-818F-A13AB55973C4}"/>
              </a:ext>
            </a:extLst>
          </p:cNvPr>
          <p:cNvSpPr txBox="1"/>
          <p:nvPr/>
        </p:nvSpPr>
        <p:spPr>
          <a:xfrm>
            <a:off x="427004" y="1415861"/>
            <a:ext cx="485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사육을 더 쉽게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!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관련 연구 및 사례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7D4855-A391-48EA-A0EE-B4E633DF9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23083"/>
              </p:ext>
            </p:extLst>
          </p:nvPr>
        </p:nvGraphicFramePr>
        <p:xfrm>
          <a:off x="1104170" y="1122602"/>
          <a:ext cx="9973749" cy="484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83">
                  <a:extLst>
                    <a:ext uri="{9D8B030D-6E8A-4147-A177-3AD203B41FA5}">
                      <a16:colId xmlns:a16="http://schemas.microsoft.com/office/drawing/2014/main" val="2575353964"/>
                    </a:ext>
                  </a:extLst>
                </a:gridCol>
                <a:gridCol w="3324583">
                  <a:extLst>
                    <a:ext uri="{9D8B030D-6E8A-4147-A177-3AD203B41FA5}">
                      <a16:colId xmlns:a16="http://schemas.microsoft.com/office/drawing/2014/main" val="1420312147"/>
                    </a:ext>
                  </a:extLst>
                </a:gridCol>
                <a:gridCol w="3324583">
                  <a:extLst>
                    <a:ext uri="{9D8B030D-6E8A-4147-A177-3AD203B41FA5}">
                      <a16:colId xmlns:a16="http://schemas.microsoft.com/office/drawing/2014/main" val="970730218"/>
                    </a:ext>
                  </a:extLst>
                </a:gridCol>
              </a:tblGrid>
              <a:tr h="664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통신방법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특징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76118"/>
                  </a:ext>
                </a:extLst>
              </a:tr>
              <a:tr h="1437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KEYCO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kern="1200" dirty="0" err="1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LoRa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위치 추적 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긴급 호출 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안심 존 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로드뷰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위성 사진 지원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81719"/>
                  </a:ext>
                </a:extLst>
              </a:tr>
              <a:tr h="13040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Hachi</a:t>
                      </a:r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Tag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BlueTooth</a:t>
                      </a:r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4.0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분실 위치 찾기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수신 거리 설정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관리 및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캘린더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트레이닝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51738"/>
                  </a:ext>
                </a:extLst>
              </a:tr>
              <a:tr h="1437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T-pet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3G &amp; </a:t>
                      </a:r>
                      <a:r>
                        <a:rPr lang="en-US" altLang="ko-KR" sz="2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WiFi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실시간 위치 추적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산책 코스 관리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활동 및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휴식량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분석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음성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메세지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전송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2937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00FA820-D8A2-40AE-AE25-EDFC4822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53" y="1808839"/>
            <a:ext cx="1485762" cy="1431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CF500C-97E4-4CD2-AA09-16C6CFAF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3" y="3261631"/>
            <a:ext cx="1485762" cy="12836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094FD-ED39-4854-B9EF-4659BAC1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553" y="4566133"/>
            <a:ext cx="1485762" cy="14094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8D9E3F-D9D8-4BBB-BE9F-D49148D8F0D1}"/>
              </a:ext>
            </a:extLst>
          </p:cNvPr>
          <p:cNvSpPr txBox="1"/>
          <p:nvPr/>
        </p:nvSpPr>
        <p:spPr>
          <a:xfrm>
            <a:off x="7837714" y="529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7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관련 연구 및 사례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기존 사례와의 차이점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0FA820-D8A2-40AE-AE25-EDFC4822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9" y="2282927"/>
            <a:ext cx="1586824" cy="1370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CF500C-97E4-4CD2-AA09-16C6CFAF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31" y="2236248"/>
            <a:ext cx="1586825" cy="1417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094FD-ED39-4854-B9EF-4659BAC1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20" y="2284680"/>
            <a:ext cx="1586825" cy="1417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8D9E3F-D9D8-4BBB-BE9F-D49148D8F0D1}"/>
              </a:ext>
            </a:extLst>
          </p:cNvPr>
          <p:cNvSpPr txBox="1"/>
          <p:nvPr/>
        </p:nvSpPr>
        <p:spPr>
          <a:xfrm>
            <a:off x="7837714" y="529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45CFC-485F-490D-AF3B-04429928B937}"/>
              </a:ext>
            </a:extLst>
          </p:cNvPr>
          <p:cNvSpPr txBox="1"/>
          <p:nvPr/>
        </p:nvSpPr>
        <p:spPr>
          <a:xfrm>
            <a:off x="350905" y="3660605"/>
            <a:ext cx="224292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+mj-ea"/>
                <a:ea typeface="+mj-ea"/>
              </a:rPr>
              <a:t>LoRa</a:t>
            </a:r>
            <a:r>
              <a:rPr lang="ko-KR" altLang="en-US" dirty="0">
                <a:latin typeface="+mj-ea"/>
                <a:ea typeface="+mj-ea"/>
              </a:rPr>
              <a:t>모듈을 사용한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위치 추적 기능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j-ea"/>
                <a:ea typeface="+mj-ea"/>
              </a:rPr>
              <a:t>안심존기능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546B2-C3C9-46E5-9C52-352660788EF4}"/>
              </a:ext>
            </a:extLst>
          </p:cNvPr>
          <p:cNvSpPr txBox="1"/>
          <p:nvPr/>
        </p:nvSpPr>
        <p:spPr>
          <a:xfrm>
            <a:off x="3424411" y="3685097"/>
            <a:ext cx="240963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분실 위치 찾기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j-ea"/>
              </a:rPr>
              <a:t>펫</a:t>
            </a:r>
            <a:r>
              <a:rPr lang="ko-KR" altLang="en-US" dirty="0">
                <a:latin typeface="+mj-ea"/>
              </a:rPr>
              <a:t> 관리 및 </a:t>
            </a:r>
            <a:r>
              <a:rPr lang="ko-KR" altLang="en-US" dirty="0" err="1">
                <a:latin typeface="+mj-ea"/>
              </a:rPr>
              <a:t>펫</a:t>
            </a:r>
            <a:r>
              <a:rPr lang="ko-KR" altLang="en-US" dirty="0">
                <a:latin typeface="+mj-ea"/>
              </a:rPr>
              <a:t> 캘린더</a:t>
            </a:r>
            <a:r>
              <a:rPr lang="en-US" altLang="ko-KR" dirty="0">
                <a:latin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j-ea"/>
              </a:rPr>
              <a:t>펫</a:t>
            </a:r>
            <a:r>
              <a:rPr lang="ko-KR" altLang="en-US" dirty="0">
                <a:latin typeface="+mj-ea"/>
              </a:rPr>
              <a:t> 트레이닝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6186B-546E-48D2-A2F1-DDD38151E395}"/>
              </a:ext>
            </a:extLst>
          </p:cNvPr>
          <p:cNvSpPr txBox="1"/>
          <p:nvPr/>
        </p:nvSpPr>
        <p:spPr>
          <a:xfrm>
            <a:off x="6408936" y="3707421"/>
            <a:ext cx="2276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산책 코스 관리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</a:rPr>
              <a:t>활동 및 </a:t>
            </a:r>
            <a:r>
              <a:rPr lang="ko-KR" altLang="en-US" dirty="0" err="1">
                <a:latin typeface="+mj-ea"/>
              </a:rPr>
              <a:t>휴식량</a:t>
            </a:r>
            <a:r>
              <a:rPr lang="ko-KR" altLang="en-US" dirty="0">
                <a:latin typeface="+mj-ea"/>
              </a:rPr>
              <a:t> 분석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6" name="더하기 기호 25">
            <a:extLst>
              <a:ext uri="{FF2B5EF4-FFF2-40B4-BE49-F238E27FC236}">
                <a16:creationId xmlns:a16="http://schemas.microsoft.com/office/drawing/2014/main" id="{D19C58BF-2DD8-458C-9BBC-128F75027BC2}"/>
              </a:ext>
            </a:extLst>
          </p:cNvPr>
          <p:cNvSpPr/>
          <p:nvPr/>
        </p:nvSpPr>
        <p:spPr>
          <a:xfrm>
            <a:off x="5321162" y="2536281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33AD2591-A234-4F45-B520-5F348D73A66D}"/>
              </a:ext>
            </a:extLst>
          </p:cNvPr>
          <p:cNvSpPr/>
          <p:nvPr/>
        </p:nvSpPr>
        <p:spPr>
          <a:xfrm>
            <a:off x="2200725" y="2511188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A22C29-1221-4D7B-BE5A-5699557C75F1}"/>
              </a:ext>
            </a:extLst>
          </p:cNvPr>
          <p:cNvSpPr/>
          <p:nvPr/>
        </p:nvSpPr>
        <p:spPr>
          <a:xfrm>
            <a:off x="8534443" y="2919798"/>
            <a:ext cx="574800" cy="83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8681F8-6DD7-4BB3-89FD-E9A9FF8335D1}"/>
              </a:ext>
            </a:extLst>
          </p:cNvPr>
          <p:cNvSpPr/>
          <p:nvPr/>
        </p:nvSpPr>
        <p:spPr>
          <a:xfrm>
            <a:off x="8535815" y="3068093"/>
            <a:ext cx="584615" cy="83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E92E9C-E4CD-4CF2-ACB1-542CE812A63F}"/>
              </a:ext>
            </a:extLst>
          </p:cNvPr>
          <p:cNvSpPr txBox="1"/>
          <p:nvPr/>
        </p:nvSpPr>
        <p:spPr>
          <a:xfrm>
            <a:off x="9493119" y="2664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latin typeface="+mj-ea"/>
                <a:ea typeface="+mj-ea"/>
              </a:rPr>
              <a:t>찾아줄</a:t>
            </a:r>
            <a:r>
              <a:rPr lang="ko-KR" altLang="en-US" sz="4400" b="1" dirty="0" err="1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lang="ko-KR" altLang="en-US" sz="4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8362F-5609-49B3-A87D-E23DDEB9B67E}"/>
              </a:ext>
            </a:extLst>
          </p:cNvPr>
          <p:cNvSpPr txBox="1"/>
          <p:nvPr/>
        </p:nvSpPr>
        <p:spPr>
          <a:xfrm>
            <a:off x="359069" y="1375535"/>
            <a:ext cx="799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기존에 존재하던 디바이스 및 어플리케이션의 유용한 기능들만 모아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9CAFF3-5469-40AE-8B77-D30F645457A3}"/>
              </a:ext>
            </a:extLst>
          </p:cNvPr>
          <p:cNvSpPr txBox="1"/>
          <p:nvPr/>
        </p:nvSpPr>
        <p:spPr>
          <a:xfrm>
            <a:off x="4864118" y="496298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3600" b="1" dirty="0" err="1">
                <a:solidFill>
                  <a:srgbClr val="FF0000"/>
                </a:solidFill>
                <a:latin typeface="+mj-ea"/>
                <a:ea typeface="+mj-ea"/>
              </a:rPr>
              <a:t>LoRa</a:t>
            </a:r>
            <a:r>
              <a:rPr lang="ko-KR" altLang="en-US" sz="3600" b="1" dirty="0">
                <a:solidFill>
                  <a:srgbClr val="FF0000"/>
                </a:solidFill>
                <a:latin typeface="+mj-ea"/>
                <a:ea typeface="+mj-ea"/>
              </a:rPr>
              <a:t>란</a:t>
            </a:r>
            <a:r>
              <a:rPr lang="en-US" altLang="ko-KR" sz="3600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1C7C47-6ACB-4C6E-A35C-2E638354D321}"/>
              </a:ext>
            </a:extLst>
          </p:cNvPr>
          <p:cNvSpPr txBox="1"/>
          <p:nvPr/>
        </p:nvSpPr>
        <p:spPr>
          <a:xfrm>
            <a:off x="3808764" y="5555004"/>
            <a:ext cx="4339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SKT </a:t>
            </a:r>
            <a:r>
              <a:rPr lang="ko-KR" altLang="en-US" sz="2000" b="1" dirty="0">
                <a:latin typeface="+mj-ea"/>
                <a:ea typeface="+mj-ea"/>
              </a:rPr>
              <a:t>전용망을 통한 원거리 </a:t>
            </a:r>
            <a:r>
              <a:rPr lang="ko-KR" altLang="en-US" sz="2000" b="1" dirty="0" err="1">
                <a:latin typeface="+mj-ea"/>
                <a:ea typeface="+mj-ea"/>
              </a:rPr>
              <a:t>통신모듈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192110-115E-4A8B-93F4-C1D393069DCF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0148D70-A723-4961-BFA6-6D46D619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99" y="1445883"/>
            <a:ext cx="1334818" cy="129612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727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산책코스 및 활동량 관리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315835" y="2688780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반려동물과 함께</a:t>
            </a:r>
            <a:br>
              <a:rPr lang="en-US" altLang="ko-KR" sz="1500" b="1" dirty="0">
                <a:latin typeface="+mj-ea"/>
                <a:ea typeface="+mj-ea"/>
              </a:rPr>
            </a:br>
            <a:r>
              <a:rPr lang="ko-KR" altLang="en-US" sz="1500" b="1" dirty="0">
                <a:latin typeface="+mj-ea"/>
                <a:ea typeface="+mj-ea"/>
              </a:rPr>
              <a:t>활동 및 산책</a:t>
            </a:r>
            <a:endParaRPr lang="en-US" altLang="ko-KR" sz="1500" b="1" dirty="0">
              <a:latin typeface="+mj-ea"/>
              <a:ea typeface="+mj-ea"/>
            </a:endParaRPr>
          </a:p>
        </p:txBody>
      </p:sp>
      <p:pic>
        <p:nvPicPr>
          <p:cNvPr id="38" name="Picture 4" descr="avatar, dog, female, human, people, person, standing, user, woma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3" y="726755"/>
            <a:ext cx="1578862" cy="197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86A168A-0810-48C9-A567-723E3FEE789D}"/>
              </a:ext>
            </a:extLst>
          </p:cNvPr>
          <p:cNvSpPr txBox="1"/>
          <p:nvPr/>
        </p:nvSpPr>
        <p:spPr>
          <a:xfrm>
            <a:off x="2261162" y="5155526"/>
            <a:ext cx="3021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활동량 및 산책로 체크 기능 실시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9E6F08-86EF-487D-8B76-6D19DB1F0412}"/>
              </a:ext>
            </a:extLst>
          </p:cNvPr>
          <p:cNvSpPr txBox="1"/>
          <p:nvPr/>
        </p:nvSpPr>
        <p:spPr>
          <a:xfrm>
            <a:off x="6096000" y="2858629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소모 칼로리 및 산책로 저장</a:t>
            </a:r>
          </a:p>
        </p:txBody>
      </p:sp>
      <p:pic>
        <p:nvPicPr>
          <p:cNvPr id="58" name="Picture 6" descr="C:\Users\yoo\AppData\Local\Microsoft\Windows\Temporary Internet Files\Content.IE5\ELTBIZ8P\computer-icons[1].png">
            <a:extLst>
              <a:ext uri="{FF2B5EF4-FFF2-40B4-BE49-F238E27FC236}">
                <a16:creationId xmlns:a16="http://schemas.microsoft.com/office/drawing/2014/main" id="{5F6892C2-35A7-4245-B22C-9637C0DCA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3" r="70534" b="32293"/>
          <a:stretch/>
        </p:blipFill>
        <p:spPr bwMode="auto">
          <a:xfrm>
            <a:off x="7879867" y="1662019"/>
            <a:ext cx="1003469" cy="11529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7F9293B-C503-4AFE-B275-66186BA9C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962" y="4078851"/>
            <a:ext cx="1114776" cy="109801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02E92B2-6597-47EE-B98F-48C85A197FF5}"/>
              </a:ext>
            </a:extLst>
          </p:cNvPr>
          <p:cNvSpPr txBox="1"/>
          <p:nvPr/>
        </p:nvSpPr>
        <p:spPr>
          <a:xfrm>
            <a:off x="9623625" y="5282255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추후에도 산책로 경로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 및 소모 시간 확인 가능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5073F5-46F7-49ED-A598-37485EED5774}"/>
              </a:ext>
            </a:extLst>
          </p:cNvPr>
          <p:cNvCxnSpPr>
            <a:cxnSpLocks/>
          </p:cNvCxnSpPr>
          <p:nvPr/>
        </p:nvCxnSpPr>
        <p:spPr>
          <a:xfrm>
            <a:off x="2027205" y="2889207"/>
            <a:ext cx="858507" cy="887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9A83D2-D22C-40F2-AEA3-5540D3F39711}"/>
              </a:ext>
            </a:extLst>
          </p:cNvPr>
          <p:cNvCxnSpPr>
            <a:cxnSpLocks/>
          </p:cNvCxnSpPr>
          <p:nvPr/>
        </p:nvCxnSpPr>
        <p:spPr>
          <a:xfrm flipV="1">
            <a:off x="4674866" y="3170832"/>
            <a:ext cx="1407886" cy="746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7738969-6C47-47B8-B5FB-A3C934B2D319}"/>
              </a:ext>
            </a:extLst>
          </p:cNvPr>
          <p:cNvCxnSpPr>
            <a:cxnSpLocks/>
          </p:cNvCxnSpPr>
          <p:nvPr/>
        </p:nvCxnSpPr>
        <p:spPr>
          <a:xfrm>
            <a:off x="8432800" y="3242778"/>
            <a:ext cx="1473200" cy="1300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942101-BC45-4C9E-9166-19B907AFD2BB}"/>
              </a:ext>
            </a:extLst>
          </p:cNvPr>
          <p:cNvGrpSpPr/>
          <p:nvPr/>
        </p:nvGrpSpPr>
        <p:grpSpPr>
          <a:xfrm>
            <a:off x="2831609" y="3235598"/>
            <a:ext cx="1847496" cy="1753515"/>
            <a:chOff x="5032272" y="935666"/>
            <a:chExt cx="1847496" cy="1974543"/>
          </a:xfrm>
        </p:grpSpPr>
        <p:pic>
          <p:nvPicPr>
            <p:cNvPr id="26" name="Picture 2" descr="C:\Users\Owner\Desktop\icon.png">
              <a:extLst>
                <a:ext uri="{FF2B5EF4-FFF2-40B4-BE49-F238E27FC236}">
                  <a16:creationId xmlns:a16="http://schemas.microsoft.com/office/drawing/2014/main" id="{086C631F-2791-4817-AE79-D046E734D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272" y="935666"/>
              <a:ext cx="1847496" cy="1974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Owner\Desktop\pets-hotel-circular-symbol-with-a-dog-and-a-verification-sign-inside-a-heart.png">
              <a:extLst>
                <a:ext uri="{FF2B5EF4-FFF2-40B4-BE49-F238E27FC236}">
                  <a16:creationId xmlns:a16="http://schemas.microsoft.com/office/drawing/2014/main" id="{D102D72B-5232-41F0-95C5-910FB12AC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021" y="1305005"/>
              <a:ext cx="585997" cy="547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9C8D4E-CBCE-4657-87A2-7B9215F6084D}"/>
                </a:ext>
              </a:extLst>
            </p:cNvPr>
            <p:cNvSpPr txBox="1"/>
            <p:nvPr/>
          </p:nvSpPr>
          <p:spPr>
            <a:xfrm>
              <a:off x="5534322" y="1903358"/>
              <a:ext cx="876988" cy="623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+mj-ea"/>
                  <a:ea typeface="+mj-ea"/>
                </a:rPr>
                <a:t>활동량</a:t>
              </a:r>
              <a:endParaRPr lang="en-US" altLang="ko-KR" sz="1500" b="1" dirty="0">
                <a:latin typeface="+mj-ea"/>
                <a:ea typeface="+mj-ea"/>
              </a:endParaRPr>
            </a:p>
            <a:p>
              <a:r>
                <a:rPr lang="en-US" altLang="ko-KR" sz="1500" b="1" dirty="0">
                  <a:latin typeface="+mj-ea"/>
                  <a:ea typeface="+mj-ea"/>
                </a:rPr>
                <a:t>  10%</a:t>
              </a:r>
              <a:endParaRPr lang="ko-KR" altLang="en-US" sz="15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35FA5B7-F41F-4384-914D-7589C9B7CD22}"/>
              </a:ext>
            </a:extLst>
          </p:cNvPr>
          <p:cNvGrpSpPr/>
          <p:nvPr/>
        </p:nvGrpSpPr>
        <p:grpSpPr>
          <a:xfrm>
            <a:off x="6774505" y="1232948"/>
            <a:ext cx="1439741" cy="1538748"/>
            <a:chOff x="993158" y="3350216"/>
            <a:chExt cx="1439741" cy="1538748"/>
          </a:xfrm>
        </p:grpSpPr>
        <p:pic>
          <p:nvPicPr>
            <p:cNvPr id="31" name="Picture 2" descr="C:\Users\Owner\Desktop\icon.png">
              <a:extLst>
                <a:ext uri="{FF2B5EF4-FFF2-40B4-BE49-F238E27FC236}">
                  <a16:creationId xmlns:a16="http://schemas.microsoft.com/office/drawing/2014/main" id="{27AACF33-BAA2-45ED-8151-B6EDAF376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58" y="3350216"/>
              <a:ext cx="1439741" cy="1538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C:\Users\Owner\Desktop\dog-food-bowl.png">
              <a:extLst>
                <a:ext uri="{FF2B5EF4-FFF2-40B4-BE49-F238E27FC236}">
                  <a16:creationId xmlns:a16="http://schemas.microsoft.com/office/drawing/2014/main" id="{3C642F77-4DEA-413B-BDE6-A94A33A67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465" y="3587305"/>
              <a:ext cx="551126" cy="543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32847B-677A-4CCC-ABFF-BD7735BF6800}"/>
                </a:ext>
              </a:extLst>
            </p:cNvPr>
            <p:cNvSpPr txBox="1"/>
            <p:nvPr/>
          </p:nvSpPr>
          <p:spPr>
            <a:xfrm>
              <a:off x="1351064" y="4119590"/>
              <a:ext cx="8769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j-ea"/>
                  <a:ea typeface="+mj-ea"/>
                </a:rPr>
                <a:t>+kcal</a:t>
              </a:r>
              <a:endParaRPr lang="ko-KR" altLang="en-US" sz="1500" b="1" dirty="0">
                <a:latin typeface="+mj-ea"/>
                <a:ea typeface="+mj-ea"/>
              </a:endParaRPr>
            </a:p>
          </p:txBody>
        </p:sp>
      </p:grpSp>
      <p:pic>
        <p:nvPicPr>
          <p:cNvPr id="35" name="Picture 2" descr="animal, bowl, cat, eating, food, milk, pet icon">
            <a:extLst>
              <a:ext uri="{FF2B5EF4-FFF2-40B4-BE49-F238E27FC236}">
                <a16:creationId xmlns:a16="http://schemas.microsoft.com/office/drawing/2014/main" id="{F4189CB4-1BCE-42FB-A1FD-8FE32AC9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792" y="12987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AC02B0-DC59-44FA-97CB-261BE5F7A234}"/>
              </a:ext>
            </a:extLst>
          </p:cNvPr>
          <p:cNvCxnSpPr>
            <a:cxnSpLocks/>
          </p:cNvCxnSpPr>
          <p:nvPr/>
        </p:nvCxnSpPr>
        <p:spPr>
          <a:xfrm flipV="1">
            <a:off x="9373176" y="1939879"/>
            <a:ext cx="1344616" cy="13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D2FC0B-CB7D-46EF-9F45-B3A7AA4AF92F}"/>
              </a:ext>
            </a:extLst>
          </p:cNvPr>
          <p:cNvSpPr txBox="1"/>
          <p:nvPr/>
        </p:nvSpPr>
        <p:spPr>
          <a:xfrm>
            <a:off x="10662371" y="2561379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식사량 권장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3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2572</Words>
  <Application>Microsoft Office PowerPoint</Application>
  <PresentationFormat>와이드스크린</PresentationFormat>
  <Paragraphs>509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최익현</dc:creator>
  <cp:lastModifiedBy>박세준</cp:lastModifiedBy>
  <cp:revision>302</cp:revision>
  <dcterms:created xsi:type="dcterms:W3CDTF">2017-11-10T05:57:19Z</dcterms:created>
  <dcterms:modified xsi:type="dcterms:W3CDTF">2018-03-19T06:46:56Z</dcterms:modified>
</cp:coreProperties>
</file>